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82"/>
  </p:notesMasterIdLst>
  <p:sldIdLst>
    <p:sldId id="257" r:id="rId2"/>
    <p:sldId id="338" r:id="rId3"/>
    <p:sldId id="399" r:id="rId4"/>
    <p:sldId id="347" r:id="rId5"/>
    <p:sldId id="411" r:id="rId6"/>
    <p:sldId id="609" r:id="rId7"/>
    <p:sldId id="691" r:id="rId8"/>
    <p:sldId id="616" r:id="rId9"/>
    <p:sldId id="606" r:id="rId10"/>
    <p:sldId id="615" r:id="rId11"/>
    <p:sldId id="620" r:id="rId12"/>
    <p:sldId id="621" r:id="rId13"/>
    <p:sldId id="676" r:id="rId14"/>
    <p:sldId id="694" r:id="rId15"/>
    <p:sldId id="695" r:id="rId16"/>
    <p:sldId id="696" r:id="rId17"/>
    <p:sldId id="677" r:id="rId18"/>
    <p:sldId id="692" r:id="rId19"/>
    <p:sldId id="693" r:id="rId20"/>
    <p:sldId id="613" r:id="rId21"/>
    <p:sldId id="697" r:id="rId22"/>
    <p:sldId id="698" r:id="rId23"/>
    <p:sldId id="623" r:id="rId24"/>
    <p:sldId id="632" r:id="rId25"/>
    <p:sldId id="701" r:id="rId26"/>
    <p:sldId id="633" r:id="rId27"/>
    <p:sldId id="634" r:id="rId28"/>
    <p:sldId id="684" r:id="rId29"/>
    <p:sldId id="686" r:id="rId30"/>
    <p:sldId id="635" r:id="rId31"/>
    <p:sldId id="682" r:id="rId32"/>
    <p:sldId id="636" r:id="rId33"/>
    <p:sldId id="688" r:id="rId34"/>
    <p:sldId id="650" r:id="rId35"/>
    <p:sldId id="700" r:id="rId36"/>
    <p:sldId id="704" r:id="rId37"/>
    <p:sldId id="705" r:id="rId38"/>
    <p:sldId id="706" r:id="rId39"/>
    <p:sldId id="707" r:id="rId40"/>
    <p:sldId id="649" r:id="rId41"/>
    <p:sldId id="672" r:id="rId42"/>
    <p:sldId id="689" r:id="rId43"/>
    <p:sldId id="675" r:id="rId44"/>
    <p:sldId id="702" r:id="rId45"/>
    <p:sldId id="641" r:id="rId46"/>
    <p:sldId id="643" r:id="rId47"/>
    <p:sldId id="713" r:id="rId48"/>
    <p:sldId id="645" r:id="rId49"/>
    <p:sldId id="714" r:id="rId50"/>
    <p:sldId id="646" r:id="rId51"/>
    <p:sldId id="708" r:id="rId52"/>
    <p:sldId id="709" r:id="rId53"/>
    <p:sldId id="710" r:id="rId54"/>
    <p:sldId id="711" r:id="rId55"/>
    <p:sldId id="651" r:id="rId56"/>
    <p:sldId id="560" r:id="rId57"/>
    <p:sldId id="652" r:id="rId58"/>
    <p:sldId id="703" r:id="rId59"/>
    <p:sldId id="658" r:id="rId60"/>
    <p:sldId id="662" r:id="rId61"/>
    <p:sldId id="663" r:id="rId62"/>
    <p:sldId id="664" r:id="rId63"/>
    <p:sldId id="665" r:id="rId64"/>
    <p:sldId id="604" r:id="rId65"/>
    <p:sldId id="666" r:id="rId66"/>
    <p:sldId id="690" r:id="rId67"/>
    <p:sldId id="655" r:id="rId68"/>
    <p:sldId id="624" r:id="rId69"/>
    <p:sldId id="626" r:id="rId70"/>
    <p:sldId id="627" r:id="rId71"/>
    <p:sldId id="715" r:id="rId72"/>
    <p:sldId id="629" r:id="rId73"/>
    <p:sldId id="630" r:id="rId74"/>
    <p:sldId id="631" r:id="rId75"/>
    <p:sldId id="640" r:id="rId76"/>
    <p:sldId id="716" r:id="rId77"/>
    <p:sldId id="717" r:id="rId78"/>
    <p:sldId id="352" r:id="rId79"/>
    <p:sldId id="608" r:id="rId80"/>
    <p:sldId id="353" r:id="rId81"/>
  </p:sldIdLst>
  <p:sldSz cx="9144000" cy="6858000" type="screen4x3"/>
  <p:notesSz cx="6858000" cy="9144000"/>
  <p:defaultTextStyle>
    <a:defPPr>
      <a:defRPr lang="en-US"/>
    </a:defPPr>
    <a:lvl1pPr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1pPr>
    <a:lvl2pPr marL="4572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2pPr>
    <a:lvl3pPr marL="9144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3pPr>
    <a:lvl4pPr marL="13716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4pPr>
    <a:lvl5pPr marL="18288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152" autoAdjust="0"/>
    <p:restoredTop sz="64685" autoAdjust="0"/>
  </p:normalViewPr>
  <p:slideViewPr>
    <p:cSldViewPr snapToGrid="0" snapToObjects="1">
      <p:cViewPr>
        <p:scale>
          <a:sx n="90" d="100"/>
          <a:sy n="90" d="100"/>
        </p:scale>
        <p:origin x="-570" y="348"/>
      </p:cViewPr>
      <p:guideLst>
        <p:guide orient="horz" pos="2160"/>
        <p:guide pos="2880"/>
      </p:guideLst>
    </p:cSldViewPr>
  </p:slideViewPr>
  <p:outlineViewPr>
    <p:cViewPr>
      <p:scale>
        <a:sx n="25" d="100"/>
        <a:sy n="25" d="100"/>
      </p:scale>
      <p:origin x="0" y="-9420"/>
    </p:cViewPr>
  </p:outlineViewPr>
  <p:notesTextViewPr>
    <p:cViewPr>
      <p:scale>
        <a:sx n="100" d="100"/>
        <a:sy n="100" d="100"/>
      </p:scale>
      <p:origin x="0" y="0"/>
    </p:cViewPr>
  </p:notesTextViewPr>
  <p:sorterViewPr>
    <p:cViewPr>
      <p:scale>
        <a:sx n="80" d="100"/>
        <a:sy n="80" d="100"/>
      </p:scale>
      <p:origin x="0" y="1086"/>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notesMaster" Target="notesMasters/notesMaster1.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4F3C1E6-5D74-4552-A89A-B4D5D05F1F1E}" type="doc">
      <dgm:prSet loTypeId="urn:microsoft.com/office/officeart/2005/8/layout/pyramid4" loCatId="relationship" qsTypeId="urn:microsoft.com/office/officeart/2005/8/quickstyle/simple2" qsCatId="simple" csTypeId="urn:microsoft.com/office/officeart/2005/8/colors/colorful5" csCatId="colorful" phldr="1"/>
      <dgm:spPr/>
      <dgm:t>
        <a:bodyPr/>
        <a:lstStyle/>
        <a:p>
          <a:endParaRPr lang="en-US"/>
        </a:p>
      </dgm:t>
    </dgm:pt>
    <dgm:pt modelId="{29DDAC9D-316B-4C7B-ABCF-9CDDE226FA60}">
      <dgm:prSet phldrT="[Text]"/>
      <dgm:spPr/>
      <dgm:t>
        <a:bodyPr/>
        <a:lstStyle/>
        <a:p>
          <a:pPr rtl="1"/>
          <a:r>
            <a:rPr lang="ar-SY" dirty="0" smtClean="0">
              <a:latin typeface="Sakkal Majalla" panose="02000000000000000000" pitchFamily="2" charset="-78"/>
              <a:cs typeface="Sakkal Majalla" panose="02000000000000000000" pitchFamily="2" charset="-78"/>
            </a:rPr>
            <a:t>ماذا</a:t>
          </a:r>
          <a:endParaRPr lang="en-US" dirty="0">
            <a:latin typeface="Sakkal Majalla" panose="02000000000000000000" pitchFamily="2" charset="-78"/>
            <a:cs typeface="Sakkal Majalla" panose="02000000000000000000" pitchFamily="2" charset="-78"/>
          </a:endParaRPr>
        </a:p>
      </dgm:t>
    </dgm:pt>
    <dgm:pt modelId="{238B80A7-AF55-4246-8C5A-2980D96F32A1}" type="parTrans" cxnId="{9EFBF5C7-0D73-44D0-9378-C0F304925021}">
      <dgm:prSet/>
      <dgm:spPr/>
      <dgm:t>
        <a:bodyPr/>
        <a:lstStyle/>
        <a:p>
          <a:endParaRPr lang="en-US"/>
        </a:p>
      </dgm:t>
    </dgm:pt>
    <dgm:pt modelId="{26A2716D-C799-40FC-AEA5-D29421E78B20}" type="sibTrans" cxnId="{9EFBF5C7-0D73-44D0-9378-C0F304925021}">
      <dgm:prSet/>
      <dgm:spPr/>
      <dgm:t>
        <a:bodyPr/>
        <a:lstStyle/>
        <a:p>
          <a:endParaRPr lang="en-US"/>
        </a:p>
      </dgm:t>
    </dgm:pt>
    <dgm:pt modelId="{C72C7827-2E0A-42F2-B987-BB46BB036693}">
      <dgm:prSet phldrT="[Text]"/>
      <dgm:spPr/>
      <dgm:t>
        <a:bodyPr/>
        <a:lstStyle/>
        <a:p>
          <a:pPr rtl="1"/>
          <a:r>
            <a:rPr lang="ar-SY" dirty="0" smtClean="0">
              <a:latin typeface="Sakkal Majalla" panose="02000000000000000000" pitchFamily="2" charset="-78"/>
              <a:cs typeface="Sakkal Majalla" panose="02000000000000000000" pitchFamily="2" charset="-78"/>
            </a:rPr>
            <a:t>كيف</a:t>
          </a:r>
          <a:endParaRPr lang="en-US" dirty="0"/>
        </a:p>
      </dgm:t>
    </dgm:pt>
    <dgm:pt modelId="{84F42D16-48FA-43DF-AEA5-E5B413B87251}" type="sibTrans" cxnId="{4BC3E63E-5EF5-47DA-B303-02061877250B}">
      <dgm:prSet/>
      <dgm:spPr/>
      <dgm:t>
        <a:bodyPr/>
        <a:lstStyle/>
        <a:p>
          <a:endParaRPr lang="en-US"/>
        </a:p>
      </dgm:t>
    </dgm:pt>
    <dgm:pt modelId="{BBBD507F-3AF7-4212-9422-6B3E7A005E4B}" type="parTrans" cxnId="{4BC3E63E-5EF5-47DA-B303-02061877250B}">
      <dgm:prSet/>
      <dgm:spPr/>
      <dgm:t>
        <a:bodyPr/>
        <a:lstStyle/>
        <a:p>
          <a:endParaRPr lang="en-US"/>
        </a:p>
      </dgm:t>
    </dgm:pt>
    <dgm:pt modelId="{9ADC1481-C09B-4A28-8C15-9DCCCA00DA4F}">
      <dgm:prSet/>
      <dgm:spPr>
        <a:noFill/>
      </dgm:spPr>
      <dgm:t>
        <a:bodyPr/>
        <a:lstStyle/>
        <a:p>
          <a:endParaRPr lang="en-US"/>
        </a:p>
      </dgm:t>
    </dgm:pt>
    <dgm:pt modelId="{572F61B0-1EA1-47E1-9852-809DA80A8583}" type="parTrans" cxnId="{DC97CE7F-A906-4D90-8B42-20A87DEBD390}">
      <dgm:prSet/>
      <dgm:spPr/>
      <dgm:t>
        <a:bodyPr/>
        <a:lstStyle/>
        <a:p>
          <a:endParaRPr lang="en-US"/>
        </a:p>
      </dgm:t>
    </dgm:pt>
    <dgm:pt modelId="{1215110A-769F-480C-89AC-903B7055C896}" type="sibTrans" cxnId="{DC97CE7F-A906-4D90-8B42-20A87DEBD390}">
      <dgm:prSet/>
      <dgm:spPr/>
      <dgm:t>
        <a:bodyPr/>
        <a:lstStyle/>
        <a:p>
          <a:endParaRPr lang="en-US"/>
        </a:p>
      </dgm:t>
    </dgm:pt>
    <dgm:pt modelId="{691280A5-06E2-4789-91A0-A97F1192911C}">
      <dgm:prSet/>
      <dgm:spPr/>
      <dgm:t>
        <a:bodyPr/>
        <a:lstStyle/>
        <a:p>
          <a:pPr rtl="1"/>
          <a:r>
            <a:rPr lang="ar-SY" dirty="0" smtClean="0">
              <a:latin typeface="Sakkal Majalla" panose="02000000000000000000" pitchFamily="2" charset="-78"/>
              <a:cs typeface="Sakkal Majalla" panose="02000000000000000000" pitchFamily="2" charset="-78"/>
            </a:rPr>
            <a:t>لماذا</a:t>
          </a:r>
          <a:endParaRPr lang="en-US" dirty="0"/>
        </a:p>
      </dgm:t>
    </dgm:pt>
    <dgm:pt modelId="{4C7A1457-E148-41A9-85F8-2729B0DBFF37}" type="parTrans" cxnId="{0A9C9CEE-CB02-48BE-856A-930E114DCAEC}">
      <dgm:prSet/>
      <dgm:spPr/>
      <dgm:t>
        <a:bodyPr/>
        <a:lstStyle/>
        <a:p>
          <a:endParaRPr lang="en-US"/>
        </a:p>
      </dgm:t>
    </dgm:pt>
    <dgm:pt modelId="{5C765F2A-10EB-4680-95CE-AC9DD9FC7B21}" type="sibTrans" cxnId="{0A9C9CEE-CB02-48BE-856A-930E114DCAEC}">
      <dgm:prSet/>
      <dgm:spPr/>
      <dgm:t>
        <a:bodyPr/>
        <a:lstStyle/>
        <a:p>
          <a:endParaRPr lang="en-US"/>
        </a:p>
      </dgm:t>
    </dgm:pt>
    <dgm:pt modelId="{7D6F5051-551D-4726-AC5D-C338EFCA307F}" type="pres">
      <dgm:prSet presAssocID="{14F3C1E6-5D74-4552-A89A-B4D5D05F1F1E}" presName="compositeShape" presStyleCnt="0">
        <dgm:presLayoutVars>
          <dgm:chMax val="9"/>
          <dgm:dir/>
          <dgm:resizeHandles val="exact"/>
        </dgm:presLayoutVars>
      </dgm:prSet>
      <dgm:spPr/>
      <dgm:t>
        <a:bodyPr/>
        <a:lstStyle/>
        <a:p>
          <a:endParaRPr lang="fr-FR"/>
        </a:p>
      </dgm:t>
    </dgm:pt>
    <dgm:pt modelId="{92E8219B-143A-4CE9-8545-D29880EA19AC}" type="pres">
      <dgm:prSet presAssocID="{14F3C1E6-5D74-4552-A89A-B4D5D05F1F1E}" presName="triangle1" presStyleLbl="node1" presStyleIdx="0" presStyleCnt="4">
        <dgm:presLayoutVars>
          <dgm:bulletEnabled val="1"/>
        </dgm:presLayoutVars>
      </dgm:prSet>
      <dgm:spPr/>
      <dgm:t>
        <a:bodyPr/>
        <a:lstStyle/>
        <a:p>
          <a:endParaRPr lang="fr-FR"/>
        </a:p>
      </dgm:t>
    </dgm:pt>
    <dgm:pt modelId="{148E8EAF-5F8D-4AA8-9973-67C77FEA76E5}" type="pres">
      <dgm:prSet presAssocID="{14F3C1E6-5D74-4552-A89A-B4D5D05F1F1E}" presName="triangle2" presStyleLbl="node1" presStyleIdx="1" presStyleCnt="4">
        <dgm:presLayoutVars>
          <dgm:bulletEnabled val="1"/>
        </dgm:presLayoutVars>
      </dgm:prSet>
      <dgm:spPr/>
      <dgm:t>
        <a:bodyPr/>
        <a:lstStyle/>
        <a:p>
          <a:endParaRPr lang="fr-FR"/>
        </a:p>
      </dgm:t>
    </dgm:pt>
    <dgm:pt modelId="{79CE265C-2154-4C14-B3D6-D102C0E13F08}" type="pres">
      <dgm:prSet presAssocID="{14F3C1E6-5D74-4552-A89A-B4D5D05F1F1E}" presName="triangle3" presStyleLbl="node1" presStyleIdx="2" presStyleCnt="4">
        <dgm:presLayoutVars>
          <dgm:bulletEnabled val="1"/>
        </dgm:presLayoutVars>
      </dgm:prSet>
      <dgm:spPr/>
      <dgm:t>
        <a:bodyPr/>
        <a:lstStyle/>
        <a:p>
          <a:endParaRPr lang="fr-FR"/>
        </a:p>
      </dgm:t>
    </dgm:pt>
    <dgm:pt modelId="{E1849D5A-7283-4163-92DB-67DCB92A1118}" type="pres">
      <dgm:prSet presAssocID="{14F3C1E6-5D74-4552-A89A-B4D5D05F1F1E}" presName="triangle4" presStyleLbl="node1" presStyleIdx="3" presStyleCnt="4">
        <dgm:presLayoutVars>
          <dgm:bulletEnabled val="1"/>
        </dgm:presLayoutVars>
      </dgm:prSet>
      <dgm:spPr/>
      <dgm:t>
        <a:bodyPr/>
        <a:lstStyle/>
        <a:p>
          <a:endParaRPr lang="fr-FR"/>
        </a:p>
      </dgm:t>
    </dgm:pt>
  </dgm:ptLst>
  <dgm:cxnLst>
    <dgm:cxn modelId="{D690364F-9C63-4655-A86D-63F22AD8230F}" type="presOf" srcId="{C72C7827-2E0A-42F2-B987-BB46BB036693}" destId="{148E8EAF-5F8D-4AA8-9973-67C77FEA76E5}" srcOrd="0" destOrd="0" presId="urn:microsoft.com/office/officeart/2005/8/layout/pyramid4"/>
    <dgm:cxn modelId="{4BC3E63E-5EF5-47DA-B303-02061877250B}" srcId="{14F3C1E6-5D74-4552-A89A-B4D5D05F1F1E}" destId="{C72C7827-2E0A-42F2-B987-BB46BB036693}" srcOrd="1" destOrd="0" parTransId="{BBBD507F-3AF7-4212-9422-6B3E7A005E4B}" sibTransId="{84F42D16-48FA-43DF-AEA5-E5B413B87251}"/>
    <dgm:cxn modelId="{3CDC6140-6D62-4622-8348-7EC01384BE04}" type="presOf" srcId="{691280A5-06E2-4789-91A0-A97F1192911C}" destId="{E1849D5A-7283-4163-92DB-67DCB92A1118}" srcOrd="0" destOrd="0" presId="urn:microsoft.com/office/officeart/2005/8/layout/pyramid4"/>
    <dgm:cxn modelId="{0A9C9CEE-CB02-48BE-856A-930E114DCAEC}" srcId="{14F3C1E6-5D74-4552-A89A-B4D5D05F1F1E}" destId="{691280A5-06E2-4789-91A0-A97F1192911C}" srcOrd="3" destOrd="0" parTransId="{4C7A1457-E148-41A9-85F8-2729B0DBFF37}" sibTransId="{5C765F2A-10EB-4680-95CE-AC9DD9FC7B21}"/>
    <dgm:cxn modelId="{DC97CE7F-A906-4D90-8B42-20A87DEBD390}" srcId="{14F3C1E6-5D74-4552-A89A-B4D5D05F1F1E}" destId="{9ADC1481-C09B-4A28-8C15-9DCCCA00DA4F}" srcOrd="2" destOrd="0" parTransId="{572F61B0-1EA1-47E1-9852-809DA80A8583}" sibTransId="{1215110A-769F-480C-89AC-903B7055C896}"/>
    <dgm:cxn modelId="{826DB2C6-E185-49D4-B9F3-7DF678CF9AD1}" type="presOf" srcId="{9ADC1481-C09B-4A28-8C15-9DCCCA00DA4F}" destId="{79CE265C-2154-4C14-B3D6-D102C0E13F08}" srcOrd="0" destOrd="0" presId="urn:microsoft.com/office/officeart/2005/8/layout/pyramid4"/>
    <dgm:cxn modelId="{08987E76-C096-451A-935D-39D788A4121B}" type="presOf" srcId="{29DDAC9D-316B-4C7B-ABCF-9CDDE226FA60}" destId="{92E8219B-143A-4CE9-8545-D29880EA19AC}" srcOrd="0" destOrd="0" presId="urn:microsoft.com/office/officeart/2005/8/layout/pyramid4"/>
    <dgm:cxn modelId="{1398A3AB-C911-42CD-8ACE-0845C68A160B}" type="presOf" srcId="{14F3C1E6-5D74-4552-A89A-B4D5D05F1F1E}" destId="{7D6F5051-551D-4726-AC5D-C338EFCA307F}" srcOrd="0" destOrd="0" presId="urn:microsoft.com/office/officeart/2005/8/layout/pyramid4"/>
    <dgm:cxn modelId="{9EFBF5C7-0D73-44D0-9378-C0F304925021}" srcId="{14F3C1E6-5D74-4552-A89A-B4D5D05F1F1E}" destId="{29DDAC9D-316B-4C7B-ABCF-9CDDE226FA60}" srcOrd="0" destOrd="0" parTransId="{238B80A7-AF55-4246-8C5A-2980D96F32A1}" sibTransId="{26A2716D-C799-40FC-AEA5-D29421E78B20}"/>
    <dgm:cxn modelId="{3215CE96-545D-4682-816F-F6539D374B65}" type="presParOf" srcId="{7D6F5051-551D-4726-AC5D-C338EFCA307F}" destId="{92E8219B-143A-4CE9-8545-D29880EA19AC}" srcOrd="0" destOrd="0" presId="urn:microsoft.com/office/officeart/2005/8/layout/pyramid4"/>
    <dgm:cxn modelId="{058FDFC2-757F-48C0-85FB-9F11E19BE513}" type="presParOf" srcId="{7D6F5051-551D-4726-AC5D-C338EFCA307F}" destId="{148E8EAF-5F8D-4AA8-9973-67C77FEA76E5}" srcOrd="1" destOrd="0" presId="urn:microsoft.com/office/officeart/2005/8/layout/pyramid4"/>
    <dgm:cxn modelId="{793AEFE7-BDEB-45FA-A64A-3362F8D8DE2F}" type="presParOf" srcId="{7D6F5051-551D-4726-AC5D-C338EFCA307F}" destId="{79CE265C-2154-4C14-B3D6-D102C0E13F08}" srcOrd="2" destOrd="0" presId="urn:microsoft.com/office/officeart/2005/8/layout/pyramid4"/>
    <dgm:cxn modelId="{F49AD046-AD4F-4676-8DAF-9D3770506194}" type="presParOf" srcId="{7D6F5051-551D-4726-AC5D-C338EFCA307F}" destId="{E1849D5A-7283-4163-92DB-67DCB92A1118}" srcOrd="3" destOrd="0" presId="urn:microsoft.com/office/officeart/2005/8/layout/pyramid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pyramid4">
  <dgm:title val=""/>
  <dgm:desc val=""/>
  <dgm:catLst>
    <dgm:cat type="pyramid" pri="4000"/>
    <dgm:cat type="relationship" pri="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useDef="1">
    <dgm:dataModel>
      <dgm:ptLst/>
      <dgm:bg/>
      <dgm:whole/>
    </dgm:dataModel>
  </dgm:styleData>
  <dgm:clrData useDef="1">
    <dgm:dataModel>
      <dgm:ptLst/>
      <dgm:bg/>
      <dgm:whole/>
    </dgm:dataModel>
  </dgm:clrData>
  <dgm:layoutNode name="compositeShape">
    <dgm:varLst>
      <dgm:chMax val="9"/>
      <dgm:dir/>
      <dgm:resizeHandles val="exact"/>
    </dgm:varLst>
    <dgm:alg type="composite">
      <dgm:param type="ar" val="1"/>
    </dgm:alg>
    <dgm:shape xmlns:r="http://schemas.openxmlformats.org/officeDocument/2006/relationships" r:blip="">
      <dgm:adjLst/>
    </dgm:shape>
    <dgm:presOf/>
    <dgm:choose name="Name0">
      <dgm:if name="Name1" axis="ch" ptType="node" func="cnt" op="lte" val="4">
        <dgm:choose name="Name2">
          <dgm:if name="Name3" axis="ch" ptType="node" func="cnt" op="equ" val="1">
            <dgm:constrLst>
              <dgm:constr type="primFontSz" for="ch" ptType="node" op="equ" val="65"/>
              <dgm:constr type="t" for="ch" forName="triangle1"/>
              <dgm:constr type="l" for="ch" forName="triangle1"/>
              <dgm:constr type="h" for="ch" forName="triangle1" refType="h"/>
              <dgm:constr type="w" for="ch" forName="triangle1" refType="h"/>
            </dgm:constrLst>
          </dgm:if>
          <dgm:else name="Name4">
            <dgm:constrLst>
              <dgm:constr type="primFontSz" for="ch" ptType="node" op="equ" val="65"/>
              <dgm:constr type="t" for="ch" forName="triangle1"/>
              <dgm:constr type="l" for="ch" forName="triangle1" refType="h" fact="0.25"/>
              <dgm:constr type="h" for="ch" forName="triangle1" refType="h" fact="0.5"/>
              <dgm:constr type="w" for="ch" forName="triangle1" refType="h" fact="0.5"/>
              <dgm:constr type="t" for="ch" forName="triangle2" refType="h" fact="0.5"/>
              <dgm:constr type="l" for="ch" forName="triangle2"/>
              <dgm:constr type="h" for="ch" forName="triangle2" refType="h" fact="0.5"/>
              <dgm:constr type="w" for="ch" forName="triangle2" refType="h" fact="0.5"/>
              <dgm:constr type="t" for="ch" forName="triangle3" refType="h" fact="0.5"/>
              <dgm:constr type="l" for="ch" forName="triangle3" refType="h" fact="0.25"/>
              <dgm:constr type="h" for="ch" forName="triangle3" refType="h" fact="0.5"/>
              <dgm:constr type="w" for="ch" forName="triangle3" refType="h" fact="0.5"/>
              <dgm:constr type="t" for="ch" forName="triangle4" refType="h" fact="0.5"/>
              <dgm:constr type="l" for="ch" forName="triangle4" refType="h" fact="0.5"/>
              <dgm:constr type="h" for="ch" forName="triangle4" refType="h" fact="0.5"/>
              <dgm:constr type="w" for="ch" forName="triangle4" refType="h" fact="0.5"/>
            </dgm:constrLst>
          </dgm:else>
        </dgm:choose>
      </dgm:if>
      <dgm:else name="Name5">
        <dgm:constrLst>
          <dgm:constr type="primFontSz" for="ch" ptType="node" op="equ" val="65"/>
          <dgm:constr type="t" for="ch" forName="triangle1"/>
          <dgm:constr type="l" for="ch" forName="triangle1" refType="h" fact="0.33"/>
          <dgm:constr type="h" for="ch" forName="triangle1" refType="h" fact="0.33"/>
          <dgm:constr type="w" for="ch" forName="triangle1" refType="h" fact="0.33"/>
          <dgm:constr type="t" for="ch" forName="triangle2" refType="h" fact="0.33"/>
          <dgm:constr type="l" for="ch" forName="triangle2" refType="h" fact="0.165"/>
          <dgm:constr type="h" for="ch" forName="triangle2" refType="h" fact="0.33"/>
          <dgm:constr type="w" for="ch" forName="triangle2" refType="h" fact="0.33"/>
          <dgm:constr type="t" for="ch" forName="triangle3" refType="h" fact="0.33"/>
          <dgm:constr type="l" for="ch" forName="triangle3" refType="h" fact="0.33"/>
          <dgm:constr type="h" for="ch" forName="triangle3" refType="h" fact="0.33"/>
          <dgm:constr type="w" for="ch" forName="triangle3" refType="h" fact="0.33"/>
          <dgm:constr type="t" for="ch" forName="triangle4" refType="h" fact="0.33"/>
          <dgm:constr type="l" for="ch" forName="triangle4" refType="h" fact="0.495"/>
          <dgm:constr type="h" for="ch" forName="triangle4" refType="h" fact="0.33"/>
          <dgm:constr type="w" for="ch" forName="triangle4" refType="h" fact="0.33"/>
          <dgm:constr type="t" for="ch" forName="triangle5" refType="h" fact="0.66"/>
          <dgm:constr type="l" for="ch" forName="triangle5"/>
          <dgm:constr type="h" for="ch" forName="triangle5" refType="h" fact="0.33"/>
          <dgm:constr type="w" for="ch" forName="triangle5" refType="h" fact="0.33"/>
          <dgm:constr type="t" for="ch" forName="triangle6" refType="h" fact="0.66"/>
          <dgm:constr type="l" for="ch" forName="triangle6" refType="h" fact="0.165"/>
          <dgm:constr type="h" for="ch" forName="triangle6" refType="h" fact="0.33"/>
          <dgm:constr type="w" for="ch" forName="triangle6" refType="h" fact="0.33"/>
          <dgm:constr type="t" for="ch" forName="triangle7" refType="h" fact="0.66"/>
          <dgm:constr type="l" for="ch" forName="triangle7" refType="h" fact="0.33"/>
          <dgm:constr type="h" for="ch" forName="triangle7" refType="h" fact="0.33"/>
          <dgm:constr type="w" for="ch" forName="triangle7" refType="h" fact="0.33"/>
          <dgm:constr type="t" for="ch" forName="triangle8" refType="h" fact="0.66"/>
          <dgm:constr type="l" for="ch" forName="triangle8" refType="h" fact="0.495"/>
          <dgm:constr type="h" for="ch" forName="triangle8" refType="h" fact="0.33"/>
          <dgm:constr type="w" for="ch" forName="triangle8" refType="h" fact="0.33"/>
          <dgm:constr type="t" for="ch" forName="triangle9" refType="h" fact="0.66"/>
          <dgm:constr type="l" for="ch" forName="triangle9" refType="h" fact="0.66"/>
          <dgm:constr type="h" for="ch" forName="triangle9" refType="h" fact="0.33"/>
          <dgm:constr type="w" for="ch" forName="triangle9" refType="h" fact="0.33"/>
        </dgm:constrLst>
      </dgm:else>
    </dgm:choose>
    <dgm:ruleLst/>
    <dgm:choose name="Name6">
      <dgm:if name="Name7" axis="ch" ptType="node" func="cnt" op="gte" val="1">
        <dgm:layoutNode name="triangle1" styleLbl="node1">
          <dgm:varLst>
            <dgm:bulletEnabled val="1"/>
          </dgm:varLst>
          <dgm:alg type="tx">
            <dgm:param type="txAnchorVertCh" val="mid"/>
          </dgm:alg>
          <dgm:shape xmlns:r="http://schemas.openxmlformats.org/officeDocument/2006/relationships" type="triangle"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8"/>
    </dgm:choose>
    <dgm:choose name="Name9">
      <dgm:if name="Name10" axis="ch" ptType="node" func="cnt" op="gte" val="2">
        <dgm:layoutNode name="triangle2" styleLbl="node1">
          <dgm:varLst>
            <dgm:bulletEnabled val="1"/>
          </dgm:varLst>
          <dgm:alg type="tx">
            <dgm:param type="txAnchorVertCh" val="mid"/>
          </dgm:alg>
          <dgm:shape xmlns:r="http://schemas.openxmlformats.org/officeDocument/2006/relationships" type="triangle" r:blip="">
            <dgm:adjLst/>
          </dgm:shape>
          <dgm:choose name="Name11">
            <dgm:if name="Name12" func="var" arg="dir" op="equ" val="norm">
              <dgm:presOf axis="ch desOrSelf" ptType="node node" st="2 1" cnt="1 0"/>
            </dgm:if>
            <dgm:else name="Name13">
              <dgm:presOf axis="ch desOrSelf" ptType="node node" st="4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3" styleLbl="node1">
          <dgm:varLst>
            <dgm:bulletEnabled val="1"/>
          </dgm:varLst>
          <dgm:alg type="tx">
            <dgm:param type="txAnchorVertCh" val="mid"/>
          </dgm:alg>
          <dgm:shape xmlns:r="http://schemas.openxmlformats.org/officeDocument/2006/relationships" rot="180" type="triangle"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4" styleLbl="node1">
          <dgm:varLst>
            <dgm:bulletEnabled val="1"/>
          </dgm:varLst>
          <dgm:alg type="tx">
            <dgm:param type="txAnchorVertCh" val="mid"/>
          </dgm:alg>
          <dgm:shape xmlns:r="http://schemas.openxmlformats.org/officeDocument/2006/relationships" type="triangle" r:blip="">
            <dgm:adjLst/>
          </dgm:shape>
          <dgm:choose name="Name14">
            <dgm:if name="Name15" func="var" arg="dir" op="equ" val="norm">
              <dgm:presOf axis="ch desOrSelf" ptType="node node" st="4 1" cnt="1 0"/>
            </dgm:if>
            <dgm:else name="Name16">
              <dgm:presOf axis="ch desOrSelf" ptType="node node" st="2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7"/>
    </dgm:choose>
    <dgm:choose name="Name18">
      <dgm:if name="Name19" axis="ch" ptType="node" func="cnt" op="gte" val="5">
        <dgm:layoutNode name="triangle5" styleLbl="node1">
          <dgm:varLst>
            <dgm:bulletEnabled val="1"/>
          </dgm:varLst>
          <dgm:alg type="tx">
            <dgm:param type="txAnchorVertCh" val="mid"/>
          </dgm:alg>
          <dgm:shape xmlns:r="http://schemas.openxmlformats.org/officeDocument/2006/relationships" type="triangle" r:blip="">
            <dgm:adjLst/>
          </dgm:shape>
          <dgm:choose name="Name20">
            <dgm:if name="Name21" func="var" arg="dir" op="equ" val="norm">
              <dgm:presOf axis="ch desOrSelf" ptType="node node" st="5 1" cnt="1 0"/>
            </dgm:if>
            <dgm:else name="Name22">
              <dgm:presOf axis="ch desOrSelf" ptType="node node" st="9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6" styleLbl="node1">
          <dgm:varLst>
            <dgm:bulletEnabled val="1"/>
          </dgm:varLst>
          <dgm:alg type="tx">
            <dgm:param type="txAnchorVertCh" val="mid"/>
          </dgm:alg>
          <dgm:shape xmlns:r="http://schemas.openxmlformats.org/officeDocument/2006/relationships" rot="180" type="triangle" r:blip="">
            <dgm:adjLst/>
          </dgm:shape>
          <dgm:choose name="Name23">
            <dgm:if name="Name24" func="var" arg="dir" op="equ" val="norm">
              <dgm:presOf axis="ch desOrSelf" ptType="node node" st="6 1" cnt="1 0"/>
            </dgm:if>
            <dgm:else name="Name25">
              <dgm:presOf axis="ch desOrSelf" ptType="node node" st="8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7" styleLbl="node1">
          <dgm:varLst>
            <dgm:bulletEnabled val="1"/>
          </dgm:varLst>
          <dgm:alg type="tx">
            <dgm:param type="txAnchorVertCh" val="mid"/>
          </dgm:alg>
          <dgm:shape xmlns:r="http://schemas.openxmlformats.org/officeDocument/2006/relationships" type="triangle" r:blip="">
            <dgm:adjLst/>
          </dgm:shape>
          <dgm:presOf axis="ch desOrSelf" ptType="node node" st="7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8" styleLbl="node1">
          <dgm:varLst>
            <dgm:bulletEnabled val="1"/>
          </dgm:varLst>
          <dgm:alg type="tx">
            <dgm:param type="txAnchorVertCh" val="mid"/>
          </dgm:alg>
          <dgm:shape xmlns:r="http://schemas.openxmlformats.org/officeDocument/2006/relationships" rot="180" type="triangle" r:blip="">
            <dgm:adjLst/>
          </dgm:shape>
          <dgm:choose name="Name26">
            <dgm:if name="Name27" func="var" arg="dir" op="equ" val="norm">
              <dgm:presOf axis="ch desOrSelf" ptType="node node" st="8 1" cnt="1 0"/>
            </dgm:if>
            <dgm:else name="Name28">
              <dgm:presOf axis="ch desOrSelf" ptType="node node" st="6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9" styleLbl="node1">
          <dgm:varLst>
            <dgm:bulletEnabled val="1"/>
          </dgm:varLst>
          <dgm:alg type="tx">
            <dgm:param type="txAnchorVertCh" val="mid"/>
          </dgm:alg>
          <dgm:shape xmlns:r="http://schemas.openxmlformats.org/officeDocument/2006/relationships" type="triangle" r:blip="">
            <dgm:adjLst/>
          </dgm:shape>
          <dgm:choose name="Name29">
            <dgm:if name="Name30" func="var" arg="dir" op="equ" val="norm">
              <dgm:presOf axis="ch desOrSelf" ptType="node node" st="9 1" cnt="1 0"/>
            </dgm:if>
            <dgm:else name="Name31">
              <dgm:presOf axis="ch desOrSelf" ptType="node node" st="5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2"/>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atin typeface="Calibri" pitchFamily="34" charset="0"/>
                <a:ea typeface="ＭＳ Ｐゴシック" panose="020B0600070205080204" pitchFamily="34" charset="-128"/>
                <a:cs typeface="Arial" pitchFamily="34" charset="0"/>
              </a:defRPr>
            </a:lvl1pPr>
          </a:lstStyle>
          <a:p>
            <a:pPr>
              <a:defRPr/>
            </a:pPr>
            <a:fld id="{D53673E5-EEE3-4736-9E9B-E4A912F1109B}" type="datetime1">
              <a:rPr lang="en-US"/>
              <a:pPr>
                <a:defRPr/>
              </a:pPr>
              <a:t>9/4/2018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cs typeface="Arial" panose="020B0604020202020204" pitchFamily="34" charset="0"/>
              </a:defRPr>
            </a:lvl1pPr>
          </a:lstStyle>
          <a:p>
            <a:fld id="{67667333-A3FA-4E08-93FF-4A5228BA6D12}" type="slidenum">
              <a:rPr lang="en-US" altLang="en-US"/>
              <a:pPr/>
              <a:t>‹N°›</a:t>
            </a:fld>
            <a:endParaRPr lang="en-US" altLang="en-US"/>
          </a:p>
        </p:txBody>
      </p:sp>
    </p:spTree>
    <p:extLst>
      <p:ext uri="{BB962C8B-B14F-4D97-AF65-F5344CB8AC3E}">
        <p14:creationId xmlns:p14="http://schemas.microsoft.com/office/powerpoint/2010/main" val="485204178"/>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MS PGothic" pitchFamily="34" charset="-128"/>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mn-lt"/>
        <a:ea typeface="MS PGothic" pitchFamily="34" charset="-128"/>
        <a:cs typeface="ＭＳ Ｐゴシック" pitchFamily="34" charset="-128"/>
      </a:defRPr>
    </a:lvl2pPr>
    <a:lvl3pPr marL="914400" algn="l" defTabSz="457200" rtl="0" eaLnBrk="0" fontAlgn="base" hangingPunct="0">
      <a:spcBef>
        <a:spcPct val="30000"/>
      </a:spcBef>
      <a:spcAft>
        <a:spcPct val="0"/>
      </a:spcAft>
      <a:defRPr sz="1200" kern="1200">
        <a:solidFill>
          <a:schemeClr val="tx1"/>
        </a:solidFill>
        <a:latin typeface="+mn-lt"/>
        <a:ea typeface="MS PGothic" pitchFamily="34" charset="-128"/>
        <a:cs typeface="ＭＳ Ｐゴシック" pitchFamily="34" charset="-128"/>
      </a:defRPr>
    </a:lvl3pPr>
    <a:lvl4pPr marL="1371600" algn="l" defTabSz="457200" rtl="0" eaLnBrk="0" fontAlgn="base" hangingPunct="0">
      <a:spcBef>
        <a:spcPct val="30000"/>
      </a:spcBef>
      <a:spcAft>
        <a:spcPct val="0"/>
      </a:spcAft>
      <a:defRPr sz="1200" kern="1200">
        <a:solidFill>
          <a:schemeClr val="tx1"/>
        </a:solidFill>
        <a:latin typeface="+mn-lt"/>
        <a:ea typeface="MS PGothic" pitchFamily="34" charset="-128"/>
        <a:cs typeface="ＭＳ Ｐゴシック" pitchFamily="34" charset="-128"/>
      </a:defRPr>
    </a:lvl4pPr>
    <a:lvl5pPr marL="1828800" algn="l" defTabSz="457200" rtl="0" eaLnBrk="0" fontAlgn="base" hangingPunct="0">
      <a:spcBef>
        <a:spcPct val="30000"/>
      </a:spcBef>
      <a:spcAft>
        <a:spcPct val="0"/>
      </a:spcAft>
      <a:defRPr sz="1200" kern="1200">
        <a:solidFill>
          <a:schemeClr val="tx1"/>
        </a:solidFill>
        <a:latin typeface="+mn-lt"/>
        <a:ea typeface="MS PGothic" pitchFamily="34" charset="-128"/>
        <a:cs typeface="ＭＳ Ｐゴシック" pitchFamily="34" charset="-128"/>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4515"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dirty="0"/>
          </a:p>
        </p:txBody>
      </p:sp>
      <p:sp>
        <p:nvSpPr>
          <p:cNvPr id="64516" name="Espace réservé du numéro de diapositive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E33C7796-377A-4AE6-9963-1D8A607D3714}" type="slidenum">
              <a:rPr lang="en-US" altLang="en-US">
                <a:latin typeface="Calibri" panose="020F0502020204030204" pitchFamily="34" charset="0"/>
              </a:rPr>
              <a:pPr/>
              <a:t>1</a:t>
            </a:fld>
            <a:endParaRPr lang="en-US" altLang="en-US">
              <a:latin typeface="Calibri" panose="020F0502020204030204" pitchFamily="34" charset="0"/>
            </a:endParaRPr>
          </a:p>
        </p:txBody>
      </p:sp>
    </p:spTree>
    <p:extLst>
      <p:ext uri="{BB962C8B-B14F-4D97-AF65-F5344CB8AC3E}">
        <p14:creationId xmlns:p14="http://schemas.microsoft.com/office/powerpoint/2010/main" val="6856357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37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r" rtl="1"/>
            <a:r>
              <a:rPr lang="ar-SY" altLang="en-US" dirty="0" smtClean="0"/>
              <a:t>يجب أن تتعلق السلطات الإجرائية ببعض الأشخاص / الكيانات </a:t>
            </a:r>
            <a:r>
              <a:rPr lang="ar-SY" sz="1200" dirty="0" smtClean="0">
                <a:latin typeface="Sakkal Majalla" panose="02000000000000000000" pitchFamily="2" charset="-78"/>
                <a:cs typeface="Sakkal Majalla" panose="02000000000000000000" pitchFamily="2" charset="-78"/>
              </a:rPr>
              <a:t>موضوع الطلب </a:t>
            </a:r>
            <a:r>
              <a:rPr lang="ar-SY" altLang="en-US" dirty="0" smtClean="0"/>
              <a:t>والبيانات </a:t>
            </a:r>
            <a:r>
              <a:rPr lang="ar-SY" sz="1200" dirty="0" smtClean="0">
                <a:latin typeface="Sakkal Majalla" panose="02000000000000000000" pitchFamily="2" charset="-78"/>
                <a:cs typeface="Sakkal Majalla" panose="02000000000000000000" pitchFamily="2" charset="-78"/>
              </a:rPr>
              <a:t>موضوع الطلب </a:t>
            </a:r>
            <a:r>
              <a:rPr lang="ar-SY" altLang="en-US" dirty="0" smtClean="0"/>
              <a:t>والتي ينبغي تحديدها في الطلب قدر المستطاع.</a:t>
            </a:r>
          </a:p>
        </p:txBody>
      </p:sp>
      <p:sp>
        <p:nvSpPr>
          <p:cNvPr id="737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81B98F79-BCAF-490A-9437-B144317A0D05}" type="slidenum">
              <a:rPr lang="en-US" altLang="en-US">
                <a:latin typeface="Calibri" panose="020F0502020204030204" pitchFamily="34" charset="0"/>
              </a:rPr>
              <a:pPr/>
              <a:t>10</a:t>
            </a:fld>
            <a:endParaRPr lang="en-US" altLang="en-US">
              <a:latin typeface="Calibri" panose="020F0502020204030204" pitchFamily="34" charset="0"/>
            </a:endParaRPr>
          </a:p>
        </p:txBody>
      </p:sp>
    </p:spTree>
    <p:extLst>
      <p:ext uri="{BB962C8B-B14F-4D97-AF65-F5344CB8AC3E}">
        <p14:creationId xmlns:p14="http://schemas.microsoft.com/office/powerpoint/2010/main" val="140929656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47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rtl="1"/>
            <a:r>
              <a:rPr lang="ar-SY" altLang="en-US" dirty="0" smtClean="0"/>
              <a:t>الأشخاص موضوع</a:t>
            </a:r>
            <a:r>
              <a:rPr lang="ar-SY" altLang="en-US" baseline="0" dirty="0" smtClean="0"/>
              <a:t> طلب </a:t>
            </a:r>
            <a:r>
              <a:rPr lang="ar-SY" altLang="en-US" dirty="0" smtClean="0"/>
              <a:t>هم الأشخاص المرتبطون بترخيص هذا الطلب لاتخاذ تدبير معين. على سبيل المثال، يكون الشخص موضوع أمر بإبراز</a:t>
            </a:r>
            <a:r>
              <a:rPr lang="ar-SY" altLang="en-US" baseline="0" dirty="0" smtClean="0"/>
              <a:t> بيانات لتقديم </a:t>
            </a:r>
            <a:r>
              <a:rPr lang="ar-SY" altLang="en-US" dirty="0" smtClean="0"/>
              <a:t>معلومات عن المشترك هو مزود الخدمة الذي تكون تلك المعلومات عن المشترك في حوزته</a:t>
            </a:r>
            <a:r>
              <a:rPr lang="ar-SY" altLang="en-US" baseline="0" dirty="0" smtClean="0"/>
              <a:t> أو تحت سيطرته</a:t>
            </a:r>
            <a:r>
              <a:rPr lang="ar-SY" altLang="en-US" dirty="0" smtClean="0"/>
              <a:t>.</a:t>
            </a:r>
          </a:p>
          <a:p>
            <a:pPr algn="just" rtl="1"/>
            <a:endParaRPr lang="ar-SY" altLang="en-US" dirty="0" smtClean="0"/>
          </a:p>
          <a:p>
            <a:pPr algn="just" rtl="1"/>
            <a:r>
              <a:rPr lang="ar-SY" altLang="en-US" dirty="0" smtClean="0"/>
              <a:t>تحدد هذه الشفافة</a:t>
            </a:r>
            <a:r>
              <a:rPr lang="ar-SY" altLang="en-US" baseline="0" dirty="0" smtClean="0"/>
              <a:t> </a:t>
            </a:r>
            <a:r>
              <a:rPr lang="ar-SY" altLang="en-US" dirty="0" smtClean="0"/>
              <a:t>فئات مختلفة من الأشخاص موضوع الطلب. قد يكون الشخص موضوع الطلب مشتبها به أو غير مشتبه به. علاوة على ذلك، قد يكون الموضوع معروفًا أو غير معروف (على سبيل المثال، قد تكون طلبات من أجل الاعتراض خاصة بالاتصالات – قد يكون الأشخاص المعنيون غير معروفين لدى</a:t>
            </a:r>
            <a:r>
              <a:rPr lang="ar-SY" altLang="en-US" baseline="0" dirty="0" smtClean="0"/>
              <a:t> ا</a:t>
            </a:r>
            <a:r>
              <a:rPr lang="ar-SY" altLang="en-US" dirty="0" smtClean="0"/>
              <a:t>لسلطة المختصة) </a:t>
            </a:r>
          </a:p>
        </p:txBody>
      </p:sp>
      <p:sp>
        <p:nvSpPr>
          <p:cNvPr id="747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9A172C71-2A9F-4912-9B9F-54CBCE6F8EAB}" type="slidenum">
              <a:rPr lang="en-US" altLang="en-US">
                <a:latin typeface="Calibri" panose="020F0502020204030204" pitchFamily="34" charset="0"/>
              </a:rPr>
              <a:pPr/>
              <a:t>11</a:t>
            </a:fld>
            <a:endParaRPr lang="en-US" altLang="en-US">
              <a:latin typeface="Calibri" panose="020F0502020204030204" pitchFamily="34" charset="0"/>
            </a:endParaRPr>
          </a:p>
        </p:txBody>
      </p:sp>
    </p:spTree>
    <p:extLst>
      <p:ext uri="{BB962C8B-B14F-4D97-AF65-F5344CB8AC3E}">
        <p14:creationId xmlns:p14="http://schemas.microsoft.com/office/powerpoint/2010/main" val="312765123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5779"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rtl="1"/>
            <a:r>
              <a:rPr lang="ar-SY" altLang="en-US" dirty="0" smtClean="0"/>
              <a:t>يجب أن يوضح المدرب أن الطلبات</a:t>
            </a:r>
            <a:r>
              <a:rPr lang="ar-SY" altLang="en-US" baseline="0" dirty="0" smtClean="0"/>
              <a:t> </a:t>
            </a:r>
            <a:r>
              <a:rPr lang="ar-SY" altLang="en-US" dirty="0" smtClean="0"/>
              <a:t>غالباً ما تتضمن الشخص موضوع</a:t>
            </a:r>
            <a:r>
              <a:rPr lang="ar-SY" altLang="en-US" baseline="0" dirty="0" smtClean="0"/>
              <a:t> الطلب </a:t>
            </a:r>
            <a:r>
              <a:rPr lang="ar-SY" altLang="en-US" dirty="0" smtClean="0"/>
              <a:t>أو الكيان المرتبط بالطلب. ويتمثل أحد الجوانب الرئيسية في صياغة الأمر في التأكد من التحديد</a:t>
            </a:r>
            <a:r>
              <a:rPr lang="ar-SY" altLang="en-US" baseline="0" dirty="0" smtClean="0"/>
              <a:t> الواضح</a:t>
            </a:r>
            <a:r>
              <a:rPr lang="ar-SY" altLang="en-US" dirty="0" smtClean="0"/>
              <a:t> للشخص أو الكيان موضوع الطلب في الترخيص. وهذا سيضمن أن الأطراف الضرورية المطلوب اتخاذها (أو ضد من تتخذ الإجراءات) معروفة عند إصدار الترخيص. وبشكل عام، يكون موضوع الترخيص إما مزود</a:t>
            </a:r>
            <a:r>
              <a:rPr lang="ar-SY" altLang="en-US" baseline="0" dirty="0" smtClean="0"/>
              <a:t> ال</a:t>
            </a:r>
            <a:r>
              <a:rPr lang="ar-SY" altLang="en-US" dirty="0" smtClean="0"/>
              <a:t>خدمة أو أي شخص تكون</a:t>
            </a:r>
            <a:r>
              <a:rPr lang="ar-SY" altLang="en-US" baseline="0" dirty="0" smtClean="0"/>
              <a:t> </a:t>
            </a:r>
            <a:r>
              <a:rPr lang="ar-SY" altLang="en-US" dirty="0" smtClean="0"/>
              <a:t>بيانات أو نظام</a:t>
            </a:r>
            <a:r>
              <a:rPr lang="ar-SY" altLang="en-US" baseline="0" dirty="0" smtClean="0"/>
              <a:t> </a:t>
            </a:r>
            <a:r>
              <a:rPr lang="ar-SY" altLang="en-US" dirty="0" smtClean="0"/>
              <a:t>الكمبيوتر في حوزته أو تحت سيطرته. وينبغي للمدرب أن يشرح أهمية التحديد الواضح للشخص / الكيان موضوع</a:t>
            </a:r>
            <a:r>
              <a:rPr lang="ar-SY" altLang="en-US" baseline="0" dirty="0" smtClean="0"/>
              <a:t> الطلب</a:t>
            </a:r>
            <a:r>
              <a:rPr lang="ar-SY" altLang="en-US" dirty="0" smtClean="0"/>
              <a:t>، كما ينبغي له أن يؤكد أنه في كثير من الحالات قد لا تكون هذه المعلومات معروفة في وقت تقديم الطلب أو الطلب الكتابي، ويجوز في هذه الحال عدم تحديدها.</a:t>
            </a:r>
          </a:p>
        </p:txBody>
      </p:sp>
      <p:sp>
        <p:nvSpPr>
          <p:cNvPr id="75780"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16EEA909-657A-4DEC-AD97-8E28F6DC9AA3}" type="slidenum">
              <a:rPr lang="en-US" altLang="en-US">
                <a:latin typeface="Calibri" panose="020F0502020204030204" pitchFamily="34" charset="0"/>
              </a:rPr>
              <a:pPr/>
              <a:t>12</a:t>
            </a:fld>
            <a:endParaRPr lang="en-US" altLang="en-US">
              <a:latin typeface="Calibri" panose="020F0502020204030204" pitchFamily="34" charset="0"/>
            </a:endParaRPr>
          </a:p>
        </p:txBody>
      </p:sp>
    </p:spTree>
    <p:extLst>
      <p:ext uri="{BB962C8B-B14F-4D97-AF65-F5344CB8AC3E}">
        <p14:creationId xmlns:p14="http://schemas.microsoft.com/office/powerpoint/2010/main" val="243645308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47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r" rtl="1"/>
            <a:r>
              <a:rPr lang="ar-SY" altLang="en-US" dirty="0" smtClean="0"/>
              <a:t>تقدم هذه الشفافة أمثلة توضيحية لأشخاص موضوع</a:t>
            </a:r>
            <a:r>
              <a:rPr lang="ar-SY" altLang="en-US" baseline="0" dirty="0" smtClean="0"/>
              <a:t> طلب</a:t>
            </a:r>
            <a:r>
              <a:rPr lang="ar-SY" altLang="en-US" dirty="0" smtClean="0"/>
              <a:t> بناء على دراسة حالة مرتبطة </a:t>
            </a:r>
            <a:r>
              <a:rPr lang="ar-SY" altLang="en-US" baseline="0" dirty="0" smtClean="0"/>
              <a:t>ب</a:t>
            </a:r>
            <a:r>
              <a:rPr lang="ar-SY" altLang="en-US" dirty="0" smtClean="0"/>
              <a:t>تمرين التحقيق.</a:t>
            </a:r>
          </a:p>
          <a:p>
            <a:pPr algn="r" rtl="1"/>
            <a:endParaRPr lang="ar-SY" altLang="en-US" dirty="0" smtClean="0"/>
          </a:p>
          <a:p>
            <a:pPr algn="just" rtl="1"/>
            <a:r>
              <a:rPr lang="ar-SY" altLang="en-US" dirty="0" smtClean="0"/>
              <a:t>في دراسة الحالة التي تمت مناقشتها، يعتقد أن موظفًا مبتدئا بقسم</a:t>
            </a:r>
            <a:r>
              <a:rPr lang="ar-SY" altLang="en-US" baseline="0" dirty="0" smtClean="0"/>
              <a:t> اللوجستيك والعمليات</a:t>
            </a:r>
            <a:r>
              <a:rPr lang="fr-FR" altLang="en-US" dirty="0" smtClean="0"/>
              <a:t> </a:t>
            </a:r>
            <a:r>
              <a:rPr lang="ar-SY" altLang="en-US" dirty="0" smtClean="0"/>
              <a:t>لدى البنك الفيدرالي لأتلانتيس</a:t>
            </a:r>
            <a:r>
              <a:rPr lang="ar-SY" altLang="en-US" baseline="0" dirty="0" smtClean="0"/>
              <a:t> </a:t>
            </a:r>
            <a:r>
              <a:rPr lang="ar-SY" altLang="en-US" dirty="0" smtClean="0"/>
              <a:t>كان عضوا في مجموعة للجريمة المنظمة ارتكبت احتيال</a:t>
            </a:r>
            <a:r>
              <a:rPr lang="ar-SY" altLang="en-US" baseline="0" dirty="0" smtClean="0"/>
              <a:t> البريد الإلكتروني الخاص بالأعمال (</a:t>
            </a:r>
            <a:r>
              <a:rPr lang="fr-FR" altLang="en-US" dirty="0" smtClean="0"/>
              <a:t>BEC</a:t>
            </a:r>
            <a:r>
              <a:rPr lang="ar-SY" altLang="en-US" baseline="0" dirty="0" smtClean="0"/>
              <a:t>)</a:t>
            </a:r>
            <a:r>
              <a:rPr lang="fr-FR" altLang="en-US" dirty="0" smtClean="0"/>
              <a:t>. </a:t>
            </a:r>
            <a:r>
              <a:rPr lang="ar-SY" altLang="en-US" dirty="0" smtClean="0"/>
              <a:t>ومع ذلك، فإن فرع أوستلاندا التابع ل «</a:t>
            </a:r>
            <a:r>
              <a:rPr lang="ar-SY" altLang="en-US" dirty="0" err="1" smtClean="0"/>
              <a:t>دوكلاندس</a:t>
            </a:r>
            <a:r>
              <a:rPr lang="ar-SY" altLang="en-US" baseline="0" dirty="0" smtClean="0"/>
              <a:t> </a:t>
            </a:r>
            <a:r>
              <a:rPr lang="ar-SY" altLang="en-US" baseline="0" dirty="0" err="1" smtClean="0"/>
              <a:t>سكيوريتيز</a:t>
            </a:r>
            <a:r>
              <a:rPr lang="ar-SY" altLang="en-US" baseline="0" dirty="0" smtClean="0"/>
              <a:t> </a:t>
            </a:r>
            <a:r>
              <a:rPr lang="ar-SY" altLang="en-US" dirty="0" smtClean="0"/>
              <a:t>– بنك نورلاندا» يعتبر غير مشتبه به.</a:t>
            </a:r>
          </a:p>
        </p:txBody>
      </p:sp>
      <p:sp>
        <p:nvSpPr>
          <p:cNvPr id="747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9A172C71-2A9F-4912-9B9F-54CBCE6F8EAB}" type="slidenum">
              <a:rPr lang="en-US" altLang="en-US">
                <a:latin typeface="Calibri" panose="020F0502020204030204" pitchFamily="34" charset="0"/>
              </a:rPr>
              <a:pPr/>
              <a:t>13</a:t>
            </a:fld>
            <a:endParaRPr lang="en-US" altLang="en-US">
              <a:latin typeface="Calibri" panose="020F0502020204030204" pitchFamily="34" charset="0"/>
            </a:endParaRPr>
          </a:p>
        </p:txBody>
      </p:sp>
    </p:spTree>
    <p:extLst>
      <p:ext uri="{BB962C8B-B14F-4D97-AF65-F5344CB8AC3E}">
        <p14:creationId xmlns:p14="http://schemas.microsoft.com/office/powerpoint/2010/main" val="111527592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68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rtl="1"/>
            <a:r>
              <a:rPr lang="ar-SY" altLang="en-US" dirty="0" smtClean="0"/>
              <a:t>بالإضافة إلى تحديد الشخص المعني أو الكيان موضوع الطلب المرتبط بالترخيص، ينبغي أن يحدد الترخيص بيانات الموضوع أو الاتصال المرتبطة بالترخيص. ويعتبر التحديد</a:t>
            </a:r>
            <a:r>
              <a:rPr lang="ar-SY" altLang="en-US" baseline="0" dirty="0" smtClean="0"/>
              <a:t> </a:t>
            </a:r>
            <a:r>
              <a:rPr lang="ar-SY" altLang="en-US" dirty="0" smtClean="0"/>
              <a:t>الواضح للبيانات أو الاتصالات ذات الصلة شرطا بمقتضى</a:t>
            </a:r>
            <a:r>
              <a:rPr lang="ar-SY" altLang="en-US" baseline="0" dirty="0" smtClean="0"/>
              <a:t> </a:t>
            </a:r>
            <a:r>
              <a:rPr lang="ar-SY" altLang="en-US" dirty="0" smtClean="0"/>
              <a:t>العديد من الأحكام المتعلقة بالسلطات الإجرائية في اتفاقيات بودابست.</a:t>
            </a:r>
          </a:p>
          <a:p>
            <a:pPr algn="just" rtl="1"/>
            <a:endParaRPr lang="ar-SY" altLang="en-US" dirty="0" smtClean="0"/>
          </a:p>
          <a:p>
            <a:pPr algn="just" rtl="1"/>
            <a:r>
              <a:rPr lang="ar-SY" altLang="en-US" dirty="0" smtClean="0"/>
              <a:t>ينبغي أن يشدد المدرب على أن مراعاة المادة 15 من اتفاقية بودابست تقتضي أيضا أن تكون التراخيص محددة من حيث البيانات. حتى عندما لا يكون من الممكن أو المناسب التحديد الدقيق لأي بيانات الكمبيوتر أو الاتصالات ستكون موضوع الأمر، فيعتبر من الجيد توخي</a:t>
            </a:r>
            <a:r>
              <a:rPr lang="ar-SY" altLang="en-US" baseline="0" dirty="0" smtClean="0"/>
              <a:t> الدقة </a:t>
            </a:r>
            <a:r>
              <a:rPr lang="ar-SY" altLang="en-US" dirty="0" smtClean="0"/>
              <a:t>قدر الإمكان.</a:t>
            </a:r>
          </a:p>
        </p:txBody>
      </p:sp>
      <p:sp>
        <p:nvSpPr>
          <p:cNvPr id="768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7FAD11F5-E91E-40FC-9CFF-AC63674EFC55}" type="slidenum">
              <a:rPr lang="en-US" altLang="en-US">
                <a:latin typeface="Calibri" panose="020F0502020204030204" pitchFamily="34" charset="0"/>
              </a:rPr>
              <a:pPr/>
              <a:t>14</a:t>
            </a:fld>
            <a:endParaRPr lang="en-US" altLang="en-US">
              <a:latin typeface="Calibri" panose="020F0502020204030204" pitchFamily="34" charset="0"/>
            </a:endParaRPr>
          </a:p>
        </p:txBody>
      </p:sp>
    </p:spTree>
    <p:extLst>
      <p:ext uri="{BB962C8B-B14F-4D97-AF65-F5344CB8AC3E}">
        <p14:creationId xmlns:p14="http://schemas.microsoft.com/office/powerpoint/2010/main" val="352919973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88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r" defTabSz="457200" rtl="1" eaLnBrk="0" fontAlgn="base" latinLnBrk="0" hangingPunct="0">
              <a:lnSpc>
                <a:spcPct val="100000"/>
              </a:lnSpc>
              <a:spcBef>
                <a:spcPct val="30000"/>
              </a:spcBef>
              <a:spcAft>
                <a:spcPct val="0"/>
              </a:spcAft>
              <a:buClrTx/>
              <a:buSzTx/>
              <a:buFontTx/>
              <a:buNone/>
              <a:tabLst/>
              <a:defRPr/>
            </a:pPr>
            <a:r>
              <a:rPr lang="ar-SY" altLang="en-US" dirty="0" smtClean="0"/>
              <a:t>تطبق السلطات الإجرائية بموجب اتفاقية بودابست فقط على بيانات كمبيوتر محددة أو اتصالات محددة ولا تشمل بيانات الكمبيوتر أو الاتصالات العشوائية أو غير المحددة.</a:t>
            </a:r>
          </a:p>
        </p:txBody>
      </p:sp>
      <p:sp>
        <p:nvSpPr>
          <p:cNvPr id="788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FD79AF68-DD4D-45B0-8DB8-7073D57530A0}" type="slidenum">
              <a:rPr lang="en-US" altLang="en-US">
                <a:latin typeface="Calibri" panose="020F0502020204030204" pitchFamily="34" charset="0"/>
              </a:rPr>
              <a:pPr/>
              <a:t>15</a:t>
            </a:fld>
            <a:endParaRPr lang="en-US" altLang="en-US">
              <a:latin typeface="Calibri" panose="020F0502020204030204" pitchFamily="34" charset="0"/>
            </a:endParaRPr>
          </a:p>
        </p:txBody>
      </p:sp>
    </p:spTree>
    <p:extLst>
      <p:ext uri="{BB962C8B-B14F-4D97-AF65-F5344CB8AC3E}">
        <p14:creationId xmlns:p14="http://schemas.microsoft.com/office/powerpoint/2010/main" val="317946737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98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r" defTabSz="457200" rtl="1" eaLnBrk="0" fontAlgn="base" latinLnBrk="0" hangingPunct="0">
              <a:lnSpc>
                <a:spcPct val="100000"/>
              </a:lnSpc>
              <a:spcBef>
                <a:spcPct val="30000"/>
              </a:spcBef>
              <a:spcAft>
                <a:spcPct val="0"/>
              </a:spcAft>
              <a:buClrTx/>
              <a:buSzTx/>
              <a:buFontTx/>
              <a:buNone/>
              <a:tabLst/>
              <a:defRPr/>
            </a:pPr>
            <a:r>
              <a:rPr lang="ar-SY" altLang="en-US" dirty="0" smtClean="0"/>
              <a:t>تطبق السلطات الإجرائية بموجب اتفاقية بودابست فقط على بيانات كمبيوتر محددة أو اتصالات محددة ولا تشمل بيانات الكمبيوتر أو الاتصالات العشوائية أو غير المحددة.</a:t>
            </a:r>
          </a:p>
        </p:txBody>
      </p:sp>
      <p:sp>
        <p:nvSpPr>
          <p:cNvPr id="798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6C419DCF-7682-4472-9BDC-2E4059AA8E00}" type="slidenum">
              <a:rPr lang="en-US" altLang="en-US">
                <a:latin typeface="Calibri" panose="020F0502020204030204" pitchFamily="34" charset="0"/>
              </a:rPr>
              <a:pPr/>
              <a:t>16</a:t>
            </a:fld>
            <a:endParaRPr lang="en-US" altLang="en-US">
              <a:latin typeface="Calibri" panose="020F0502020204030204" pitchFamily="34" charset="0"/>
            </a:endParaRPr>
          </a:p>
        </p:txBody>
      </p:sp>
    </p:spTree>
    <p:extLst>
      <p:ext uri="{BB962C8B-B14F-4D97-AF65-F5344CB8AC3E}">
        <p14:creationId xmlns:p14="http://schemas.microsoft.com/office/powerpoint/2010/main" val="151383575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78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r" defTabSz="457200" rtl="1" eaLnBrk="0" fontAlgn="base" latinLnBrk="0" hangingPunct="0">
              <a:lnSpc>
                <a:spcPct val="100000"/>
              </a:lnSpc>
              <a:spcBef>
                <a:spcPct val="30000"/>
              </a:spcBef>
              <a:spcAft>
                <a:spcPct val="0"/>
              </a:spcAft>
              <a:buClrTx/>
              <a:buSzTx/>
              <a:buFontTx/>
              <a:buNone/>
              <a:tabLst/>
              <a:defRPr/>
            </a:pPr>
            <a:r>
              <a:rPr lang="ar-SY" altLang="en-US" dirty="0" smtClean="0"/>
              <a:t>تقدم هذه الشفافة مثالا توضيحيا لبيانات (بيانات المحتوى) موضوع</a:t>
            </a:r>
            <a:r>
              <a:rPr lang="ar-SY" altLang="en-US" baseline="0" dirty="0" smtClean="0"/>
              <a:t> طلب</a:t>
            </a:r>
            <a:r>
              <a:rPr lang="ar-SY" altLang="en-US" dirty="0" smtClean="0"/>
              <a:t> بناء على دراسة حالة مرتبطة </a:t>
            </a:r>
            <a:r>
              <a:rPr lang="ar-SY" altLang="en-US" baseline="0" dirty="0" smtClean="0"/>
              <a:t>ب</a:t>
            </a:r>
            <a:r>
              <a:rPr lang="ar-SY" altLang="en-US" dirty="0" smtClean="0"/>
              <a:t>تمرين التحقيق.</a:t>
            </a:r>
          </a:p>
        </p:txBody>
      </p:sp>
      <p:sp>
        <p:nvSpPr>
          <p:cNvPr id="778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00657EF7-4D0C-4F81-9283-426472605344}" type="slidenum">
              <a:rPr lang="en-US" altLang="en-US">
                <a:latin typeface="Calibri" panose="020F0502020204030204" pitchFamily="34" charset="0"/>
              </a:rPr>
              <a:pPr/>
              <a:t>17</a:t>
            </a:fld>
            <a:endParaRPr lang="en-US" altLang="en-US">
              <a:latin typeface="Calibri" panose="020F0502020204030204" pitchFamily="34" charset="0"/>
            </a:endParaRPr>
          </a:p>
        </p:txBody>
      </p:sp>
    </p:spTree>
    <p:extLst>
      <p:ext uri="{BB962C8B-B14F-4D97-AF65-F5344CB8AC3E}">
        <p14:creationId xmlns:p14="http://schemas.microsoft.com/office/powerpoint/2010/main" val="421893655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78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r" defTabSz="457200" rtl="1" eaLnBrk="0" fontAlgn="base" latinLnBrk="0" hangingPunct="0">
              <a:lnSpc>
                <a:spcPct val="100000"/>
              </a:lnSpc>
              <a:spcBef>
                <a:spcPct val="30000"/>
              </a:spcBef>
              <a:spcAft>
                <a:spcPct val="0"/>
              </a:spcAft>
              <a:buClrTx/>
              <a:buSzTx/>
              <a:buFontTx/>
              <a:buNone/>
              <a:tabLst/>
              <a:defRPr/>
            </a:pPr>
            <a:r>
              <a:rPr lang="ar-SY" altLang="en-US" dirty="0" smtClean="0"/>
              <a:t>تقدم هذه الشفافة مثالا توضيحيا لبيانات (بيانات الحركة) موضوع</a:t>
            </a:r>
            <a:r>
              <a:rPr lang="ar-SY" altLang="en-US" baseline="0" dirty="0" smtClean="0"/>
              <a:t> طلب</a:t>
            </a:r>
            <a:r>
              <a:rPr lang="ar-SY" altLang="en-US" dirty="0" smtClean="0"/>
              <a:t> بناء على دراسة حالة مرتبطة </a:t>
            </a:r>
            <a:r>
              <a:rPr lang="ar-SY" altLang="en-US" baseline="0" dirty="0" smtClean="0"/>
              <a:t>ب</a:t>
            </a:r>
            <a:r>
              <a:rPr lang="ar-SY" altLang="en-US" dirty="0" smtClean="0"/>
              <a:t>تمرين التحقيق.</a:t>
            </a:r>
          </a:p>
        </p:txBody>
      </p:sp>
      <p:sp>
        <p:nvSpPr>
          <p:cNvPr id="778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00657EF7-4D0C-4F81-9283-426472605344}" type="slidenum">
              <a:rPr lang="en-US" altLang="en-US">
                <a:latin typeface="Calibri" panose="020F0502020204030204" pitchFamily="34" charset="0"/>
              </a:rPr>
              <a:pPr/>
              <a:t>18</a:t>
            </a:fld>
            <a:endParaRPr lang="en-US" altLang="en-US">
              <a:latin typeface="Calibri" panose="020F0502020204030204" pitchFamily="34" charset="0"/>
            </a:endParaRPr>
          </a:p>
        </p:txBody>
      </p:sp>
    </p:spTree>
    <p:extLst>
      <p:ext uri="{BB962C8B-B14F-4D97-AF65-F5344CB8AC3E}">
        <p14:creationId xmlns:p14="http://schemas.microsoft.com/office/powerpoint/2010/main" val="376610957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78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r" defTabSz="457200" rtl="1" eaLnBrk="0" fontAlgn="base" latinLnBrk="0" hangingPunct="0">
              <a:lnSpc>
                <a:spcPct val="100000"/>
              </a:lnSpc>
              <a:spcBef>
                <a:spcPct val="30000"/>
              </a:spcBef>
              <a:spcAft>
                <a:spcPct val="0"/>
              </a:spcAft>
              <a:buClrTx/>
              <a:buSzTx/>
              <a:buFontTx/>
              <a:buNone/>
              <a:tabLst/>
              <a:defRPr/>
            </a:pPr>
            <a:r>
              <a:rPr lang="ar-SY" altLang="en-US" dirty="0" smtClean="0"/>
              <a:t>تقدم هذه الشفافة مثالا توضيحيا لبيانات (معلومات عن المشترك) موضوع</a:t>
            </a:r>
            <a:r>
              <a:rPr lang="ar-SY" altLang="en-US" baseline="0" dirty="0" smtClean="0"/>
              <a:t> طلب</a:t>
            </a:r>
            <a:r>
              <a:rPr lang="ar-SY" altLang="en-US" dirty="0" smtClean="0"/>
              <a:t> بناء على دراسة حالة مرتبطة </a:t>
            </a:r>
            <a:r>
              <a:rPr lang="ar-SY" altLang="en-US" baseline="0" dirty="0" smtClean="0"/>
              <a:t>ب</a:t>
            </a:r>
            <a:r>
              <a:rPr lang="ar-SY" altLang="en-US" dirty="0" smtClean="0"/>
              <a:t>تمرين التحقيق.</a:t>
            </a:r>
          </a:p>
        </p:txBody>
      </p:sp>
      <p:sp>
        <p:nvSpPr>
          <p:cNvPr id="778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00657EF7-4D0C-4F81-9283-426472605344}" type="slidenum">
              <a:rPr lang="en-US" altLang="en-US">
                <a:latin typeface="Calibri" panose="020F0502020204030204" pitchFamily="34" charset="0"/>
              </a:rPr>
              <a:pPr/>
              <a:t>19</a:t>
            </a:fld>
            <a:endParaRPr lang="en-US" altLang="en-US">
              <a:latin typeface="Calibri" panose="020F0502020204030204" pitchFamily="34" charset="0"/>
            </a:endParaRPr>
          </a:p>
        </p:txBody>
      </p:sp>
    </p:spTree>
    <p:extLst>
      <p:ext uri="{BB962C8B-B14F-4D97-AF65-F5344CB8AC3E}">
        <p14:creationId xmlns:p14="http://schemas.microsoft.com/office/powerpoint/2010/main" val="39048116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539"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fontScale="92500" lnSpcReduction="10000"/>
          </a:bodyPr>
          <a:lstStyle/>
          <a:p>
            <a:pPr algn="r" rtl="1"/>
            <a:r>
              <a:rPr lang="ar-SY" altLang="en-US" dirty="0" smtClean="0"/>
              <a:t>برنامج العمل</a:t>
            </a:r>
          </a:p>
          <a:p>
            <a:pPr algn="just" rtl="1"/>
            <a:endParaRPr lang="ar-SY" altLang="en-US" dirty="0" smtClean="0"/>
          </a:p>
          <a:p>
            <a:pPr algn="just" rtl="1"/>
            <a:r>
              <a:rPr lang="ar-SY" altLang="en-US" dirty="0" smtClean="0"/>
              <a:t>تتألف </a:t>
            </a:r>
            <a:r>
              <a:rPr lang="ar-YE" altLang="en-US" dirty="0" smtClean="0"/>
              <a:t>هذه الجلسة </a:t>
            </a:r>
            <a:r>
              <a:rPr lang="ar-SY" altLang="en-US" dirty="0" smtClean="0"/>
              <a:t>من </a:t>
            </a:r>
            <a:r>
              <a:rPr lang="ar-YE" altLang="en-US" dirty="0" smtClean="0"/>
              <a:t>خمسة أجزاء:</a:t>
            </a:r>
          </a:p>
          <a:p>
            <a:pPr algn="just" rtl="1"/>
            <a:endParaRPr lang="ar-YE" altLang="en-US" dirty="0" smtClean="0"/>
          </a:p>
          <a:p>
            <a:pPr algn="just" rtl="1"/>
            <a:r>
              <a:rPr lang="ar-SY" altLang="en-US" dirty="0" smtClean="0"/>
              <a:t>يعرض </a:t>
            </a:r>
            <a:r>
              <a:rPr lang="ar-YE" altLang="en-US" dirty="0" smtClean="0"/>
              <a:t>الجزء الأول مقدمة </a:t>
            </a:r>
            <a:r>
              <a:rPr lang="ar-SY" altLang="en-US" dirty="0" smtClean="0"/>
              <a:t>لطلب</a:t>
            </a:r>
            <a:r>
              <a:rPr lang="ar-SY" altLang="en-US" baseline="0" dirty="0" smtClean="0"/>
              <a:t> </a:t>
            </a:r>
            <a:r>
              <a:rPr lang="ar-YE" altLang="en-US" dirty="0" smtClean="0"/>
              <a:t>تدابير إجرائية/تحقيقية في مختلف </a:t>
            </a:r>
            <a:r>
              <a:rPr lang="ar-SY" altLang="en-US" dirty="0" smtClean="0"/>
              <a:t>الأنظمة </a:t>
            </a:r>
            <a:r>
              <a:rPr lang="ar-YE" altLang="en-US" dirty="0" smtClean="0"/>
              <a:t>القانونية، </a:t>
            </a:r>
            <a:r>
              <a:rPr lang="ar-SY" altLang="en-US" dirty="0" smtClean="0"/>
              <a:t>وتذكيرا</a:t>
            </a:r>
            <a:r>
              <a:rPr lang="ar-SY" altLang="en-US" baseline="0" dirty="0" smtClean="0"/>
              <a:t> </a:t>
            </a:r>
            <a:r>
              <a:rPr lang="ar-YE" altLang="en-US" dirty="0" smtClean="0"/>
              <a:t>موجز</a:t>
            </a:r>
            <a:r>
              <a:rPr lang="ar-SY" altLang="en-US" dirty="0" smtClean="0"/>
              <a:t>ت</a:t>
            </a:r>
            <a:r>
              <a:rPr lang="ar-YE" altLang="en-US" dirty="0" smtClean="0"/>
              <a:t> </a:t>
            </a:r>
            <a:r>
              <a:rPr lang="ar-SY" altLang="en-US" dirty="0" smtClean="0"/>
              <a:t>للحصص</a:t>
            </a:r>
            <a:r>
              <a:rPr lang="ar-SY" altLang="en-US" baseline="0" dirty="0" smtClean="0"/>
              <a:t> </a:t>
            </a:r>
            <a:r>
              <a:rPr lang="ar-SY" altLang="en-US" dirty="0" smtClean="0"/>
              <a:t>3.2.1</a:t>
            </a:r>
            <a:r>
              <a:rPr lang="ar-SY" altLang="en-US" baseline="0" dirty="0" smtClean="0"/>
              <a:t> </a:t>
            </a:r>
            <a:r>
              <a:rPr lang="ar-YE" altLang="en-US" dirty="0" smtClean="0"/>
              <a:t>–</a:t>
            </a:r>
            <a:r>
              <a:rPr lang="ar-SY" altLang="en-US" dirty="0" smtClean="0"/>
              <a:t> 4.2.1 </a:t>
            </a:r>
            <a:r>
              <a:rPr lang="ar-YE" altLang="en-US" dirty="0" smtClean="0"/>
              <a:t>-</a:t>
            </a:r>
            <a:r>
              <a:rPr lang="ar-SY" altLang="en-US" dirty="0" smtClean="0"/>
              <a:t> </a:t>
            </a:r>
            <a:r>
              <a:rPr lang="ar-YE" altLang="en-US" dirty="0" smtClean="0"/>
              <a:t>1.3.1 من الدورة التدريبية القضائية </a:t>
            </a:r>
            <a:r>
              <a:rPr lang="ar-SY" altLang="en-US" dirty="0" smtClean="0"/>
              <a:t>التمهيدية </a:t>
            </a:r>
            <a:r>
              <a:rPr lang="ar-YE" altLang="en-US" dirty="0" smtClean="0"/>
              <a:t>لمجلس أوروبا بشأن </a:t>
            </a:r>
            <a:r>
              <a:rPr lang="ar-SY" altLang="en-US" dirty="0" smtClean="0"/>
              <a:t>الجريمة </a:t>
            </a:r>
            <a:r>
              <a:rPr lang="ar-YE" altLang="en-US" dirty="0" smtClean="0"/>
              <a:t>الإلكترونية والأدلة الإلكترونية المتعلقة بال</a:t>
            </a:r>
            <a:r>
              <a:rPr lang="ar-SY" altLang="en-US" dirty="0" smtClean="0"/>
              <a:t>سلطات الإجرائية</a:t>
            </a:r>
            <a:r>
              <a:rPr lang="ar-YE" altLang="en-US" dirty="0" smtClean="0"/>
              <a:t> في اتفاقية بودابست.</a:t>
            </a:r>
          </a:p>
          <a:p>
            <a:pPr algn="just" rtl="1"/>
            <a:endParaRPr lang="ar-YE" altLang="en-US" dirty="0" smtClean="0"/>
          </a:p>
          <a:p>
            <a:pPr algn="just" rtl="1"/>
            <a:r>
              <a:rPr lang="ar-YE" altLang="en-US" dirty="0" smtClean="0"/>
              <a:t>ويتعلق الجزء الثاني بموضوع السلطات الإجرائية ويغطي </a:t>
            </a:r>
            <a:r>
              <a:rPr lang="ar-SY" altLang="en-US" dirty="0" smtClean="0"/>
              <a:t>الجوانب المرتبطة ب</a:t>
            </a:r>
            <a:r>
              <a:rPr lang="ar-YE" altLang="en-US" dirty="0" smtClean="0"/>
              <a:t>الأشخاص</a:t>
            </a:r>
            <a:r>
              <a:rPr lang="ar-SY" altLang="en-US" dirty="0" smtClean="0"/>
              <a:t> </a:t>
            </a:r>
            <a:r>
              <a:rPr lang="ar-YE" altLang="en-US" dirty="0" smtClean="0"/>
              <a:t>و</a:t>
            </a:r>
            <a:r>
              <a:rPr lang="ar-SY" altLang="en-US" dirty="0" smtClean="0"/>
              <a:t>ال</a:t>
            </a:r>
            <a:r>
              <a:rPr lang="ar-YE" altLang="en-US" dirty="0" smtClean="0"/>
              <a:t>بيانات</a:t>
            </a:r>
            <a:r>
              <a:rPr lang="ar-SY" altLang="en-US" dirty="0" smtClean="0"/>
              <a:t> موضوع الطلب</a:t>
            </a:r>
            <a:r>
              <a:rPr lang="ar-YE" altLang="en-US" dirty="0" smtClean="0"/>
              <a:t>.</a:t>
            </a:r>
          </a:p>
          <a:p>
            <a:pPr algn="just" rtl="1"/>
            <a:endParaRPr lang="ar-YE" altLang="en-US" dirty="0" smtClean="0"/>
          </a:p>
          <a:p>
            <a:pPr algn="just" rtl="1"/>
            <a:r>
              <a:rPr lang="ar-SY" altLang="en-US" dirty="0" smtClean="0"/>
              <a:t>ويتناول</a:t>
            </a:r>
            <a:r>
              <a:rPr lang="ar-SY" altLang="en-US" baseline="0" dirty="0" smtClean="0"/>
              <a:t> </a:t>
            </a:r>
            <a:r>
              <a:rPr lang="ar-YE" altLang="en-US" dirty="0" smtClean="0"/>
              <a:t>الجزء الثالث </a:t>
            </a:r>
            <a:r>
              <a:rPr lang="ar-SY" altLang="en-US" dirty="0" smtClean="0"/>
              <a:t>طرق</a:t>
            </a:r>
            <a:r>
              <a:rPr lang="ar-SY" altLang="en-US" baseline="0" dirty="0" smtClean="0"/>
              <a:t> </a:t>
            </a:r>
            <a:r>
              <a:rPr lang="ar-YE" altLang="en-US" dirty="0" smtClean="0"/>
              <a:t>تطبيق السلطات الإجرائية. </a:t>
            </a:r>
            <a:r>
              <a:rPr lang="ar-SY" altLang="en-US" dirty="0" smtClean="0"/>
              <a:t>و</a:t>
            </a:r>
            <a:r>
              <a:rPr lang="ar-YE" altLang="en-US" dirty="0" smtClean="0"/>
              <a:t>يشمل على وجه الخصوص </a:t>
            </a:r>
            <a:r>
              <a:rPr lang="ar-SY" altLang="en-US" dirty="0" smtClean="0"/>
              <a:t>الضرورات الفنية </a:t>
            </a:r>
            <a:r>
              <a:rPr lang="ar-YE" altLang="en-US" dirty="0" smtClean="0"/>
              <a:t>للسلطات الإجرائية وكذلك </a:t>
            </a:r>
            <a:r>
              <a:rPr lang="ar-SY" altLang="en-US" dirty="0" smtClean="0"/>
              <a:t>الضرورات </a:t>
            </a:r>
            <a:r>
              <a:rPr lang="ar-YE" altLang="en-US" dirty="0" smtClean="0"/>
              <a:t>الحمائية (أي الشروط والضمانات التي ستُمارس فيما يتعلق بممارسة السلطات الإجرائية التي يطلب الترخيص </a:t>
            </a:r>
            <a:r>
              <a:rPr lang="ar-SY" altLang="en-US" dirty="0" smtClean="0"/>
              <a:t>بها</a:t>
            </a:r>
            <a:r>
              <a:rPr lang="ar-YE" altLang="en-US" dirty="0" smtClean="0"/>
              <a:t>).</a:t>
            </a:r>
          </a:p>
          <a:p>
            <a:pPr algn="just" rtl="1"/>
            <a:endParaRPr lang="ar-YE" altLang="en-US" dirty="0" smtClean="0"/>
          </a:p>
          <a:p>
            <a:pPr algn="just" rtl="1"/>
            <a:r>
              <a:rPr lang="ar-YE" altLang="en-US" dirty="0" smtClean="0"/>
              <a:t>ويتعلق الجزء الرابع بالأسباب التي تشكل الأساس الذي يجعل </a:t>
            </a:r>
            <a:r>
              <a:rPr lang="ar-SY" altLang="en-US" dirty="0" smtClean="0"/>
              <a:t>السلطات </a:t>
            </a:r>
            <a:r>
              <a:rPr lang="ar-YE" altLang="en-US" dirty="0" smtClean="0"/>
              <a:t>الإجرائية ضرورية لأغراض تحقيق جنائي محدد.</a:t>
            </a:r>
          </a:p>
          <a:p>
            <a:pPr algn="just" rtl="1"/>
            <a:endParaRPr lang="ar-YE" altLang="en-US" dirty="0" smtClean="0"/>
          </a:p>
          <a:p>
            <a:pPr algn="just" rtl="1"/>
            <a:r>
              <a:rPr lang="ar-SY" altLang="en-US" dirty="0" smtClean="0"/>
              <a:t>ويسلط </a:t>
            </a:r>
            <a:r>
              <a:rPr lang="ar-YE" altLang="en-US" dirty="0" smtClean="0"/>
              <a:t>الجزء الخامس </a:t>
            </a:r>
            <a:r>
              <a:rPr lang="ar-SY" altLang="en-US" dirty="0" smtClean="0"/>
              <a:t>الضوء</a:t>
            </a:r>
            <a:r>
              <a:rPr lang="ar-SY" altLang="en-US" baseline="0" dirty="0" smtClean="0"/>
              <a:t> على </a:t>
            </a:r>
            <a:r>
              <a:rPr lang="ar-YE" altLang="en-US" dirty="0" smtClean="0"/>
              <a:t>بعض ال</a:t>
            </a:r>
            <a:r>
              <a:rPr lang="ar-SY" altLang="en-US" dirty="0" smtClean="0"/>
              <a:t>إجراءات</a:t>
            </a:r>
            <a:r>
              <a:rPr lang="ar-SY" altLang="en-US" baseline="0" dirty="0" smtClean="0"/>
              <a:t> ال</a:t>
            </a:r>
            <a:r>
              <a:rPr lang="ar-YE" altLang="en-US" dirty="0" smtClean="0"/>
              <a:t>شكلي</a:t>
            </a:r>
            <a:r>
              <a:rPr lang="ar-SY" altLang="en-US" dirty="0" smtClean="0"/>
              <a:t>ة</a:t>
            </a:r>
            <a:r>
              <a:rPr lang="ar-YE" altLang="en-US" dirty="0" smtClean="0"/>
              <a:t> العامة </a:t>
            </a:r>
            <a:r>
              <a:rPr lang="ar-SY" altLang="en-US" dirty="0" smtClean="0"/>
              <a:t>للطلبات </a:t>
            </a:r>
            <a:r>
              <a:rPr lang="ar-YE" altLang="en-US" dirty="0" smtClean="0"/>
              <a:t>المكتوبة، على الرغم من أن هذا الجزء قد يحتاج إلى </a:t>
            </a:r>
            <a:r>
              <a:rPr lang="ar-SY" altLang="en-US" dirty="0" smtClean="0"/>
              <a:t>مواءمة مع مختلف ال</a:t>
            </a:r>
            <a:r>
              <a:rPr lang="ar-YE" altLang="en-US" dirty="0" smtClean="0"/>
              <a:t>أنظمة </a:t>
            </a:r>
            <a:r>
              <a:rPr lang="ar-SY" altLang="en-US" dirty="0" smtClean="0"/>
              <a:t>ال</a:t>
            </a:r>
            <a:r>
              <a:rPr lang="ar-YE" altLang="en-US" dirty="0" smtClean="0"/>
              <a:t>قانونية </a:t>
            </a:r>
            <a:r>
              <a:rPr lang="ar-SY" altLang="en-US" dirty="0" smtClean="0"/>
              <a:t>والولايات القضائية</a:t>
            </a:r>
            <a:r>
              <a:rPr lang="ar-YE" altLang="en-US" dirty="0" smtClean="0"/>
              <a:t>.</a:t>
            </a:r>
            <a:r>
              <a:rPr lang="en-GB" altLang="en-US" dirty="0"/>
              <a:t> </a:t>
            </a:r>
            <a:endParaRPr lang="hr-HR" altLang="en-US" dirty="0"/>
          </a:p>
        </p:txBody>
      </p:sp>
      <p:sp>
        <p:nvSpPr>
          <p:cNvPr id="65540"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1E5CE185-B0D6-4188-AF63-B6CF38801435}" type="slidenum">
              <a:rPr lang="en-US" altLang="en-US">
                <a:latin typeface="Calibri" panose="020F0502020204030204" pitchFamily="34" charset="0"/>
              </a:rPr>
              <a:pPr/>
              <a:t>2</a:t>
            </a:fld>
            <a:endParaRPr lang="en-US" altLang="en-US">
              <a:latin typeface="Calibri" panose="020F0502020204030204" pitchFamily="34" charset="0"/>
            </a:endParaRPr>
          </a:p>
        </p:txBody>
      </p:sp>
    </p:spTree>
    <p:extLst>
      <p:ext uri="{BB962C8B-B14F-4D97-AF65-F5344CB8AC3E}">
        <p14:creationId xmlns:p14="http://schemas.microsoft.com/office/powerpoint/2010/main" val="91165883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08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rtl="1"/>
            <a:r>
              <a:rPr lang="ar-SY" altLang="en-US" dirty="0" smtClean="0"/>
              <a:t>تقدم هذه الشفافة بعض الإرشادات فيما يتعلق بتحديد البيانات بشكل ملائم بغية تفادي تطبيق السلطات الإجرائية على بيانات أو اتصالات غير محددة.</a:t>
            </a:r>
          </a:p>
          <a:p>
            <a:pPr algn="just" rtl="1"/>
            <a:endParaRPr lang="ar-SY" altLang="en-US" dirty="0" smtClean="0"/>
          </a:p>
          <a:p>
            <a:pPr algn="just" rtl="1"/>
            <a:r>
              <a:rPr lang="ar-SY" altLang="en-US" dirty="0" smtClean="0"/>
              <a:t>وكمثال على ذلك، ينبغي أن يحدد الطلب موقع وتفاصيل بيانات الكمبيوتر أو مصدر إرسال الاتصال في حدود توفر هذه المعلومات.</a:t>
            </a:r>
          </a:p>
          <a:p>
            <a:pPr algn="just" rtl="1"/>
            <a:endParaRPr lang="ar-SY" altLang="en-US" dirty="0" smtClean="0"/>
          </a:p>
          <a:p>
            <a:pPr algn="just" rtl="1"/>
            <a:r>
              <a:rPr lang="ar-SY" altLang="en-US" dirty="0" smtClean="0"/>
              <a:t>ينبغي أن يوضح المدرب أنه من الممكن ألا تكون هذه المعلومات معروفة بالدقة المطلوبة إلى أن يتم اتخاذ الإجراء فعليا. على سبيل المثال، في حال تقديم طلب بالبحث والمصادرة، لا يمكن تحديد البيانات ذات الصلة إلا بعد اكتمال البحث الأولي. وفي مثل هذه الحال، لا ينبغي أن يمنع غياب الدقة الواضحة من البث في الطلب وإن كان من الضروري تبرير غياب الدقة المطلوبة في الطلب.</a:t>
            </a:r>
          </a:p>
        </p:txBody>
      </p:sp>
      <p:sp>
        <p:nvSpPr>
          <p:cNvPr id="809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BF767AFD-2DE7-4FA0-9DEE-CA0D468FFE0A}" type="slidenum">
              <a:rPr lang="en-US" altLang="en-US">
                <a:latin typeface="Calibri" panose="020F0502020204030204" pitchFamily="34" charset="0"/>
              </a:rPr>
              <a:pPr/>
              <a:t>20</a:t>
            </a:fld>
            <a:endParaRPr lang="en-US" altLang="en-US">
              <a:latin typeface="Calibri" panose="020F0502020204030204" pitchFamily="34" charset="0"/>
            </a:endParaRPr>
          </a:p>
        </p:txBody>
      </p:sp>
    </p:spTree>
    <p:extLst>
      <p:ext uri="{BB962C8B-B14F-4D97-AF65-F5344CB8AC3E}">
        <p14:creationId xmlns:p14="http://schemas.microsoft.com/office/powerpoint/2010/main" val="32491631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08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rtl="1"/>
            <a:r>
              <a:rPr lang="ar-SY" altLang="en-US" dirty="0" smtClean="0"/>
              <a:t>ينبغي أن يقدم الطلب الكتابي أو الطلب الشفوي معلومات واضحة عن طريقة التعرف على البيانات أو الاتصالات المحددة وطريقة تحديد موقعها. </a:t>
            </a:r>
            <a:r>
              <a:rPr lang="ar-SY" altLang="en-US" baseline="0" dirty="0" smtClean="0"/>
              <a:t> و</a:t>
            </a:r>
            <a:r>
              <a:rPr lang="ar-SY" altLang="en-US" dirty="0" smtClean="0"/>
              <a:t>قد تطلب هذه المعلومات أثناء جلسة الاستماع من قبل الموظف القضائي المسؤول عن جلسة الاستماع للطلب بغية تمكينه من تحديد أساس المعلومات المقدمة. ويمكن أن يشير الطلب أيضا لماذا يعتقد أن المعلومات التي تم الاستناد إليها لتحديد البيانات وموقعها موثوقة وكيف تم التحقق من هذه المعلومات من قبل الشخص  الذي يقدم الطلب.</a:t>
            </a:r>
          </a:p>
        </p:txBody>
      </p:sp>
      <p:sp>
        <p:nvSpPr>
          <p:cNvPr id="809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BF767AFD-2DE7-4FA0-9DEE-CA0D468FFE0A}" type="slidenum">
              <a:rPr lang="en-US" altLang="en-US">
                <a:latin typeface="Calibri" panose="020F0502020204030204" pitchFamily="34" charset="0"/>
              </a:rPr>
              <a:pPr/>
              <a:t>21</a:t>
            </a:fld>
            <a:endParaRPr lang="en-US" altLang="en-US">
              <a:latin typeface="Calibri" panose="020F0502020204030204" pitchFamily="34" charset="0"/>
            </a:endParaRPr>
          </a:p>
        </p:txBody>
      </p:sp>
    </p:spTree>
    <p:extLst>
      <p:ext uri="{BB962C8B-B14F-4D97-AF65-F5344CB8AC3E}">
        <p14:creationId xmlns:p14="http://schemas.microsoft.com/office/powerpoint/2010/main" val="330559012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08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r" rtl="1"/>
            <a:r>
              <a:rPr lang="ar-SY" altLang="en-US" dirty="0" smtClean="0"/>
              <a:t>تقدم هذه الشفافة</a:t>
            </a:r>
            <a:r>
              <a:rPr lang="ar-SY" altLang="en-US" baseline="0" dirty="0" smtClean="0"/>
              <a:t> </a:t>
            </a:r>
            <a:r>
              <a:rPr lang="ar-SY" altLang="en-US" dirty="0" smtClean="0"/>
              <a:t>مقتطفا من الطلب (لاستخدامه كأساس لتمرين</a:t>
            </a:r>
            <a:r>
              <a:rPr lang="ar-SY" altLang="en-US" baseline="0" dirty="0" smtClean="0"/>
              <a:t> جلسة الاستماع</a:t>
            </a:r>
            <a:r>
              <a:rPr lang="ar-SY" altLang="en-US" dirty="0" smtClean="0"/>
              <a:t>).</a:t>
            </a:r>
          </a:p>
          <a:p>
            <a:pPr algn="r" rtl="1"/>
            <a:endParaRPr lang="ar-SY" altLang="en-US" dirty="0" smtClean="0"/>
          </a:p>
          <a:p>
            <a:pPr algn="r" rtl="1"/>
            <a:r>
              <a:rPr lang="ar-SY" altLang="en-US" dirty="0" smtClean="0"/>
              <a:t>ويمكن استخدامها</a:t>
            </a:r>
            <a:r>
              <a:rPr lang="ar-SY" altLang="en-US" baseline="0" dirty="0" smtClean="0"/>
              <a:t> من أجل التوضيح ل</a:t>
            </a:r>
            <a:r>
              <a:rPr lang="ar-SY" altLang="en-US" dirty="0" smtClean="0"/>
              <a:t>لمشاركين كيف تم تحديد البيانات، وكيف تم التحقق من موثوقية الموقع ومحتويات البيانات من قبل الشخص الذي يقدم الطلب.</a:t>
            </a:r>
          </a:p>
        </p:txBody>
      </p:sp>
      <p:sp>
        <p:nvSpPr>
          <p:cNvPr id="809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BF767AFD-2DE7-4FA0-9DEE-CA0D468FFE0A}" type="slidenum">
              <a:rPr lang="en-US" altLang="en-US">
                <a:latin typeface="Calibri" panose="020F0502020204030204" pitchFamily="34" charset="0"/>
              </a:rPr>
              <a:pPr/>
              <a:t>22</a:t>
            </a:fld>
            <a:endParaRPr lang="en-US" altLang="en-US">
              <a:latin typeface="Calibri" panose="020F0502020204030204" pitchFamily="34" charset="0"/>
            </a:endParaRPr>
          </a:p>
        </p:txBody>
      </p:sp>
    </p:spTree>
    <p:extLst>
      <p:ext uri="{BB962C8B-B14F-4D97-AF65-F5344CB8AC3E}">
        <p14:creationId xmlns:p14="http://schemas.microsoft.com/office/powerpoint/2010/main" val="3276072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2947"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just" defTabSz="457200" rtl="1" eaLnBrk="0" fontAlgn="base" latinLnBrk="0" hangingPunct="0">
              <a:lnSpc>
                <a:spcPct val="100000"/>
              </a:lnSpc>
              <a:spcBef>
                <a:spcPct val="30000"/>
              </a:spcBef>
              <a:spcAft>
                <a:spcPct val="0"/>
              </a:spcAft>
              <a:buClrTx/>
              <a:buSzTx/>
              <a:buFontTx/>
              <a:buNone/>
              <a:tabLst/>
              <a:defRPr/>
            </a:pPr>
            <a:r>
              <a:rPr lang="ar-SY" altLang="en-US" dirty="0" smtClean="0"/>
              <a:t>يتناول</a:t>
            </a:r>
            <a:r>
              <a:rPr lang="ar-SY" altLang="en-US" baseline="0" dirty="0" smtClean="0"/>
              <a:t> </a:t>
            </a:r>
            <a:r>
              <a:rPr lang="ar-YE" altLang="en-US" dirty="0" smtClean="0"/>
              <a:t>الجزء الثالث </a:t>
            </a:r>
            <a:r>
              <a:rPr lang="ar-SY" altLang="en-US" dirty="0" smtClean="0"/>
              <a:t>طرق</a:t>
            </a:r>
            <a:r>
              <a:rPr lang="ar-SY" altLang="en-US" baseline="0" dirty="0" smtClean="0"/>
              <a:t> </a:t>
            </a:r>
            <a:r>
              <a:rPr lang="ar-YE" altLang="en-US" dirty="0" smtClean="0"/>
              <a:t>تطبيق السلطات الإجرائية. </a:t>
            </a:r>
            <a:r>
              <a:rPr lang="ar-SY" altLang="en-US" dirty="0" smtClean="0"/>
              <a:t>و</a:t>
            </a:r>
            <a:r>
              <a:rPr lang="ar-YE" altLang="en-US" dirty="0" smtClean="0"/>
              <a:t>يشمل على وجه الخصوص </a:t>
            </a:r>
            <a:r>
              <a:rPr lang="ar-SY" altLang="en-US" dirty="0" smtClean="0"/>
              <a:t>الضرورات الفنية </a:t>
            </a:r>
            <a:r>
              <a:rPr lang="ar-YE" altLang="en-US" dirty="0" smtClean="0"/>
              <a:t>للسلطات الإجرائية وكذلك </a:t>
            </a:r>
            <a:r>
              <a:rPr lang="ar-SY" altLang="en-US" dirty="0" smtClean="0"/>
              <a:t>الضرورات </a:t>
            </a:r>
            <a:r>
              <a:rPr lang="ar-YE" altLang="en-US" dirty="0" smtClean="0"/>
              <a:t>الحمائية (أي الشروط والضمانات التي ستُمارس فيما يتعلق بممارسة السلطات الإجرائية التي يطلب الترخيص </a:t>
            </a:r>
            <a:r>
              <a:rPr lang="ar-SY" altLang="en-US" dirty="0" smtClean="0"/>
              <a:t>بها</a:t>
            </a:r>
            <a:r>
              <a:rPr lang="ar-YE" altLang="en-US" dirty="0" smtClean="0"/>
              <a:t>).</a:t>
            </a:r>
          </a:p>
        </p:txBody>
      </p:sp>
      <p:sp>
        <p:nvSpPr>
          <p:cNvPr id="82948"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A7A3F250-60C4-4A52-AA4E-DD5030D9543D}" type="slidenum">
              <a:rPr lang="en-US" altLang="en-US">
                <a:latin typeface="Calibri" panose="020F0502020204030204" pitchFamily="34" charset="0"/>
              </a:rPr>
              <a:pPr/>
              <a:t>23</a:t>
            </a:fld>
            <a:endParaRPr lang="en-US" altLang="en-US">
              <a:latin typeface="Calibri" panose="020F0502020204030204" pitchFamily="34" charset="0"/>
            </a:endParaRPr>
          </a:p>
        </p:txBody>
      </p:sp>
    </p:spTree>
    <p:extLst>
      <p:ext uri="{BB962C8B-B14F-4D97-AF65-F5344CB8AC3E}">
        <p14:creationId xmlns:p14="http://schemas.microsoft.com/office/powerpoint/2010/main" val="304639067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39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rtl="1"/>
            <a:r>
              <a:rPr lang="ar-SY" altLang="en-US" dirty="0" smtClean="0"/>
              <a:t>تحدد هذه</a:t>
            </a:r>
            <a:r>
              <a:rPr lang="ar-SY" altLang="en-US" baseline="0" dirty="0" smtClean="0"/>
              <a:t> الشفافة جانبين مرتبطين بتنفيذ التدابير الإجرائية. ترتبط الضرورات الفنية بالجواني التقنية لكيفية تنفيذ السلطة الإجرائية. وترتبط الضرورات الحمائية بالشروط والضمانات التي سيتم تطبيقها فيما يتعلق بتنفيذ السلطات الإجرائية للامتثال لمتطلبات المادة 15 من اتفاقية بودابست.</a:t>
            </a:r>
            <a:endParaRPr lang="ar-SY" altLang="en-US" dirty="0" smtClean="0"/>
          </a:p>
        </p:txBody>
      </p:sp>
      <p:sp>
        <p:nvSpPr>
          <p:cNvPr id="839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16134F3C-DBD3-455A-A297-A356853296A7}" type="slidenum">
              <a:rPr lang="en-US" altLang="en-US">
                <a:latin typeface="Calibri" panose="020F0502020204030204" pitchFamily="34" charset="0"/>
              </a:rPr>
              <a:pPr/>
              <a:t>24</a:t>
            </a:fld>
            <a:endParaRPr lang="en-US" altLang="en-US">
              <a:latin typeface="Calibri" panose="020F0502020204030204" pitchFamily="34" charset="0"/>
            </a:endParaRPr>
          </a:p>
        </p:txBody>
      </p:sp>
    </p:spTree>
    <p:extLst>
      <p:ext uri="{BB962C8B-B14F-4D97-AF65-F5344CB8AC3E}">
        <p14:creationId xmlns:p14="http://schemas.microsoft.com/office/powerpoint/2010/main" val="327284368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1139"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p>
        </p:txBody>
      </p:sp>
      <p:sp>
        <p:nvSpPr>
          <p:cNvPr id="91140"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09A5E307-D2E4-4E20-A03F-A828C0677861}" type="slidenum">
              <a:rPr lang="en-US" altLang="en-US">
                <a:latin typeface="Calibri" panose="020F0502020204030204" pitchFamily="34" charset="0"/>
              </a:rPr>
              <a:pPr/>
              <a:t>25</a:t>
            </a:fld>
            <a:endParaRPr lang="en-US" altLang="en-US">
              <a:latin typeface="Calibri" panose="020F0502020204030204" pitchFamily="34" charset="0"/>
            </a:endParaRPr>
          </a:p>
        </p:txBody>
      </p:sp>
    </p:spTree>
    <p:extLst>
      <p:ext uri="{BB962C8B-B14F-4D97-AF65-F5344CB8AC3E}">
        <p14:creationId xmlns:p14="http://schemas.microsoft.com/office/powerpoint/2010/main" val="329492374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60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r" rtl="1"/>
            <a:r>
              <a:rPr lang="ar-SY" altLang="en-US" dirty="0" smtClean="0"/>
              <a:t>تسرد</a:t>
            </a:r>
            <a:r>
              <a:rPr lang="ar-SY" altLang="en-US" baseline="0" dirty="0" smtClean="0"/>
              <a:t> هذه الشفافة قائمة بمختلف السلطات المتاحة بموجب اتفاقية بودابست.</a:t>
            </a:r>
          </a:p>
          <a:p>
            <a:pPr algn="r" rtl="1"/>
            <a:endParaRPr lang="ar-SY" altLang="en-US" baseline="0" dirty="0" smtClean="0"/>
          </a:p>
          <a:p>
            <a:pPr algn="r" rtl="1"/>
            <a:r>
              <a:rPr lang="ar-SY" altLang="en-US" baseline="0" dirty="0" smtClean="0"/>
              <a:t>من الأهمية بمكان اختيار السلطة الإجرائية الصحيحة، على أعلى مستوى، بخصوص الأدلة الإلكترونية المحددة المطلوب حفظها أو الحصول عليها.</a:t>
            </a:r>
            <a:endParaRPr lang="ar-SY" altLang="en-US" dirty="0" smtClean="0"/>
          </a:p>
        </p:txBody>
      </p:sp>
      <p:sp>
        <p:nvSpPr>
          <p:cNvPr id="860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203DA6C5-F78A-4346-B741-508CA2457F6E}" type="slidenum">
              <a:rPr lang="en-US" altLang="en-US">
                <a:latin typeface="Calibri" panose="020F0502020204030204" pitchFamily="34" charset="0"/>
              </a:rPr>
              <a:pPr/>
              <a:t>26</a:t>
            </a:fld>
            <a:endParaRPr lang="en-US" altLang="en-US">
              <a:latin typeface="Calibri" panose="020F0502020204030204" pitchFamily="34" charset="0"/>
            </a:endParaRPr>
          </a:p>
        </p:txBody>
      </p:sp>
    </p:spTree>
    <p:extLst>
      <p:ext uri="{BB962C8B-B14F-4D97-AF65-F5344CB8AC3E}">
        <p14:creationId xmlns:p14="http://schemas.microsoft.com/office/powerpoint/2010/main" val="270855058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70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rtl="1"/>
            <a:r>
              <a:rPr lang="ar-SY" altLang="en-US" dirty="0" smtClean="0"/>
              <a:t>تعرض هذه الشفافة بعض الأمثلة التي توضح كيف تكون</a:t>
            </a:r>
            <a:r>
              <a:rPr lang="ar-SY" altLang="en-US" baseline="0" dirty="0" smtClean="0"/>
              <a:t> سلطات إجرائية مختلفة مناسبة أكثر لتدابير تحقيقية مختلفة ونتائج نهائية مختلفة.</a:t>
            </a:r>
            <a:endParaRPr lang="ar-SY" altLang="en-US" dirty="0" smtClean="0"/>
          </a:p>
        </p:txBody>
      </p:sp>
      <p:sp>
        <p:nvSpPr>
          <p:cNvPr id="870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3E585C33-81E6-4DAC-84AB-383CC0F6BAF2}" type="slidenum">
              <a:rPr lang="en-US" altLang="en-US">
                <a:latin typeface="Calibri" panose="020F0502020204030204" pitchFamily="34" charset="0"/>
              </a:rPr>
              <a:pPr/>
              <a:t>27</a:t>
            </a:fld>
            <a:endParaRPr lang="en-US" altLang="en-US">
              <a:latin typeface="Calibri" panose="020F0502020204030204" pitchFamily="34" charset="0"/>
            </a:endParaRPr>
          </a:p>
        </p:txBody>
      </p:sp>
    </p:spTree>
    <p:extLst>
      <p:ext uri="{BB962C8B-B14F-4D97-AF65-F5344CB8AC3E}">
        <p14:creationId xmlns:p14="http://schemas.microsoft.com/office/powerpoint/2010/main" val="135629731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70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r" defTabSz="457200" rtl="1" eaLnBrk="0" fontAlgn="base" latinLnBrk="0" hangingPunct="0">
              <a:lnSpc>
                <a:spcPct val="100000"/>
              </a:lnSpc>
              <a:spcBef>
                <a:spcPct val="30000"/>
              </a:spcBef>
              <a:spcAft>
                <a:spcPct val="0"/>
              </a:spcAft>
              <a:buClrTx/>
              <a:buSzTx/>
              <a:buFontTx/>
              <a:buNone/>
              <a:tabLst/>
              <a:defRPr/>
            </a:pPr>
            <a:r>
              <a:rPr lang="ar-SY" altLang="en-US" dirty="0" smtClean="0"/>
              <a:t>توضح</a:t>
            </a:r>
            <a:r>
              <a:rPr lang="ar-SY" altLang="en-US" baseline="0" dirty="0" smtClean="0"/>
              <a:t> هذه الشفافة أي سلطة إجرائية يمكن لوكالة إنفاذ القانون ممارستها للحصول على معلومات عن المشترك في شكل بيانات كمبيوتر.</a:t>
            </a:r>
            <a:endParaRPr lang="ar-SY" altLang="en-US" dirty="0" smtClean="0"/>
          </a:p>
        </p:txBody>
      </p:sp>
      <p:sp>
        <p:nvSpPr>
          <p:cNvPr id="870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3E585C33-81E6-4DAC-84AB-383CC0F6BAF2}" type="slidenum">
              <a:rPr lang="en-US" altLang="en-US">
                <a:latin typeface="Calibri" panose="020F0502020204030204" pitchFamily="34" charset="0"/>
              </a:rPr>
              <a:pPr/>
              <a:t>28</a:t>
            </a:fld>
            <a:endParaRPr lang="en-US" altLang="en-US">
              <a:latin typeface="Calibri" panose="020F0502020204030204" pitchFamily="34" charset="0"/>
            </a:endParaRPr>
          </a:p>
        </p:txBody>
      </p:sp>
    </p:spTree>
    <p:extLst>
      <p:ext uri="{BB962C8B-B14F-4D97-AF65-F5344CB8AC3E}">
        <p14:creationId xmlns:p14="http://schemas.microsoft.com/office/powerpoint/2010/main" val="67945841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70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rtl="1" eaLnBrk="1" hangingPunct="1"/>
            <a:r>
              <a:rPr lang="ar-SY" altLang="en-US" dirty="0" smtClean="0"/>
              <a:t>توضح</a:t>
            </a:r>
            <a:r>
              <a:rPr lang="ar-SY" altLang="en-US" baseline="0" dirty="0" smtClean="0"/>
              <a:t> هذه الشفافة أي سلطة إجرائية يمكن لوكالة إنفاذ القانون ممارستها للحصول على بيانات الحركة المرتبطة ببريد إلكتروني مرسل من </a:t>
            </a:r>
            <a:r>
              <a:rPr lang="en-US" sz="1200" dirty="0" smtClean="0">
                <a:latin typeface="Sakkal Majalla" panose="02000000000000000000" pitchFamily="2" charset="-78"/>
                <a:cs typeface="Sakkal Majalla" panose="02000000000000000000" pitchFamily="2" charset="-78"/>
              </a:rPr>
              <a:t>UBP </a:t>
            </a:r>
            <a:r>
              <a:rPr lang="ar-SY" sz="1200" dirty="0" smtClean="0">
                <a:latin typeface="Sakkal Majalla" panose="02000000000000000000" pitchFamily="2" charset="-78"/>
                <a:cs typeface="Sakkal Majalla" panose="02000000000000000000" pitchFamily="2" charset="-78"/>
              </a:rPr>
              <a:t> إلى </a:t>
            </a:r>
            <a:r>
              <a:rPr lang="en-US" sz="1200" dirty="0" smtClean="0">
                <a:latin typeface="Sakkal Majalla" panose="02000000000000000000" pitchFamily="2" charset="-78"/>
                <a:cs typeface="Sakkal Majalla" panose="02000000000000000000" pitchFamily="2" charset="-78"/>
              </a:rPr>
              <a:t>FBA</a:t>
            </a:r>
            <a:r>
              <a:rPr lang="ar-SY" sz="1200" b="1" dirty="0" smtClean="0">
                <a:solidFill>
                  <a:srgbClr val="FF0000"/>
                </a:solidFill>
                <a:latin typeface="Sakkal Majalla" panose="02000000000000000000" pitchFamily="2" charset="-78"/>
                <a:cs typeface="Sakkal Majalla" panose="02000000000000000000" pitchFamily="2" charset="-78"/>
              </a:rPr>
              <a:t>.</a:t>
            </a:r>
            <a:endParaRPr lang="ar-SY" altLang="en-US" dirty="0" smtClean="0"/>
          </a:p>
          <a:p>
            <a:endParaRPr lang="en-US" altLang="en-US" dirty="0"/>
          </a:p>
          <a:p>
            <a:endParaRPr lang="en-US" altLang="en-US" dirty="0"/>
          </a:p>
        </p:txBody>
      </p:sp>
      <p:sp>
        <p:nvSpPr>
          <p:cNvPr id="870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3E585C33-81E6-4DAC-84AB-383CC0F6BAF2}" type="slidenum">
              <a:rPr lang="en-US" altLang="en-US">
                <a:latin typeface="Calibri" panose="020F0502020204030204" pitchFamily="34" charset="0"/>
              </a:rPr>
              <a:pPr/>
              <a:t>29</a:t>
            </a:fld>
            <a:endParaRPr lang="en-US" altLang="en-US">
              <a:latin typeface="Calibri" panose="020F0502020204030204" pitchFamily="34" charset="0"/>
            </a:endParaRPr>
          </a:p>
        </p:txBody>
      </p:sp>
    </p:spTree>
    <p:extLst>
      <p:ext uri="{BB962C8B-B14F-4D97-AF65-F5344CB8AC3E}">
        <p14:creationId xmlns:p14="http://schemas.microsoft.com/office/powerpoint/2010/main" val="8923917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6563"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r" rtl="1"/>
            <a:r>
              <a:rPr lang="ar-SY" altLang="en-US" dirty="0" smtClean="0"/>
              <a:t>تلخص هذه الشفافة أهداف الحصة.</a:t>
            </a:r>
          </a:p>
          <a:p>
            <a:pPr algn="r" rtl="1"/>
            <a:endParaRPr lang="ar-SY" altLang="en-US" dirty="0" smtClean="0"/>
          </a:p>
          <a:p>
            <a:pPr algn="r" rtl="1"/>
            <a:r>
              <a:rPr lang="ar-SY" altLang="en-US" dirty="0" smtClean="0"/>
              <a:t>ينبغي أن يشرح المدرب للمشاركين أهداف الحصة بوضوح.</a:t>
            </a:r>
          </a:p>
        </p:txBody>
      </p:sp>
      <p:sp>
        <p:nvSpPr>
          <p:cNvPr id="66564"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6CE0280E-058F-4D29-99FC-DF7303699BA4}" type="slidenum">
              <a:rPr lang="en-US" altLang="en-US">
                <a:latin typeface="Calibri" panose="020F0502020204030204" pitchFamily="34" charset="0"/>
              </a:rPr>
              <a:pPr/>
              <a:t>3</a:t>
            </a:fld>
            <a:endParaRPr lang="en-US" altLang="en-US">
              <a:latin typeface="Calibri" panose="020F0502020204030204" pitchFamily="34" charset="0"/>
            </a:endParaRPr>
          </a:p>
        </p:txBody>
      </p:sp>
    </p:spTree>
    <p:extLst>
      <p:ext uri="{BB962C8B-B14F-4D97-AF65-F5344CB8AC3E}">
        <p14:creationId xmlns:p14="http://schemas.microsoft.com/office/powerpoint/2010/main" val="87834067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80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r" rtl="1"/>
            <a:r>
              <a:rPr lang="ar-SY" altLang="en-US" dirty="0" smtClean="0"/>
              <a:t>ينبغي أن يشرح المدرب</a:t>
            </a:r>
            <a:r>
              <a:rPr lang="ar-SY" altLang="en-US" baseline="0" dirty="0" smtClean="0"/>
              <a:t> أهمية تحديد الجوانب المرتبطة بتنفيذ التدبير التحقيقي عند تقديم الطلب بترخيص التدبير التحقيقي. ويعتبر من الممارسات الجيدة تقديم تفاصيل عن طريقة إعمال وتنفيذ الأمر.</a:t>
            </a:r>
            <a:endParaRPr lang="ar-SY" altLang="en-US" dirty="0" smtClean="0"/>
          </a:p>
        </p:txBody>
      </p:sp>
      <p:sp>
        <p:nvSpPr>
          <p:cNvPr id="880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EC01C888-2B2C-4E17-9BAA-121E20993EC4}" type="slidenum">
              <a:rPr lang="en-US" altLang="en-US">
                <a:latin typeface="Calibri" panose="020F0502020204030204" pitchFamily="34" charset="0"/>
              </a:rPr>
              <a:pPr/>
              <a:t>30</a:t>
            </a:fld>
            <a:endParaRPr lang="en-US" altLang="en-US">
              <a:latin typeface="Calibri" panose="020F0502020204030204" pitchFamily="34" charset="0"/>
            </a:endParaRPr>
          </a:p>
        </p:txBody>
      </p:sp>
    </p:spTree>
    <p:extLst>
      <p:ext uri="{BB962C8B-B14F-4D97-AF65-F5344CB8AC3E}">
        <p14:creationId xmlns:p14="http://schemas.microsoft.com/office/powerpoint/2010/main" val="32465135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rtl="1"/>
            <a:r>
              <a:rPr lang="ar-SY" altLang="en-US" dirty="0" smtClean="0"/>
              <a:t>تقدم هذه الشفافة</a:t>
            </a:r>
            <a:r>
              <a:rPr lang="ar-SY" altLang="en-US" baseline="0" dirty="0" smtClean="0"/>
              <a:t> </a:t>
            </a:r>
            <a:r>
              <a:rPr lang="ar-SY" altLang="en-US" dirty="0" smtClean="0"/>
              <a:t>مقتطفا من الطلب (لاستخدامه كأساس لتمرين</a:t>
            </a:r>
            <a:r>
              <a:rPr lang="ar-SY" altLang="en-US" baseline="0" dirty="0" smtClean="0"/>
              <a:t> جلسة الاستماع</a:t>
            </a:r>
            <a:r>
              <a:rPr lang="ar-SY" altLang="en-US" dirty="0" smtClean="0"/>
              <a:t>)</a:t>
            </a:r>
            <a:r>
              <a:rPr lang="ar-SY" altLang="en-US" baseline="0" dirty="0" smtClean="0"/>
              <a:t> يشرح الجوانب الفنية للتدابير التي يطلب من أجل الترخيص. وينبغي أن </a:t>
            </a:r>
            <a:r>
              <a:rPr lang="ar-SY" altLang="en-US" dirty="0" smtClean="0"/>
              <a:t>يستخدمها المدرب</a:t>
            </a:r>
            <a:r>
              <a:rPr lang="ar-SY" altLang="en-US" baseline="0" dirty="0" smtClean="0"/>
              <a:t> من أجل تفسير كيف يمكن وصف الضرورات الفنية بشكل واضح في أي طلب بخصوص أدلة إلكترونية</a:t>
            </a:r>
            <a:r>
              <a:rPr lang="ar-SY" altLang="en-US" dirty="0" smtClean="0"/>
              <a:t>.</a:t>
            </a:r>
          </a:p>
        </p:txBody>
      </p:sp>
      <p:sp>
        <p:nvSpPr>
          <p:cNvPr id="4" name="Slide Number Placeholder 3"/>
          <p:cNvSpPr>
            <a:spLocks noGrp="1"/>
          </p:cNvSpPr>
          <p:nvPr>
            <p:ph type="sldNum" sz="quarter" idx="10"/>
          </p:nvPr>
        </p:nvSpPr>
        <p:spPr/>
        <p:txBody>
          <a:bodyPr/>
          <a:lstStyle/>
          <a:p>
            <a:fld id="{67667333-A3FA-4E08-93FF-4A5228BA6D12}" type="slidenum">
              <a:rPr lang="en-US" altLang="en-US" smtClean="0"/>
              <a:pPr/>
              <a:t>31</a:t>
            </a:fld>
            <a:endParaRPr lang="en-US" altLang="en-US"/>
          </a:p>
        </p:txBody>
      </p:sp>
    </p:spTree>
    <p:extLst>
      <p:ext uri="{BB962C8B-B14F-4D97-AF65-F5344CB8AC3E}">
        <p14:creationId xmlns:p14="http://schemas.microsoft.com/office/powerpoint/2010/main" val="214905285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90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rtl="1"/>
            <a:r>
              <a:rPr lang="ar-SY" altLang="en-US" dirty="0" smtClean="0"/>
              <a:t>يجب على المدرب أن يشرح للمشاركين أنه في العديد من الولايات القضائية يُسمح لمقدم الطلب فقط بتنفيذ أمر أو ترخيص</a:t>
            </a:r>
            <a:r>
              <a:rPr lang="ar-SY" altLang="en-US" baseline="0" dirty="0" smtClean="0"/>
              <a:t> مرتبط بتدابير </a:t>
            </a:r>
            <a:r>
              <a:rPr lang="ar-SY" altLang="en-US" dirty="0" smtClean="0"/>
              <a:t>إجرائية، ما لم يكن يسمح الأمر أو الترخيص تحديدا لأفراد</a:t>
            </a:r>
            <a:r>
              <a:rPr lang="ar-SY" altLang="en-US" baseline="0" dirty="0" smtClean="0"/>
              <a:t> آخرين بالحضور</a:t>
            </a:r>
            <a:r>
              <a:rPr lang="ar-SY" altLang="en-US" dirty="0" smtClean="0"/>
              <a:t>. لذلك، يجب أن يحدد الطلب الأشخاص الذين سيطلب منهم مرافقة مقدم</a:t>
            </a:r>
            <a:r>
              <a:rPr lang="ar-SY" altLang="en-US" baseline="0" dirty="0" smtClean="0"/>
              <a:t> الطلب عند تنفيذ السلطة</a:t>
            </a:r>
            <a:r>
              <a:rPr lang="ar-SY" altLang="en-US" dirty="0" smtClean="0"/>
              <a:t>.</a:t>
            </a:r>
          </a:p>
          <a:p>
            <a:pPr algn="just" rtl="1"/>
            <a:endParaRPr lang="ar-SY" altLang="en-US" dirty="0" smtClean="0"/>
          </a:p>
          <a:p>
            <a:pPr algn="just" rtl="1"/>
            <a:r>
              <a:rPr lang="ar-SY" altLang="en-US" dirty="0" smtClean="0"/>
              <a:t>يجب أن يفسر الطلب بوضوح لماذا يعتبر الشخص المذكور مطلوبا وتأثير الأشخاص الإضافيين، غير مقدم الطلب، على ضمان حق الخصوصية والحقوق ذات الصلة.</a:t>
            </a:r>
          </a:p>
          <a:p>
            <a:pPr algn="just" rtl="1"/>
            <a:endParaRPr lang="ar-SY" altLang="en-US" dirty="0" smtClean="0"/>
          </a:p>
          <a:p>
            <a:pPr algn="just" rtl="1"/>
            <a:r>
              <a:rPr lang="ar-SY" altLang="en-US" dirty="0" smtClean="0"/>
              <a:t>يمكن أن يشمل ذلك مسؤولين آخرين عن إنفاذ القانون من أجل المساعدة العملية، وخبراء (بما في ذلك خبراء الطب الشرعي) من أجل المساعدة الفنية، وغيرهم من الأشخاص الذين لديهم معرفة بطريقة اشتغال أنظمة الكمبيوتر أو بالمعلومات المتعلقة برموز وشفرات النفاذ.</a:t>
            </a:r>
            <a:endParaRPr lang="en-US" altLang="en-US" dirty="0" smtClean="0"/>
          </a:p>
        </p:txBody>
      </p:sp>
      <p:sp>
        <p:nvSpPr>
          <p:cNvPr id="890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2E8CAF30-C21A-4B4A-8073-DEE4F80DA224}" type="slidenum">
              <a:rPr lang="en-US" altLang="en-US">
                <a:latin typeface="Calibri" panose="020F0502020204030204" pitchFamily="34" charset="0"/>
              </a:rPr>
              <a:pPr/>
              <a:t>32</a:t>
            </a:fld>
            <a:endParaRPr lang="en-US" altLang="en-US">
              <a:latin typeface="Calibri" panose="020F0502020204030204" pitchFamily="34" charset="0"/>
            </a:endParaRPr>
          </a:p>
        </p:txBody>
      </p:sp>
    </p:spTree>
    <p:extLst>
      <p:ext uri="{BB962C8B-B14F-4D97-AF65-F5344CB8AC3E}">
        <p14:creationId xmlns:p14="http://schemas.microsoft.com/office/powerpoint/2010/main" val="218019413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457200" rtl="1" eaLnBrk="0" fontAlgn="base" latinLnBrk="0" hangingPunct="0">
              <a:lnSpc>
                <a:spcPct val="100000"/>
              </a:lnSpc>
              <a:spcBef>
                <a:spcPct val="30000"/>
              </a:spcBef>
              <a:spcAft>
                <a:spcPct val="0"/>
              </a:spcAft>
              <a:buClrTx/>
              <a:buSzTx/>
              <a:buFontTx/>
              <a:buNone/>
              <a:tabLst/>
              <a:defRPr/>
            </a:pPr>
            <a:r>
              <a:rPr lang="ar-SY" altLang="en-US" dirty="0" smtClean="0"/>
              <a:t>تقدم</a:t>
            </a:r>
            <a:r>
              <a:rPr lang="ar-SY" altLang="en-US" baseline="0" dirty="0" smtClean="0"/>
              <a:t> هذه الشفافة أمثلة عن الأشخاص الذين قد يطلبون لممارسة سلطة بغية تأمين بيانات الكمبيوتر من فرع أوستلاندا.</a:t>
            </a:r>
            <a:endParaRPr lang="ar-SY" altLang="en-US" dirty="0" smtClean="0"/>
          </a:p>
        </p:txBody>
      </p:sp>
      <p:sp>
        <p:nvSpPr>
          <p:cNvPr id="4" name="Slide Number Placeholder 3"/>
          <p:cNvSpPr>
            <a:spLocks noGrp="1"/>
          </p:cNvSpPr>
          <p:nvPr>
            <p:ph type="sldNum" sz="quarter" idx="10"/>
          </p:nvPr>
        </p:nvSpPr>
        <p:spPr/>
        <p:txBody>
          <a:bodyPr/>
          <a:lstStyle/>
          <a:p>
            <a:fld id="{67667333-A3FA-4E08-93FF-4A5228BA6D12}" type="slidenum">
              <a:rPr lang="en-US" altLang="en-US" smtClean="0"/>
              <a:pPr/>
              <a:t>33</a:t>
            </a:fld>
            <a:endParaRPr lang="en-US" altLang="en-US"/>
          </a:p>
        </p:txBody>
      </p:sp>
    </p:spTree>
    <p:extLst>
      <p:ext uri="{BB962C8B-B14F-4D97-AF65-F5344CB8AC3E}">
        <p14:creationId xmlns:p14="http://schemas.microsoft.com/office/powerpoint/2010/main" val="69026244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01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just" defTabSz="457200" rtl="1" eaLnBrk="0" fontAlgn="base" latinLnBrk="0" hangingPunct="0">
              <a:lnSpc>
                <a:spcPct val="100000"/>
              </a:lnSpc>
              <a:spcBef>
                <a:spcPct val="30000"/>
              </a:spcBef>
              <a:spcAft>
                <a:spcPct val="0"/>
              </a:spcAft>
              <a:buClrTx/>
              <a:buSzTx/>
              <a:buFontTx/>
              <a:buNone/>
              <a:tabLst/>
              <a:defRPr/>
            </a:pPr>
            <a:r>
              <a:rPr lang="ar-SY" altLang="en-US" dirty="0" smtClean="0"/>
              <a:t>بالنظر إلى أن اتفاقية بودابست تقيد إلزام مزود الخدمة باعتراض أو تسجيل البيانات في الوقت الحقيقي فوق قدراته الفنية القائمة، ينبغي أن شرح القدرات الفنية لمزودي الخدمات المعنيين عند تقديم الطلب من</a:t>
            </a:r>
            <a:r>
              <a:rPr lang="ar-SY" altLang="en-US" baseline="0" dirty="0" smtClean="0"/>
              <a:t> أجل </a:t>
            </a:r>
            <a:r>
              <a:rPr lang="ar-SY" altLang="en-US" dirty="0" smtClean="0"/>
              <a:t>التدابير التحقيقية. وإذا تعلق</a:t>
            </a:r>
            <a:r>
              <a:rPr lang="ar-SY" altLang="en-US" baseline="0" dirty="0" smtClean="0"/>
              <a:t> الأمر بطلبات كتابية، </a:t>
            </a:r>
            <a:r>
              <a:rPr lang="ar-SY" altLang="en-US" dirty="0" smtClean="0"/>
              <a:t>يمكن القيام بذلك في شكل بيان مرفق يقدمه مزود الخدمة (فقط عند الإمكان نظرا لاعتبارات السرية المتعلقة بالطلب).</a:t>
            </a:r>
          </a:p>
          <a:p>
            <a:pPr marL="0" marR="0" indent="0" algn="just" defTabSz="457200" rtl="1" eaLnBrk="0" fontAlgn="base" latinLnBrk="0" hangingPunct="0">
              <a:lnSpc>
                <a:spcPct val="100000"/>
              </a:lnSpc>
              <a:spcBef>
                <a:spcPct val="30000"/>
              </a:spcBef>
              <a:spcAft>
                <a:spcPct val="0"/>
              </a:spcAft>
              <a:buClrTx/>
              <a:buSzTx/>
              <a:buFontTx/>
              <a:buNone/>
              <a:tabLst/>
              <a:defRPr/>
            </a:pPr>
            <a:endParaRPr lang="ar-SY" altLang="en-US" dirty="0" smtClean="0"/>
          </a:p>
          <a:p>
            <a:pPr marL="0" marR="0" indent="0" algn="just" defTabSz="457200" rtl="1" eaLnBrk="0" fontAlgn="base" latinLnBrk="0" hangingPunct="0">
              <a:lnSpc>
                <a:spcPct val="100000"/>
              </a:lnSpc>
              <a:spcBef>
                <a:spcPct val="30000"/>
              </a:spcBef>
              <a:spcAft>
                <a:spcPct val="0"/>
              </a:spcAft>
              <a:buClrTx/>
              <a:buSzTx/>
              <a:buFontTx/>
              <a:buNone/>
              <a:tabLst/>
              <a:defRPr/>
            </a:pPr>
            <a:r>
              <a:rPr lang="ar-SY" altLang="en-US" dirty="0" smtClean="0"/>
              <a:t>وينبغي للمدرب أن يؤكد على أنه يستوجب، عند تقديم طلب بترخيص</a:t>
            </a:r>
            <a:r>
              <a:rPr lang="ar-SY" altLang="en-US" baseline="0" dirty="0" smtClean="0"/>
              <a:t> تدابير تحقيقية، </a:t>
            </a:r>
            <a:r>
              <a:rPr lang="ar-SY" altLang="en-US" dirty="0" smtClean="0"/>
              <a:t>إيلاء عناية</a:t>
            </a:r>
            <a:r>
              <a:rPr lang="ar-SY" altLang="en-US" baseline="0" dirty="0" smtClean="0"/>
              <a:t> خاصة لتقادي المطالبة بتدابير من شأنها </a:t>
            </a:r>
            <a:r>
              <a:rPr lang="ar-SY" altLang="en-US" dirty="0" smtClean="0"/>
              <a:t>أن تتجاوز في القدرة الفنية المعروفة لمزود الخدمة لأن ذلك قد يطرح صعوبات أثناء تنفيذ السلطة.</a:t>
            </a:r>
          </a:p>
        </p:txBody>
      </p:sp>
      <p:sp>
        <p:nvSpPr>
          <p:cNvPr id="901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E0B0E22C-7244-4032-A3EB-EB7BFD13BAD1}" type="slidenum">
              <a:rPr lang="en-US" altLang="en-US">
                <a:latin typeface="Calibri" panose="020F0502020204030204" pitchFamily="34" charset="0"/>
              </a:rPr>
              <a:pPr/>
              <a:t>34</a:t>
            </a:fld>
            <a:endParaRPr lang="en-US" altLang="en-US">
              <a:latin typeface="Calibri" panose="020F0502020204030204" pitchFamily="34" charset="0"/>
            </a:endParaRPr>
          </a:p>
        </p:txBody>
      </p:sp>
    </p:spTree>
    <p:extLst>
      <p:ext uri="{BB962C8B-B14F-4D97-AF65-F5344CB8AC3E}">
        <p14:creationId xmlns:p14="http://schemas.microsoft.com/office/powerpoint/2010/main" val="213034731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01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just" defTabSz="457200" rtl="1" eaLnBrk="0" fontAlgn="base" latinLnBrk="0" hangingPunct="0">
              <a:lnSpc>
                <a:spcPct val="100000"/>
              </a:lnSpc>
              <a:spcBef>
                <a:spcPct val="30000"/>
              </a:spcBef>
              <a:spcAft>
                <a:spcPct val="0"/>
              </a:spcAft>
              <a:buClrTx/>
              <a:buSzTx/>
              <a:buFontTx/>
              <a:buNone/>
              <a:tabLst/>
              <a:defRPr/>
            </a:pPr>
            <a:r>
              <a:rPr lang="ar-SY" altLang="en-US" dirty="0" smtClean="0"/>
              <a:t>بالنظر إلى أن اتفاقية بودابست تقيد إلزام مزود الخدمة باعتراض أو تسجيل البيانات في الوقت الحقيقي فوق قدراته الفنية القائمة، ينبغي أن شرح القدرات الفنية لمزودي الخدمات المعنيين عند تقديم الطلب من</a:t>
            </a:r>
            <a:r>
              <a:rPr lang="ar-SY" altLang="en-US" baseline="0" dirty="0" smtClean="0"/>
              <a:t> أجل </a:t>
            </a:r>
            <a:r>
              <a:rPr lang="ar-SY" altLang="en-US" dirty="0" smtClean="0"/>
              <a:t>التدابير التحقيقية. وإذا تعلق</a:t>
            </a:r>
            <a:r>
              <a:rPr lang="ar-SY" altLang="en-US" baseline="0" dirty="0" smtClean="0"/>
              <a:t> الأمر بطلبات كتابية، </a:t>
            </a:r>
            <a:r>
              <a:rPr lang="ar-SY" altLang="en-US" dirty="0" smtClean="0"/>
              <a:t>يمكن القيام بذلك في شكل بيان مرفق يقدمه مزود الخدمة (فقط عند الإمكان نظرا لاعتبارات السرية المتعلقة بالطلب).</a:t>
            </a:r>
          </a:p>
          <a:p>
            <a:pPr marL="0" marR="0" indent="0" algn="just" defTabSz="457200" rtl="1" eaLnBrk="0" fontAlgn="base" latinLnBrk="0" hangingPunct="0">
              <a:lnSpc>
                <a:spcPct val="100000"/>
              </a:lnSpc>
              <a:spcBef>
                <a:spcPct val="30000"/>
              </a:spcBef>
              <a:spcAft>
                <a:spcPct val="0"/>
              </a:spcAft>
              <a:buClrTx/>
              <a:buSzTx/>
              <a:buFontTx/>
              <a:buNone/>
              <a:tabLst/>
              <a:defRPr/>
            </a:pPr>
            <a:endParaRPr lang="ar-SY" altLang="en-US" dirty="0" smtClean="0"/>
          </a:p>
          <a:p>
            <a:pPr marL="0" marR="0" indent="0" algn="just" defTabSz="457200" rtl="1" eaLnBrk="0" fontAlgn="base" latinLnBrk="0" hangingPunct="0">
              <a:lnSpc>
                <a:spcPct val="100000"/>
              </a:lnSpc>
              <a:spcBef>
                <a:spcPct val="30000"/>
              </a:spcBef>
              <a:spcAft>
                <a:spcPct val="0"/>
              </a:spcAft>
              <a:buClrTx/>
              <a:buSzTx/>
              <a:buFontTx/>
              <a:buNone/>
              <a:tabLst/>
              <a:defRPr/>
            </a:pPr>
            <a:r>
              <a:rPr lang="ar-SY" altLang="en-US" dirty="0" smtClean="0"/>
              <a:t>وينبغي للمدرب أن يؤكد على أنه يستوجب، عند تقديم طلب بترخيص</a:t>
            </a:r>
            <a:r>
              <a:rPr lang="ar-SY" altLang="en-US" baseline="0" dirty="0" smtClean="0"/>
              <a:t> تدابير تحقيقية، </a:t>
            </a:r>
            <a:r>
              <a:rPr lang="ar-SY" altLang="en-US" dirty="0" smtClean="0"/>
              <a:t>إيلاء عناية</a:t>
            </a:r>
            <a:r>
              <a:rPr lang="ar-SY" altLang="en-US" baseline="0" dirty="0" smtClean="0"/>
              <a:t> خاصة لتقادي المطالبة بتدابير من شأنها </a:t>
            </a:r>
            <a:r>
              <a:rPr lang="ar-SY" altLang="en-US" dirty="0" smtClean="0"/>
              <a:t>أن تتجاوز في القدرة الفنية المعروفة لمزود الخدمة لأن ذلك قد يطرح صعوبات أثناء تنفيذ السلطة.</a:t>
            </a:r>
          </a:p>
        </p:txBody>
      </p:sp>
      <p:sp>
        <p:nvSpPr>
          <p:cNvPr id="901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E0B0E22C-7244-4032-A3EB-EB7BFD13BAD1}" type="slidenum">
              <a:rPr lang="en-US" altLang="en-US">
                <a:latin typeface="Calibri" panose="020F0502020204030204" pitchFamily="34" charset="0"/>
              </a:rPr>
              <a:pPr/>
              <a:t>35</a:t>
            </a:fld>
            <a:endParaRPr lang="en-US" altLang="en-US">
              <a:latin typeface="Calibri" panose="020F0502020204030204" pitchFamily="34" charset="0"/>
            </a:endParaRPr>
          </a:p>
        </p:txBody>
      </p:sp>
    </p:spTree>
    <p:extLst>
      <p:ext uri="{BB962C8B-B14F-4D97-AF65-F5344CB8AC3E}">
        <p14:creationId xmlns:p14="http://schemas.microsoft.com/office/powerpoint/2010/main" val="214767514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zervirano mjesto slike slajda 1">
            <a:extLst>
              <a:ext uri="{FF2B5EF4-FFF2-40B4-BE49-F238E27FC236}">
                <a16:creationId xmlns="" xmlns:a16="http://schemas.microsoft.com/office/drawing/2014/main" id="{DDA3285A-124C-49B7-AF16-08CF21E2B07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Rezervirano mjesto bilježaka 2">
            <a:extLst>
              <a:ext uri="{FF2B5EF4-FFF2-40B4-BE49-F238E27FC236}">
                <a16:creationId xmlns="" xmlns:a16="http://schemas.microsoft.com/office/drawing/2014/main" id="{682B0B66-0758-403C-AE9A-FD3F61407D6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rtl="1"/>
            <a:r>
              <a:rPr lang="ar-SY" altLang="en-US" dirty="0" smtClean="0"/>
              <a:t>تقتضي</a:t>
            </a:r>
            <a:r>
              <a:rPr lang="ar-SY" altLang="en-US" baseline="0" dirty="0" smtClean="0"/>
              <a:t> بعض الولايات القضائية برمجة جلسات الاستماع بشأن الطلبات. وفي ولايات قضائية أخرى، يمكن للمحقق، خلال ممارسة السلطة، أن يتصل أو حتى أن يرفق بموظف قضائي وأن يطلب منه الإذن باتخاذ تدابير تحقيقية معينة.</a:t>
            </a:r>
          </a:p>
          <a:p>
            <a:pPr algn="just" rtl="1"/>
            <a:endParaRPr lang="ar-SY" altLang="en-US" baseline="0" dirty="0" smtClean="0"/>
          </a:p>
          <a:p>
            <a:pPr algn="just" rtl="1"/>
            <a:r>
              <a:rPr lang="ar-SY" altLang="en-US" baseline="0" dirty="0" smtClean="0"/>
              <a:t>وتقدم هذه الشفافات معلومات يمكن للمدرب استخدامها لتحديد موعد/أي إطار زمني لإجراء جلسة الاستماع. وقد يكون الإطار الزمني رهينا بطبيعة السلطة المطلوب ممارستها وبحساسية المسألة أو طابعها المستعجل.</a:t>
            </a:r>
            <a:endParaRPr lang="ar-SY" altLang="en-US" dirty="0" smtClean="0"/>
          </a:p>
        </p:txBody>
      </p:sp>
      <p:sp>
        <p:nvSpPr>
          <p:cNvPr id="24580" name="Rezervirano mjesto broja slajda 3">
            <a:extLst>
              <a:ext uri="{FF2B5EF4-FFF2-40B4-BE49-F238E27FC236}">
                <a16:creationId xmlns="" xmlns:a16="http://schemas.microsoft.com/office/drawing/2014/main" id="{C20ABBC5-F367-4E6A-B518-6BA95C120922}"/>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4380B26A-35F1-4B0E-A074-066C4D75C810}" type="slidenum">
              <a:rPr lang="en-US" altLang="en-US" smtClean="0"/>
              <a:pPr>
                <a:spcBef>
                  <a:spcPct val="0"/>
                </a:spcBef>
              </a:pPr>
              <a:t>36</a:t>
            </a:fld>
            <a:endParaRPr lang="en-US" altLang="en-US"/>
          </a:p>
        </p:txBody>
      </p:sp>
    </p:spTree>
    <p:extLst>
      <p:ext uri="{BB962C8B-B14F-4D97-AF65-F5344CB8AC3E}">
        <p14:creationId xmlns:p14="http://schemas.microsoft.com/office/powerpoint/2010/main" val="212942450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zervirano mjesto slike slajda 1">
            <a:extLst>
              <a:ext uri="{FF2B5EF4-FFF2-40B4-BE49-F238E27FC236}">
                <a16:creationId xmlns="" xmlns:a16="http://schemas.microsoft.com/office/drawing/2014/main" id="{FF0C8756-6C1D-463F-99E3-0887B005AB0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Rezervirano mjesto bilježaka 2">
            <a:extLst>
              <a:ext uri="{FF2B5EF4-FFF2-40B4-BE49-F238E27FC236}">
                <a16:creationId xmlns="" xmlns:a16="http://schemas.microsoft.com/office/drawing/2014/main" id="{2E5AAB75-5438-4563-BED5-39452201327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rtl="1"/>
            <a:r>
              <a:rPr lang="ar-SY" altLang="en-US" dirty="0" smtClean="0"/>
              <a:t>تعتبر هذه</a:t>
            </a:r>
            <a:r>
              <a:rPr lang="ar-SY" altLang="en-US" baseline="0" dirty="0" smtClean="0"/>
              <a:t> الشفافة مهمة بالنسبة للولايات القضائية التي تعتمد جلسات الاستماع بشأن الطلبات الخاصة بالتدابير التحقيقية. وتقدم هذه الشفافة أمثلة عن سلطات إجرائية مختلفة التي يمكن أن تتطلب عقد وإجراء جلسات استماع بشكل طارئ. ومن الأهمية بمكان الإشارة إلى الأسباب المبررة لجلسة الاستماع الطارئة في الطلب.</a:t>
            </a:r>
            <a:endParaRPr lang="ar-SY" altLang="en-US" dirty="0" smtClean="0"/>
          </a:p>
        </p:txBody>
      </p:sp>
      <p:sp>
        <p:nvSpPr>
          <p:cNvPr id="26628" name="Rezervirano mjesto broja slajda 3">
            <a:extLst>
              <a:ext uri="{FF2B5EF4-FFF2-40B4-BE49-F238E27FC236}">
                <a16:creationId xmlns="" xmlns:a16="http://schemas.microsoft.com/office/drawing/2014/main" id="{68D35948-7FC0-42C8-BA3C-8557B7A2241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F59CE8A3-DA5C-4195-AA77-2719B868F861}" type="slidenum">
              <a:rPr lang="en-US" altLang="en-US" smtClean="0"/>
              <a:pPr>
                <a:spcBef>
                  <a:spcPct val="0"/>
                </a:spcBef>
              </a:pPr>
              <a:t>37</a:t>
            </a:fld>
            <a:endParaRPr lang="en-US" altLang="en-US"/>
          </a:p>
        </p:txBody>
      </p:sp>
    </p:spTree>
    <p:extLst>
      <p:ext uri="{BB962C8B-B14F-4D97-AF65-F5344CB8AC3E}">
        <p14:creationId xmlns:p14="http://schemas.microsoft.com/office/powerpoint/2010/main" val="189480295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zervirano mjesto slike slajda 1">
            <a:extLst>
              <a:ext uri="{FF2B5EF4-FFF2-40B4-BE49-F238E27FC236}">
                <a16:creationId xmlns="" xmlns:a16="http://schemas.microsoft.com/office/drawing/2014/main" id="{CD671A21-32B5-4D2A-83B1-D11C10F2E22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Rezervirano mjesto bilježaka 2">
            <a:extLst>
              <a:ext uri="{FF2B5EF4-FFF2-40B4-BE49-F238E27FC236}">
                <a16:creationId xmlns="" xmlns:a16="http://schemas.microsoft.com/office/drawing/2014/main" id="{14A868FA-96C8-44E6-840B-00EFCCED990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just" defTabSz="457200" rtl="1" eaLnBrk="0" fontAlgn="base" latinLnBrk="0" hangingPunct="0">
              <a:lnSpc>
                <a:spcPct val="100000"/>
              </a:lnSpc>
              <a:spcBef>
                <a:spcPct val="30000"/>
              </a:spcBef>
              <a:spcAft>
                <a:spcPct val="0"/>
              </a:spcAft>
              <a:buClrTx/>
              <a:buSzTx/>
              <a:buFontTx/>
              <a:buNone/>
              <a:tabLst/>
              <a:defRPr/>
            </a:pPr>
            <a:r>
              <a:rPr lang="ar-SY" altLang="en-US" dirty="0" smtClean="0"/>
              <a:t>ينبغي للمدرب أن يفسر كل مثال من الأمثلة المعروضة على الشفافة السابقة أو بعضها لتوضيح الحالات التي تنطوي</a:t>
            </a:r>
            <a:r>
              <a:rPr lang="ar-SY" altLang="en-US" baseline="0" dirty="0" smtClean="0"/>
              <a:t> على البث بشكل </a:t>
            </a:r>
            <a:r>
              <a:rPr lang="ar-SY" altLang="en-US" dirty="0" smtClean="0"/>
              <a:t>طارئ</a:t>
            </a:r>
            <a:r>
              <a:rPr lang="ar-SY" altLang="en-US" baseline="0" dirty="0" smtClean="0"/>
              <a:t> أو عقد جلسة استماع طارئة</a:t>
            </a:r>
            <a:r>
              <a:rPr lang="ar-SY" altLang="en-US" dirty="0" smtClean="0"/>
              <a:t> وكيف يمكن لعدم مراعاة الطابع المستعجل أن يقوض التحقيق الجاري. وتقدم هذه الشفافة الشروحات بشأن بعض السلطات الإجرائية بموجب اتفاقية بودابست.</a:t>
            </a:r>
          </a:p>
        </p:txBody>
      </p:sp>
      <p:sp>
        <p:nvSpPr>
          <p:cNvPr id="28676" name="Rezervirano mjesto broja slajda 3">
            <a:extLst>
              <a:ext uri="{FF2B5EF4-FFF2-40B4-BE49-F238E27FC236}">
                <a16:creationId xmlns="" xmlns:a16="http://schemas.microsoft.com/office/drawing/2014/main" id="{491E7DA1-CED3-45FE-B7E0-DB2BE7738C2A}"/>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47794488-3DC0-4AF9-B5B6-F4D8F20D2A58}" type="slidenum">
              <a:rPr lang="en-US" altLang="en-US" smtClean="0"/>
              <a:pPr>
                <a:spcBef>
                  <a:spcPct val="0"/>
                </a:spcBef>
              </a:pPr>
              <a:t>38</a:t>
            </a:fld>
            <a:endParaRPr lang="en-US" altLang="en-US"/>
          </a:p>
        </p:txBody>
      </p:sp>
    </p:spTree>
    <p:extLst>
      <p:ext uri="{BB962C8B-B14F-4D97-AF65-F5344CB8AC3E}">
        <p14:creationId xmlns:p14="http://schemas.microsoft.com/office/powerpoint/2010/main" val="48818311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zervirano mjesto slike slajda 1">
            <a:extLst>
              <a:ext uri="{FF2B5EF4-FFF2-40B4-BE49-F238E27FC236}">
                <a16:creationId xmlns="" xmlns:a16="http://schemas.microsoft.com/office/drawing/2014/main" id="{8006451A-A6C9-4976-A6B2-CADA2BDBC34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Rezervirano mjesto bilježaka 2">
            <a:extLst>
              <a:ext uri="{FF2B5EF4-FFF2-40B4-BE49-F238E27FC236}">
                <a16:creationId xmlns="" xmlns:a16="http://schemas.microsoft.com/office/drawing/2014/main" id="{A0332C2D-5FC9-4452-8D2F-9EB70B6DE0F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r" defTabSz="457200" rtl="1" eaLnBrk="0" fontAlgn="base" latinLnBrk="0" hangingPunct="0">
              <a:lnSpc>
                <a:spcPct val="100000"/>
              </a:lnSpc>
              <a:spcBef>
                <a:spcPct val="30000"/>
              </a:spcBef>
              <a:spcAft>
                <a:spcPct val="0"/>
              </a:spcAft>
              <a:buClrTx/>
              <a:buSzTx/>
              <a:buFontTx/>
              <a:buNone/>
              <a:tabLst/>
              <a:defRPr/>
            </a:pPr>
            <a:r>
              <a:rPr lang="ar-SY" altLang="en-US" dirty="0" smtClean="0"/>
              <a:t>تقدم هذه الشفافة أمثلة عن الأسباب المبررة</a:t>
            </a:r>
            <a:r>
              <a:rPr lang="ar-SY" altLang="en-US" baseline="0" dirty="0" smtClean="0"/>
              <a:t> للطابع المستعجل بناء على طلب بتأمين بيانات من فرع أوستلاندا.</a:t>
            </a:r>
            <a:endParaRPr lang="ar-SY" altLang="en-US" dirty="0" smtClean="0"/>
          </a:p>
        </p:txBody>
      </p:sp>
      <p:sp>
        <p:nvSpPr>
          <p:cNvPr id="30724" name="Rezervirano mjesto broja slajda 3">
            <a:extLst>
              <a:ext uri="{FF2B5EF4-FFF2-40B4-BE49-F238E27FC236}">
                <a16:creationId xmlns="" xmlns:a16="http://schemas.microsoft.com/office/drawing/2014/main" id="{34FC4B7E-C41C-4D22-B028-7DB65D87DA63}"/>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2AF78096-972B-41FD-AF67-6A74836203D4}" type="slidenum">
              <a:rPr lang="en-US" altLang="en-US" smtClean="0"/>
              <a:pPr>
                <a:spcBef>
                  <a:spcPct val="0"/>
                </a:spcBef>
              </a:pPr>
              <a:t>39</a:t>
            </a:fld>
            <a:endParaRPr lang="en-US" altLang="en-US"/>
          </a:p>
        </p:txBody>
      </p:sp>
    </p:spTree>
    <p:extLst>
      <p:ext uri="{BB962C8B-B14F-4D97-AF65-F5344CB8AC3E}">
        <p14:creationId xmlns:p14="http://schemas.microsoft.com/office/powerpoint/2010/main" val="6830483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7587"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just" defTabSz="457200" rtl="1" eaLnBrk="0" fontAlgn="base" latinLnBrk="0" hangingPunct="0">
              <a:lnSpc>
                <a:spcPct val="100000"/>
              </a:lnSpc>
              <a:spcBef>
                <a:spcPct val="30000"/>
              </a:spcBef>
              <a:spcAft>
                <a:spcPct val="0"/>
              </a:spcAft>
              <a:buClrTx/>
              <a:buSzTx/>
              <a:buFontTx/>
              <a:buNone/>
              <a:tabLst/>
              <a:defRPr/>
            </a:pPr>
            <a:r>
              <a:rPr lang="ar-SY" altLang="en-US" dirty="0" smtClean="0"/>
              <a:t>يعرض </a:t>
            </a:r>
            <a:r>
              <a:rPr lang="ar-YE" altLang="en-US" dirty="0" smtClean="0"/>
              <a:t>الجزء الأول مقدمة </a:t>
            </a:r>
            <a:r>
              <a:rPr lang="ar-SY" altLang="en-US" dirty="0" smtClean="0"/>
              <a:t>لطلب</a:t>
            </a:r>
            <a:r>
              <a:rPr lang="ar-SY" altLang="en-US" baseline="0" dirty="0" smtClean="0"/>
              <a:t> </a:t>
            </a:r>
            <a:r>
              <a:rPr lang="ar-YE" altLang="en-US" dirty="0" smtClean="0"/>
              <a:t>تدابير إجرائية/تحقيقية في مختلف </a:t>
            </a:r>
            <a:r>
              <a:rPr lang="ar-SY" altLang="en-US" dirty="0" smtClean="0"/>
              <a:t>الأنظمة </a:t>
            </a:r>
            <a:r>
              <a:rPr lang="ar-YE" altLang="en-US" dirty="0" smtClean="0"/>
              <a:t>القانونية، </a:t>
            </a:r>
            <a:r>
              <a:rPr lang="ar-SY" altLang="en-US" dirty="0" smtClean="0"/>
              <a:t>وتذكيرا</a:t>
            </a:r>
            <a:r>
              <a:rPr lang="ar-SY" altLang="en-US" baseline="0" dirty="0" smtClean="0"/>
              <a:t> </a:t>
            </a:r>
            <a:r>
              <a:rPr lang="ar-YE" altLang="en-US" dirty="0" smtClean="0"/>
              <a:t>موجز</a:t>
            </a:r>
            <a:r>
              <a:rPr lang="ar-SY" altLang="en-US" dirty="0" smtClean="0"/>
              <a:t>ا</a:t>
            </a:r>
            <a:r>
              <a:rPr lang="ar-YE" altLang="en-US" dirty="0" smtClean="0"/>
              <a:t> </a:t>
            </a:r>
            <a:r>
              <a:rPr lang="ar-SY" altLang="en-US" dirty="0" smtClean="0"/>
              <a:t>للحصص</a:t>
            </a:r>
            <a:r>
              <a:rPr lang="ar-SY" altLang="en-US" baseline="0" dirty="0" smtClean="0"/>
              <a:t> </a:t>
            </a:r>
            <a:r>
              <a:rPr lang="ar-SY" altLang="en-US" dirty="0" smtClean="0"/>
              <a:t>3.2.1</a:t>
            </a:r>
            <a:r>
              <a:rPr lang="ar-SY" altLang="en-US" baseline="0" dirty="0" smtClean="0"/>
              <a:t> </a:t>
            </a:r>
            <a:r>
              <a:rPr lang="ar-YE" altLang="en-US" dirty="0" smtClean="0"/>
              <a:t>–</a:t>
            </a:r>
            <a:r>
              <a:rPr lang="ar-SY" altLang="en-US" dirty="0" smtClean="0"/>
              <a:t> 4.2.1 </a:t>
            </a:r>
            <a:r>
              <a:rPr lang="ar-YE" altLang="en-US" dirty="0" smtClean="0"/>
              <a:t>-</a:t>
            </a:r>
            <a:r>
              <a:rPr lang="ar-SY" altLang="en-US" dirty="0" smtClean="0"/>
              <a:t> </a:t>
            </a:r>
            <a:r>
              <a:rPr lang="ar-YE" altLang="en-US" dirty="0" smtClean="0"/>
              <a:t>1.3.1 من الدورة التدريبية القضائية </a:t>
            </a:r>
            <a:r>
              <a:rPr lang="ar-SY" altLang="en-US" dirty="0" smtClean="0"/>
              <a:t>التمهيدية </a:t>
            </a:r>
            <a:r>
              <a:rPr lang="ar-YE" altLang="en-US" dirty="0" smtClean="0"/>
              <a:t>لمجلس أوروبا بشأن </a:t>
            </a:r>
            <a:r>
              <a:rPr lang="ar-SY" altLang="en-US" dirty="0" smtClean="0"/>
              <a:t>الجريمة </a:t>
            </a:r>
            <a:r>
              <a:rPr lang="ar-YE" altLang="en-US" dirty="0" smtClean="0"/>
              <a:t>الإلكترونية والأدلة الإلكترونية المتعلقة بال</a:t>
            </a:r>
            <a:r>
              <a:rPr lang="ar-SY" altLang="en-US" dirty="0" smtClean="0"/>
              <a:t>سلطات الإجرائية</a:t>
            </a:r>
            <a:r>
              <a:rPr lang="ar-YE" altLang="en-US" dirty="0" smtClean="0"/>
              <a:t> في اتفاقية بودابست.</a:t>
            </a:r>
          </a:p>
          <a:p>
            <a:pPr algn="r" rtl="1"/>
            <a:endParaRPr lang="ar-SY" altLang="en-US" dirty="0" smtClean="0"/>
          </a:p>
        </p:txBody>
      </p:sp>
      <p:sp>
        <p:nvSpPr>
          <p:cNvPr id="67588"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25F0942B-CDC0-4169-9AB4-8A3C56AE1437}" type="slidenum">
              <a:rPr lang="en-US" altLang="en-US">
                <a:latin typeface="Calibri" panose="020F0502020204030204" pitchFamily="34" charset="0"/>
              </a:rPr>
              <a:pPr/>
              <a:t>4</a:t>
            </a:fld>
            <a:endParaRPr lang="en-US" altLang="en-US">
              <a:latin typeface="Calibri" panose="020F0502020204030204" pitchFamily="34" charset="0"/>
            </a:endParaRPr>
          </a:p>
        </p:txBody>
      </p:sp>
    </p:spTree>
    <p:extLst>
      <p:ext uri="{BB962C8B-B14F-4D97-AF65-F5344CB8AC3E}">
        <p14:creationId xmlns:p14="http://schemas.microsoft.com/office/powerpoint/2010/main" val="16233378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1139"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p>
        </p:txBody>
      </p:sp>
      <p:sp>
        <p:nvSpPr>
          <p:cNvPr id="91140"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09A5E307-D2E4-4E20-A03F-A828C0677861}" type="slidenum">
              <a:rPr lang="en-US" altLang="en-US">
                <a:latin typeface="Calibri" panose="020F0502020204030204" pitchFamily="34" charset="0"/>
              </a:rPr>
              <a:pPr/>
              <a:t>40</a:t>
            </a:fld>
            <a:endParaRPr lang="en-US" altLang="en-US">
              <a:latin typeface="Calibri" panose="020F0502020204030204" pitchFamily="34" charset="0"/>
            </a:endParaRPr>
          </a:p>
        </p:txBody>
      </p:sp>
    </p:spTree>
    <p:extLst>
      <p:ext uri="{BB962C8B-B14F-4D97-AF65-F5344CB8AC3E}">
        <p14:creationId xmlns:p14="http://schemas.microsoft.com/office/powerpoint/2010/main" val="145246833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93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rtl="1"/>
            <a:r>
              <a:rPr lang="ar-SY" altLang="en-US" dirty="0" smtClean="0"/>
              <a:t>يتمثل أحد الشروط المنصوص عليها في المادة 15 في ضرورة تحديد مدة السلطة الإجرائية بوضوح. ينبغي أن يُذكر ذلك بوضوح في الطلبات التي تنطوي على ممارسة سلطات البحث والمصادرة، وجمع بيانات الحركة في الوقت الحقيقي، واعتراض بيانات المحتوى خاصة وأن هذه هي أكثر السلطات تطفلا بموجب اتفاقية بودابست.</a:t>
            </a:r>
          </a:p>
          <a:p>
            <a:pPr algn="just" rtl="1"/>
            <a:endParaRPr lang="ar-SY" altLang="en-US" dirty="0" smtClean="0"/>
          </a:p>
          <a:p>
            <a:pPr algn="just" rtl="1"/>
            <a:r>
              <a:rPr lang="ar-SY" altLang="en-US" dirty="0" smtClean="0"/>
              <a:t>يجب على المدرب أن يوضح أن مدة / وتيرة السلطة تعتمد على السلطة الممارسة والظروف الخاصة بالقضية. على سبيل المثال، قد يتم قبول طلب بتسجيل بيانات الحركة في الوقت الحقيقي لمدة ساعتين في يوم معين عندما يُعتقد أنه سيتم إجراء اتصال محدد. وعلى عكس ذلك، ينبغي أن يحدد الطلب بمصادرة بيانات الكمبيوتر الفترة الزمنية التي ينبغي أن تحتفظ خلالها وكالات</a:t>
            </a:r>
            <a:r>
              <a:rPr lang="ar-SY" altLang="en-US" baseline="0" dirty="0" smtClean="0"/>
              <a:t> </a:t>
            </a:r>
            <a:r>
              <a:rPr lang="ar-SY" altLang="en-US" dirty="0" smtClean="0"/>
              <a:t>إنفاذ القانون بالمواد المصادرة، أو المدة الزمنية التي ينبغي خلالها جعل البيانات غير قابلة للنفاذ من قبل الشخص المعني.</a:t>
            </a:r>
          </a:p>
        </p:txBody>
      </p:sp>
      <p:sp>
        <p:nvSpPr>
          <p:cNvPr id="993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DC96111E-D955-4CE1-A79E-17F09CE462C4}" type="slidenum">
              <a:rPr lang="en-US" altLang="en-US">
                <a:latin typeface="Calibri" panose="020F0502020204030204" pitchFamily="34" charset="0"/>
              </a:rPr>
              <a:pPr/>
              <a:t>41</a:t>
            </a:fld>
            <a:endParaRPr lang="en-US" altLang="en-US">
              <a:latin typeface="Calibri" panose="020F0502020204030204" pitchFamily="34" charset="0"/>
            </a:endParaRPr>
          </a:p>
        </p:txBody>
      </p:sp>
    </p:spTree>
    <p:extLst>
      <p:ext uri="{BB962C8B-B14F-4D97-AF65-F5344CB8AC3E}">
        <p14:creationId xmlns:p14="http://schemas.microsoft.com/office/powerpoint/2010/main" val="204507331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457200" rtl="1" eaLnBrk="0" fontAlgn="base" latinLnBrk="0" hangingPunct="0">
              <a:lnSpc>
                <a:spcPct val="100000"/>
              </a:lnSpc>
              <a:spcBef>
                <a:spcPct val="30000"/>
              </a:spcBef>
              <a:spcAft>
                <a:spcPct val="0"/>
              </a:spcAft>
              <a:buClrTx/>
              <a:buSzTx/>
              <a:buFontTx/>
              <a:buNone/>
              <a:tabLst/>
              <a:defRPr/>
            </a:pPr>
            <a:r>
              <a:rPr lang="ar-SY" altLang="en-US" dirty="0" smtClean="0"/>
              <a:t>تقدم هذه الشفافة</a:t>
            </a:r>
            <a:r>
              <a:rPr lang="ar-SY" altLang="en-US" baseline="0" dirty="0" smtClean="0"/>
              <a:t> </a:t>
            </a:r>
            <a:r>
              <a:rPr lang="ar-SY" altLang="en-US" dirty="0" smtClean="0"/>
              <a:t>مقتطفا من الطلب (لاستخدامه كأساس لتمرين</a:t>
            </a:r>
            <a:r>
              <a:rPr lang="ar-SY" altLang="en-US" baseline="0" dirty="0" smtClean="0"/>
              <a:t> جلسة الاستماع</a:t>
            </a:r>
            <a:r>
              <a:rPr lang="ar-SY" altLang="en-US" dirty="0" smtClean="0"/>
              <a:t>)</a:t>
            </a:r>
            <a:r>
              <a:rPr lang="ar-SY" altLang="en-US" baseline="0" dirty="0" smtClean="0"/>
              <a:t> يرتبط بتوقيت/مدة/وتيرة السلطة لإجراء تأمين بيانات الكمبيوتر، وأيضا المدة التي ستكون خلالها بعض البيانات غير متاحة.</a:t>
            </a:r>
            <a:endParaRPr lang="ar-SY" altLang="en-US" dirty="0" smtClean="0"/>
          </a:p>
        </p:txBody>
      </p:sp>
      <p:sp>
        <p:nvSpPr>
          <p:cNvPr id="4" name="Slide Number Placeholder 3"/>
          <p:cNvSpPr>
            <a:spLocks noGrp="1"/>
          </p:cNvSpPr>
          <p:nvPr>
            <p:ph type="sldNum" sz="quarter" idx="10"/>
          </p:nvPr>
        </p:nvSpPr>
        <p:spPr/>
        <p:txBody>
          <a:bodyPr/>
          <a:lstStyle/>
          <a:p>
            <a:fld id="{67667333-A3FA-4E08-93FF-4A5228BA6D12}" type="slidenum">
              <a:rPr lang="en-US" altLang="en-US" smtClean="0"/>
              <a:pPr/>
              <a:t>42</a:t>
            </a:fld>
            <a:endParaRPr lang="en-US" altLang="en-US"/>
          </a:p>
        </p:txBody>
      </p:sp>
    </p:spTree>
    <p:extLst>
      <p:ext uri="{BB962C8B-B14F-4D97-AF65-F5344CB8AC3E}">
        <p14:creationId xmlns:p14="http://schemas.microsoft.com/office/powerpoint/2010/main" val="250904724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60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just" defTabSz="457200" rtl="1" eaLnBrk="0" fontAlgn="base" latinLnBrk="0" hangingPunct="0">
              <a:lnSpc>
                <a:spcPct val="100000"/>
              </a:lnSpc>
              <a:spcBef>
                <a:spcPct val="30000"/>
              </a:spcBef>
              <a:spcAft>
                <a:spcPct val="0"/>
              </a:spcAft>
              <a:buClrTx/>
              <a:buSzTx/>
              <a:buFontTx/>
              <a:buNone/>
              <a:tabLst/>
              <a:defRPr/>
            </a:pPr>
            <a:r>
              <a:rPr lang="ar-SY" altLang="en-US" dirty="0" smtClean="0"/>
              <a:t>توفر هذه الشفافة ضمانات فيما يتعلق بتقييد السلطات المطلوبة. قد يكون</a:t>
            </a:r>
            <a:r>
              <a:rPr lang="ar-SY" altLang="en-US" baseline="0" dirty="0" smtClean="0"/>
              <a:t> من المفيد، عند تقديم طلب بتدبير تحقيقي، أن </a:t>
            </a:r>
            <a:r>
              <a:rPr lang="ar-SY" altLang="en-US" dirty="0" smtClean="0"/>
              <a:t>يتضمن الطلب تصريحا يفيد بأنه سيتم الكشف عن البيانات والاحتفاظ بها ونسخها فقط بالقدر اللازم وسيتم إتلاف النسخ حيثما لم تعد هنالك حاجة إليها. </a:t>
            </a:r>
          </a:p>
          <a:p>
            <a:pPr marL="0" marR="0" indent="0" algn="just" defTabSz="457200" rtl="1" eaLnBrk="0" fontAlgn="base" latinLnBrk="0" hangingPunct="0">
              <a:lnSpc>
                <a:spcPct val="100000"/>
              </a:lnSpc>
              <a:spcBef>
                <a:spcPct val="30000"/>
              </a:spcBef>
              <a:spcAft>
                <a:spcPct val="0"/>
              </a:spcAft>
              <a:buClrTx/>
              <a:buSzTx/>
              <a:buFontTx/>
              <a:buNone/>
              <a:tabLst/>
              <a:defRPr/>
            </a:pPr>
            <a:endParaRPr lang="ar-SY" altLang="en-US" dirty="0" smtClean="0"/>
          </a:p>
          <a:p>
            <a:pPr marL="0" marR="0" indent="0" algn="just" defTabSz="457200" rtl="1" eaLnBrk="0" fontAlgn="base" latinLnBrk="0" hangingPunct="0">
              <a:lnSpc>
                <a:spcPct val="100000"/>
              </a:lnSpc>
              <a:spcBef>
                <a:spcPct val="30000"/>
              </a:spcBef>
              <a:spcAft>
                <a:spcPct val="0"/>
              </a:spcAft>
              <a:buClrTx/>
              <a:buSzTx/>
              <a:buFontTx/>
              <a:buNone/>
              <a:tabLst/>
              <a:defRPr/>
            </a:pPr>
            <a:r>
              <a:rPr lang="ar-SY" altLang="en-US" dirty="0" smtClean="0"/>
              <a:t>وتقدم الشفافة أيضًا قائمة بالحالات المحتملة التي قد تكون فيها البيانات ضرورية، والتي يمكن ذكرها في الطلب عند الاقتضاء.</a:t>
            </a:r>
          </a:p>
        </p:txBody>
      </p:sp>
      <p:sp>
        <p:nvSpPr>
          <p:cNvPr id="860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209AC6A1-11A6-4E2E-8774-A23B37C194A6}" type="slidenum">
              <a:rPr lang="en-US" altLang="en-US" smtClean="0">
                <a:latin typeface="Calibri" panose="020F0502020204030204" pitchFamily="34" charset="0"/>
              </a:rPr>
              <a:pPr/>
              <a:t>43</a:t>
            </a:fld>
            <a:endParaRPr lang="en-US" altLang="en-US">
              <a:latin typeface="Calibri" panose="020F0502020204030204" pitchFamily="34" charset="0"/>
            </a:endParaRPr>
          </a:p>
        </p:txBody>
      </p:sp>
    </p:spTree>
    <p:extLst>
      <p:ext uri="{BB962C8B-B14F-4D97-AF65-F5344CB8AC3E}">
        <p14:creationId xmlns:p14="http://schemas.microsoft.com/office/powerpoint/2010/main" val="180839234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457200" rtl="1" eaLnBrk="0" fontAlgn="base" latinLnBrk="0" hangingPunct="0">
              <a:lnSpc>
                <a:spcPct val="100000"/>
              </a:lnSpc>
              <a:spcBef>
                <a:spcPct val="30000"/>
              </a:spcBef>
              <a:spcAft>
                <a:spcPct val="0"/>
              </a:spcAft>
              <a:buClrTx/>
              <a:buSzTx/>
              <a:buFontTx/>
              <a:buNone/>
              <a:tabLst/>
              <a:defRPr/>
            </a:pPr>
            <a:r>
              <a:rPr lang="ar-SY" altLang="en-US" dirty="0" smtClean="0"/>
              <a:t>تشرح هذه الشفافة كيف سيتم استخدام البيانات المطلوب الحصول عليها في دراسة</a:t>
            </a:r>
            <a:r>
              <a:rPr lang="ar-SY" altLang="en-US" baseline="0" dirty="0" smtClean="0"/>
              <a:t> الحالة بشكل محدود.</a:t>
            </a:r>
            <a:endParaRPr lang="ar-SY" altLang="en-US" dirty="0" smtClean="0"/>
          </a:p>
        </p:txBody>
      </p:sp>
      <p:sp>
        <p:nvSpPr>
          <p:cNvPr id="4" name="Slide Number Placeholder 3"/>
          <p:cNvSpPr>
            <a:spLocks noGrp="1"/>
          </p:cNvSpPr>
          <p:nvPr>
            <p:ph type="sldNum" sz="quarter" idx="10"/>
          </p:nvPr>
        </p:nvSpPr>
        <p:spPr/>
        <p:txBody>
          <a:bodyPr/>
          <a:lstStyle/>
          <a:p>
            <a:fld id="{67667333-A3FA-4E08-93FF-4A5228BA6D12}" type="slidenum">
              <a:rPr lang="en-US" altLang="en-US" smtClean="0"/>
              <a:pPr/>
              <a:t>44</a:t>
            </a:fld>
            <a:endParaRPr lang="en-US" altLang="en-US"/>
          </a:p>
        </p:txBody>
      </p:sp>
    </p:spTree>
    <p:extLst>
      <p:ext uri="{BB962C8B-B14F-4D97-AF65-F5344CB8AC3E}">
        <p14:creationId xmlns:p14="http://schemas.microsoft.com/office/powerpoint/2010/main" val="412925731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r" defTabSz="457200" rtl="1" eaLnBrk="0" fontAlgn="base" latinLnBrk="0" hangingPunct="0">
              <a:lnSpc>
                <a:spcPct val="100000"/>
              </a:lnSpc>
              <a:spcBef>
                <a:spcPct val="30000"/>
              </a:spcBef>
              <a:spcAft>
                <a:spcPct val="0"/>
              </a:spcAft>
              <a:buClrTx/>
              <a:buSzTx/>
              <a:buFontTx/>
              <a:buNone/>
              <a:tabLst/>
              <a:defRPr/>
            </a:pPr>
            <a:r>
              <a:rPr lang="ar-SY" altLang="en-US" dirty="0" smtClean="0"/>
              <a:t>تحدد هذه الشريحة الأساس لتضمين إجراءات الخصوصية في الطلب. ينبغي أن يفسر المدرب أن طبيعة السلطات الإجرائية بموجب اتفاقية بودابست تؤثر على الخصوصية وأنه ينبغي مراعاة ذلك أثناء صياغة الطلب من أجل سلطات إجرائية.</a:t>
            </a:r>
          </a:p>
          <a:p>
            <a:pPr algn="just" rtl="1"/>
            <a:endParaRPr lang="ar-SY" altLang="en-US" dirty="0" smtClean="0"/>
          </a:p>
          <a:p>
            <a:pPr algn="just" rtl="1"/>
            <a:r>
              <a:rPr lang="ar-SY" altLang="en-US" dirty="0" smtClean="0"/>
              <a:t>ينبغي أن يوضح المدرب أيضا أن بعض الإجراءات الخاصة بموجب اتفاقية بودابست تحدث تأثيرات مختلفة على الخصوصية وبالتالي ينبغي اعتماد ضمانات مختلفة. فعلى سبيل المثال، في حال اعتراض بيانات المحتوى في الوقت الحقيقي، قد يكون من المناسب اتخاذ تدابير مثل تحديد مدة احتجاز بيانات المحتوى الملتقطة وحصر النفاذ إلى بيانات المحتوى الملتقطة على أشخاص محددين. وبالعكس، في حال البحث والمصادرة، قد تتطلب تدابير التقييد إتلاف نسخ من البيانات المصادرة بعد مدة زمنية محددة. ونناقش بعض الأمثلة في الشفافات الموالية.</a:t>
            </a:r>
          </a:p>
        </p:txBody>
      </p:sp>
      <p:sp>
        <p:nvSpPr>
          <p:cNvPr id="921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5B6B8E52-05E3-4CF2-AD11-D2A13F00B5F3}" type="slidenum">
              <a:rPr lang="en-US" altLang="en-US">
                <a:latin typeface="Calibri" panose="020F0502020204030204" pitchFamily="34" charset="0"/>
              </a:rPr>
              <a:pPr/>
              <a:t>45</a:t>
            </a:fld>
            <a:endParaRPr lang="en-US" altLang="en-US">
              <a:latin typeface="Calibri" panose="020F0502020204030204" pitchFamily="34" charset="0"/>
            </a:endParaRPr>
          </a:p>
        </p:txBody>
      </p:sp>
    </p:spTree>
    <p:extLst>
      <p:ext uri="{BB962C8B-B14F-4D97-AF65-F5344CB8AC3E}">
        <p14:creationId xmlns:p14="http://schemas.microsoft.com/office/powerpoint/2010/main" val="370677085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42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just" defTabSz="457200" rtl="1" eaLnBrk="0" fontAlgn="base" latinLnBrk="0" hangingPunct="0">
              <a:lnSpc>
                <a:spcPct val="100000"/>
              </a:lnSpc>
              <a:spcBef>
                <a:spcPct val="30000"/>
              </a:spcBef>
              <a:spcAft>
                <a:spcPct val="0"/>
              </a:spcAft>
              <a:buClrTx/>
              <a:buSzTx/>
              <a:buFontTx/>
              <a:buNone/>
              <a:tabLst/>
              <a:defRPr/>
            </a:pPr>
            <a:r>
              <a:rPr lang="ar-SY" altLang="en-US" dirty="0" smtClean="0"/>
              <a:t>تعرض هذه الشفافة قائمة بالتدابير التي يمكن اتخاذها لضمان خصوصية الأشخاص المعنيين في تحقيقات جنائية والأطراف الثالثة. وتعتبر هذه القائمة افتراضية وقد يشير الطلب إلى تدابير أخرى تكون مناسبة في حالات معينة.</a:t>
            </a:r>
          </a:p>
        </p:txBody>
      </p:sp>
      <p:sp>
        <p:nvSpPr>
          <p:cNvPr id="942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2E145845-9B5D-4514-ACDF-5720488B87D0}" type="slidenum">
              <a:rPr lang="en-US" altLang="en-US">
                <a:latin typeface="Calibri" panose="020F0502020204030204" pitchFamily="34" charset="0"/>
              </a:rPr>
              <a:pPr/>
              <a:t>46</a:t>
            </a:fld>
            <a:endParaRPr lang="en-US" altLang="en-US">
              <a:latin typeface="Calibri" panose="020F0502020204030204" pitchFamily="34" charset="0"/>
            </a:endParaRPr>
          </a:p>
        </p:txBody>
      </p:sp>
    </p:spTree>
    <p:extLst>
      <p:ext uri="{BB962C8B-B14F-4D97-AF65-F5344CB8AC3E}">
        <p14:creationId xmlns:p14="http://schemas.microsoft.com/office/powerpoint/2010/main" val="3042051277"/>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457200" rtl="1" eaLnBrk="0" fontAlgn="base" latinLnBrk="0" hangingPunct="0">
              <a:lnSpc>
                <a:spcPct val="100000"/>
              </a:lnSpc>
              <a:spcBef>
                <a:spcPct val="30000"/>
              </a:spcBef>
              <a:spcAft>
                <a:spcPct val="0"/>
              </a:spcAft>
              <a:buClrTx/>
              <a:buSzTx/>
              <a:buFontTx/>
              <a:buNone/>
              <a:tabLst/>
              <a:defRPr/>
            </a:pPr>
            <a:r>
              <a:rPr lang="ar-SY" altLang="en-US" dirty="0" smtClean="0"/>
              <a:t>تفسر</a:t>
            </a:r>
            <a:r>
              <a:rPr lang="ar-SY" altLang="en-US" baseline="0" dirty="0" smtClean="0"/>
              <a:t> هذه الشفافة كيف يمكن أن تخضع البيانات المطلوب الحصول عليها في دراسة الحالة لضمانات الخصوصية.</a:t>
            </a:r>
            <a:endParaRPr lang="ar-SY" altLang="en-US" dirty="0" smtClean="0"/>
          </a:p>
        </p:txBody>
      </p:sp>
      <p:sp>
        <p:nvSpPr>
          <p:cNvPr id="4" name="Slide Number Placeholder 3"/>
          <p:cNvSpPr>
            <a:spLocks noGrp="1"/>
          </p:cNvSpPr>
          <p:nvPr>
            <p:ph type="sldNum" sz="quarter" idx="10"/>
          </p:nvPr>
        </p:nvSpPr>
        <p:spPr/>
        <p:txBody>
          <a:bodyPr/>
          <a:lstStyle/>
          <a:p>
            <a:fld id="{67667333-A3FA-4E08-93FF-4A5228BA6D12}" type="slidenum">
              <a:rPr lang="en-US" altLang="en-US" smtClean="0"/>
              <a:pPr/>
              <a:t>47</a:t>
            </a:fld>
            <a:endParaRPr lang="en-US" altLang="en-US"/>
          </a:p>
        </p:txBody>
      </p:sp>
    </p:spTree>
    <p:extLst>
      <p:ext uri="{BB962C8B-B14F-4D97-AF65-F5344CB8AC3E}">
        <p14:creationId xmlns:p14="http://schemas.microsoft.com/office/powerpoint/2010/main" val="370678002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62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just" defTabSz="457200" rtl="1" eaLnBrk="0" fontAlgn="base" latinLnBrk="0" hangingPunct="0">
              <a:lnSpc>
                <a:spcPct val="100000"/>
              </a:lnSpc>
              <a:spcBef>
                <a:spcPct val="30000"/>
              </a:spcBef>
              <a:spcAft>
                <a:spcPct val="0"/>
              </a:spcAft>
              <a:buClrTx/>
              <a:buSzTx/>
              <a:buFontTx/>
              <a:buNone/>
              <a:tabLst/>
              <a:defRPr/>
            </a:pPr>
            <a:r>
              <a:rPr lang="ar-SY" altLang="en-US" dirty="0" smtClean="0"/>
              <a:t>يجب مراعاة اختبار التناسب في كل طلب. يستخدم مفهوم التناسب كمعيار للإنصاف والعدالة في عمليات التفسير القانوني وكمنهجية منطقية ترمي إلى المساعدة في تحقيق التوازن الصحيح بين تأثيرات السماح بممارسة سلطة إجرائية والمزايا التي يستفيد منها التحقيق عبر ممارسة هذه السلطة.</a:t>
            </a:r>
          </a:p>
        </p:txBody>
      </p:sp>
      <p:sp>
        <p:nvSpPr>
          <p:cNvPr id="962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BBF0DB28-F171-432C-B4C1-6C59855E485A}" type="slidenum">
              <a:rPr lang="en-US" altLang="en-US">
                <a:latin typeface="Calibri" panose="020F0502020204030204" pitchFamily="34" charset="0"/>
              </a:rPr>
              <a:pPr/>
              <a:t>48</a:t>
            </a:fld>
            <a:endParaRPr lang="en-US" altLang="en-US">
              <a:latin typeface="Calibri" panose="020F0502020204030204" pitchFamily="34" charset="0"/>
            </a:endParaRPr>
          </a:p>
        </p:txBody>
      </p:sp>
    </p:spTree>
    <p:extLst>
      <p:ext uri="{BB962C8B-B14F-4D97-AF65-F5344CB8AC3E}">
        <p14:creationId xmlns:p14="http://schemas.microsoft.com/office/powerpoint/2010/main" val="4102642293"/>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rtl="1"/>
            <a:r>
              <a:rPr lang="ar-SY" dirty="0" smtClean="0"/>
              <a:t>تحلل هذه الشريحة الطلب بتأمين بيانات الكمبيوتر من منظور التناسب،</a:t>
            </a:r>
            <a:r>
              <a:rPr lang="ar-SY" baseline="0" dirty="0" smtClean="0"/>
              <a:t> </a:t>
            </a:r>
            <a:r>
              <a:rPr lang="ar-SY" dirty="0" smtClean="0"/>
              <a:t>وتوضح بعض الأمثلة عن العوامل التي ينبغي أن يشملها الطلب لشرح ما إذا كانت السلطات الإجرائية المطلوبة متناسبة مع القيمة المضافة للتحقيق من ممارسة مثل هذه السلطات الإجرائية.</a:t>
            </a:r>
          </a:p>
        </p:txBody>
      </p:sp>
      <p:sp>
        <p:nvSpPr>
          <p:cNvPr id="4" name="Slide Number Placeholder 3"/>
          <p:cNvSpPr>
            <a:spLocks noGrp="1"/>
          </p:cNvSpPr>
          <p:nvPr>
            <p:ph type="sldNum" sz="quarter" idx="10"/>
          </p:nvPr>
        </p:nvSpPr>
        <p:spPr/>
        <p:txBody>
          <a:bodyPr/>
          <a:lstStyle/>
          <a:p>
            <a:fld id="{67667333-A3FA-4E08-93FF-4A5228BA6D12}" type="slidenum">
              <a:rPr lang="en-US" altLang="en-US" smtClean="0"/>
              <a:pPr/>
              <a:t>49</a:t>
            </a:fld>
            <a:endParaRPr lang="en-US" altLang="en-US"/>
          </a:p>
        </p:txBody>
      </p:sp>
    </p:spTree>
    <p:extLst>
      <p:ext uri="{BB962C8B-B14F-4D97-AF65-F5344CB8AC3E}">
        <p14:creationId xmlns:p14="http://schemas.microsoft.com/office/powerpoint/2010/main" val="7932329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1"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just" defTabSz="457200" rtl="1" eaLnBrk="0" fontAlgn="base" latinLnBrk="0" hangingPunct="0">
              <a:lnSpc>
                <a:spcPct val="100000"/>
              </a:lnSpc>
              <a:spcBef>
                <a:spcPct val="30000"/>
              </a:spcBef>
              <a:spcAft>
                <a:spcPct val="0"/>
              </a:spcAft>
              <a:buClrTx/>
              <a:buSzTx/>
              <a:buFontTx/>
              <a:buNone/>
              <a:tabLst/>
              <a:defRPr/>
            </a:pPr>
            <a:r>
              <a:rPr lang="ar-SY" altLang="en-US" dirty="0" smtClean="0"/>
              <a:t>تعرض هذه الشفافة قائمة بالسلطات الإجرائية بموجب الباب الثاني، القسم 2 من اتفاقية بودابست. يمكن للمدرب أن يناقش كل سلطة بإيجاز وإن كان من المتوقع أن يفهم المشاركون كل السلطات في هذه المرحلة نظرا لإكمالهم للدورة التدريبية التمهيدية.</a:t>
            </a:r>
          </a:p>
        </p:txBody>
      </p:sp>
      <p:sp>
        <p:nvSpPr>
          <p:cNvPr id="68612"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1222BA97-F563-45B0-822D-C29F3907BFEA}" type="slidenum">
              <a:rPr lang="en-US" altLang="en-US">
                <a:latin typeface="Calibri" panose="020F0502020204030204" pitchFamily="34" charset="0"/>
              </a:rPr>
              <a:pPr/>
              <a:t>5</a:t>
            </a:fld>
            <a:endParaRPr lang="en-US" altLang="en-US">
              <a:latin typeface="Calibri" panose="020F0502020204030204" pitchFamily="34" charset="0"/>
            </a:endParaRPr>
          </a:p>
        </p:txBody>
      </p:sp>
    </p:spTree>
    <p:extLst>
      <p:ext uri="{BB962C8B-B14F-4D97-AF65-F5344CB8AC3E}">
        <p14:creationId xmlns:p14="http://schemas.microsoft.com/office/powerpoint/2010/main" val="3103863895"/>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72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just" defTabSz="457200" rtl="1" eaLnBrk="0" fontAlgn="base" latinLnBrk="0" hangingPunct="0">
              <a:lnSpc>
                <a:spcPct val="100000"/>
              </a:lnSpc>
              <a:spcBef>
                <a:spcPct val="30000"/>
              </a:spcBef>
              <a:spcAft>
                <a:spcPct val="0"/>
              </a:spcAft>
              <a:buClrTx/>
              <a:buSzTx/>
              <a:buFontTx/>
              <a:buNone/>
              <a:tabLst/>
              <a:defRPr/>
            </a:pPr>
            <a:r>
              <a:rPr lang="ar-SY" altLang="en-US" dirty="0" smtClean="0"/>
              <a:t>عند تقديم طلب لممارسة</a:t>
            </a:r>
            <a:r>
              <a:rPr lang="ar-SY" altLang="en-US" baseline="0" dirty="0" smtClean="0"/>
              <a:t> سلطات إجرائية، </a:t>
            </a:r>
            <a:r>
              <a:rPr lang="ar-SY" altLang="en-US" dirty="0" smtClean="0"/>
              <a:t>ينبغي أن يوضح الطلب أيضا إذا ما كانت المواد المطلوبة من شأنها أن تؤثر على أي سرية دينية، طبية أو صحفية أو على امتياز قانوني؛ وإذا كان الأمر كذلك، ينبغي تقديم مبررات أو أسباب إضافية للسماح بممارسة السلطة. وفي حال كانت البيانات تنتمي إلى أي من الفئات المشار إليها</a:t>
            </a:r>
            <a:r>
              <a:rPr lang="ar-SY" altLang="en-US" baseline="0" dirty="0" smtClean="0"/>
              <a:t> أعلاه، فإنها ستضع عبئا إضافيا للاستجابة لشرط التناسب.</a:t>
            </a:r>
            <a:endParaRPr lang="ar-SY" altLang="en-US" dirty="0" smtClean="0"/>
          </a:p>
        </p:txBody>
      </p:sp>
      <p:sp>
        <p:nvSpPr>
          <p:cNvPr id="972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62339A7E-A523-4B71-8FE0-6ADFAEAF7A7F}" type="slidenum">
              <a:rPr lang="en-US" altLang="en-US">
                <a:latin typeface="Calibri" panose="020F0502020204030204" pitchFamily="34" charset="0"/>
              </a:rPr>
              <a:pPr/>
              <a:t>50</a:t>
            </a:fld>
            <a:endParaRPr lang="en-US" altLang="en-US">
              <a:latin typeface="Calibri" panose="020F0502020204030204" pitchFamily="34" charset="0"/>
            </a:endParaRPr>
          </a:p>
        </p:txBody>
      </p:sp>
    </p:spTree>
    <p:extLst>
      <p:ext uri="{BB962C8B-B14F-4D97-AF65-F5344CB8AC3E}">
        <p14:creationId xmlns:p14="http://schemas.microsoft.com/office/powerpoint/2010/main" val="2165981498"/>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zervirano mjesto slike slajda 1">
            <a:extLst>
              <a:ext uri="{FF2B5EF4-FFF2-40B4-BE49-F238E27FC236}">
                <a16:creationId xmlns="" xmlns:a16="http://schemas.microsoft.com/office/drawing/2014/main" id="{C6496375-A7E7-48D4-99CB-12811F390DB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Rezervirano mjesto bilježaka 2">
            <a:extLst>
              <a:ext uri="{FF2B5EF4-FFF2-40B4-BE49-F238E27FC236}">
                <a16:creationId xmlns="" xmlns:a16="http://schemas.microsoft.com/office/drawing/2014/main" id="{DC0D5C96-B176-447B-87D7-D6DC16F62DE9}"/>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just" defTabSz="457200" rtl="1" eaLnBrk="0" fontAlgn="base" latinLnBrk="0" hangingPunct="0">
              <a:lnSpc>
                <a:spcPct val="100000"/>
              </a:lnSpc>
              <a:spcBef>
                <a:spcPct val="30000"/>
              </a:spcBef>
              <a:spcAft>
                <a:spcPct val="0"/>
              </a:spcAft>
              <a:buClrTx/>
              <a:buSzTx/>
              <a:buFontTx/>
              <a:buNone/>
              <a:tabLst/>
              <a:defRPr/>
            </a:pPr>
            <a:r>
              <a:rPr lang="ar-SY" altLang="en-US" dirty="0" smtClean="0"/>
              <a:t>ينبغي أن يؤكد المدرب على أهمية مبدأ السرية عند البث في الطلب أو خلال جلسة الاستماع،</a:t>
            </a:r>
            <a:r>
              <a:rPr lang="ar-SY" altLang="en-US" baseline="0" dirty="0" smtClean="0"/>
              <a:t> </a:t>
            </a:r>
            <a:r>
              <a:rPr lang="ar-SY" altLang="en-US" dirty="0" smtClean="0"/>
              <a:t>وأن التخلف</a:t>
            </a:r>
            <a:r>
              <a:rPr lang="ar-SY" altLang="en-US" baseline="0" dirty="0" smtClean="0"/>
              <a:t> عن</a:t>
            </a:r>
            <a:r>
              <a:rPr lang="ar-SY" altLang="en-US" dirty="0" smtClean="0"/>
              <a:t> ضمان هذا المبدأ قد يبطل ممارسة سلطة إجرائية بل وحتى تحقيقا جنائيا برمته. بالنسبة للطلبات الكتابية، ينبغي قبل جلسة</a:t>
            </a:r>
            <a:r>
              <a:rPr lang="ar-SY" altLang="en-US" baseline="0" dirty="0" smtClean="0"/>
              <a:t> الاستماع أن يسجل القاضي إن كان الطلب المقدم يقتضي أن تكون جلسة الاستماع سرية</a:t>
            </a:r>
            <a:r>
              <a:rPr lang="ar-SY" altLang="en-US" dirty="0" smtClean="0"/>
              <a:t>.</a:t>
            </a:r>
          </a:p>
        </p:txBody>
      </p:sp>
      <p:sp>
        <p:nvSpPr>
          <p:cNvPr id="32772" name="Rezervirano mjesto broja slajda 3">
            <a:extLst>
              <a:ext uri="{FF2B5EF4-FFF2-40B4-BE49-F238E27FC236}">
                <a16:creationId xmlns="" xmlns:a16="http://schemas.microsoft.com/office/drawing/2014/main" id="{245DEB3C-7ED9-4EDF-B7BA-760D0963983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43F76DE1-75A6-4354-9413-0133CCD398EC}" type="slidenum">
              <a:rPr lang="en-US" altLang="en-US" smtClean="0"/>
              <a:pPr>
                <a:spcBef>
                  <a:spcPct val="0"/>
                </a:spcBef>
              </a:pPr>
              <a:t>51</a:t>
            </a:fld>
            <a:endParaRPr lang="en-US" altLang="en-US"/>
          </a:p>
        </p:txBody>
      </p:sp>
    </p:spTree>
    <p:extLst>
      <p:ext uri="{BB962C8B-B14F-4D97-AF65-F5344CB8AC3E}">
        <p14:creationId xmlns:p14="http://schemas.microsoft.com/office/powerpoint/2010/main" val="3596501474"/>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zervirano mjesto slike slajda 1">
            <a:extLst>
              <a:ext uri="{FF2B5EF4-FFF2-40B4-BE49-F238E27FC236}">
                <a16:creationId xmlns="" xmlns:a16="http://schemas.microsoft.com/office/drawing/2014/main" id="{6628FE4C-493C-4089-93A2-302F1B0DC78B}"/>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Rezervirano mjesto bilježaka 2">
            <a:extLst>
              <a:ext uri="{FF2B5EF4-FFF2-40B4-BE49-F238E27FC236}">
                <a16:creationId xmlns="" xmlns:a16="http://schemas.microsoft.com/office/drawing/2014/main" id="{B6EC3867-04A3-4570-B988-ADBB68500A1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r" defTabSz="457200" rtl="1" eaLnBrk="0" fontAlgn="base" latinLnBrk="0" hangingPunct="0">
              <a:lnSpc>
                <a:spcPct val="100000"/>
              </a:lnSpc>
              <a:spcBef>
                <a:spcPct val="30000"/>
              </a:spcBef>
              <a:spcAft>
                <a:spcPct val="0"/>
              </a:spcAft>
              <a:buClrTx/>
              <a:buSzTx/>
              <a:buFontTx/>
              <a:buNone/>
              <a:tabLst/>
              <a:defRPr/>
            </a:pPr>
            <a:r>
              <a:rPr lang="ar-SY" altLang="en-US" dirty="0" smtClean="0"/>
              <a:t>تعرض هذه الشفافة أمثلة عن سلطات إجرائية مختلفة تؤكد الأساس القانوني لضمان سرية السلطات الإجرائية.</a:t>
            </a:r>
          </a:p>
        </p:txBody>
      </p:sp>
      <p:sp>
        <p:nvSpPr>
          <p:cNvPr id="34820" name="Rezervirano mjesto broja slajda 3">
            <a:extLst>
              <a:ext uri="{FF2B5EF4-FFF2-40B4-BE49-F238E27FC236}">
                <a16:creationId xmlns="" xmlns:a16="http://schemas.microsoft.com/office/drawing/2014/main" id="{A2BE7C5D-DFEF-411A-A5B3-84C40FB4AF79}"/>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CAB551F7-6348-413B-8EA7-93C601E9208D}" type="slidenum">
              <a:rPr lang="en-US" altLang="en-US" smtClean="0"/>
              <a:pPr>
                <a:spcBef>
                  <a:spcPct val="0"/>
                </a:spcBef>
              </a:pPr>
              <a:t>52</a:t>
            </a:fld>
            <a:endParaRPr lang="en-US" altLang="en-US"/>
          </a:p>
        </p:txBody>
      </p:sp>
    </p:spTree>
    <p:extLst>
      <p:ext uri="{BB962C8B-B14F-4D97-AF65-F5344CB8AC3E}">
        <p14:creationId xmlns:p14="http://schemas.microsoft.com/office/powerpoint/2010/main" val="1750115885"/>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zervirano mjesto slike slajda 1">
            <a:extLst>
              <a:ext uri="{FF2B5EF4-FFF2-40B4-BE49-F238E27FC236}">
                <a16:creationId xmlns="" xmlns:a16="http://schemas.microsoft.com/office/drawing/2014/main" id="{B0264CD7-643B-4F84-B15A-F3526F362C2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Rezervirano mjesto bilježaka 2">
            <a:extLst>
              <a:ext uri="{FF2B5EF4-FFF2-40B4-BE49-F238E27FC236}">
                <a16:creationId xmlns="" xmlns:a16="http://schemas.microsoft.com/office/drawing/2014/main" id="{A3738B2F-9B25-41FD-BC1B-D6E05BD4A1D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rtl="1"/>
            <a:r>
              <a:rPr lang="ar-SY" altLang="en-US" dirty="0" smtClean="0"/>
              <a:t>ينبغي للمدرب أن يشرح الطرق المختلفة التي يمكن للقاضي من خلالها ضمان سرية الإجراءات. ولا تدعي القائمة الواردة في هذه الشفافة</a:t>
            </a:r>
            <a:r>
              <a:rPr lang="ar-SY" altLang="en-US" baseline="0" dirty="0" smtClean="0"/>
              <a:t> </a:t>
            </a:r>
            <a:r>
              <a:rPr lang="ar-SY" altLang="en-US" dirty="0" smtClean="0"/>
              <a:t>الشمولية.</a:t>
            </a:r>
            <a:r>
              <a:rPr lang="ar-SY" altLang="en-US" baseline="0" dirty="0" smtClean="0"/>
              <a:t> ويمكن أن </a:t>
            </a:r>
            <a:r>
              <a:rPr lang="ar-SY" altLang="en-US" dirty="0" smtClean="0"/>
              <a:t>ينص القانون المحلي على طرق مختلفة لضمان سرية جلسة الاستماع على وجه الخصوص. ويمكن اتخاذ تدابير مماثلة عند البث في طلب بممارسة سلطات إجرائية.</a:t>
            </a:r>
          </a:p>
          <a:p>
            <a:pPr algn="r" rtl="1"/>
            <a:endParaRPr lang="ar-SY" altLang="en-US" dirty="0" smtClean="0"/>
          </a:p>
          <a:p>
            <a:pPr algn="r" rtl="1"/>
            <a:r>
              <a:rPr lang="ar-SY" altLang="en-US" b="1" dirty="0" smtClean="0"/>
              <a:t>جلسات استماع سرية</a:t>
            </a:r>
            <a:r>
              <a:rPr lang="ar-SY" altLang="en-US" dirty="0" smtClean="0"/>
              <a:t>: تجري جلسات الاستماع هذه خارج قاعة محكمة عمومية، وربما في إحدى غرف الموظفين القضائيين.</a:t>
            </a:r>
          </a:p>
          <a:p>
            <a:pPr algn="r" rtl="1"/>
            <a:r>
              <a:rPr lang="ar-SY" altLang="en-US" b="1" dirty="0" smtClean="0"/>
              <a:t>جلسات استماع انفرادية</a:t>
            </a:r>
            <a:r>
              <a:rPr lang="ar-SY" altLang="en-US" dirty="0" smtClean="0"/>
              <a:t>: تجري جلسات الاستماع هذه</a:t>
            </a:r>
            <a:r>
              <a:rPr lang="ar-SY" altLang="en-US" baseline="0" dirty="0" smtClean="0"/>
              <a:t> إشعار ولا حضور الشخص المعني بالحقيق الجنائي الذي ستمارس السلطة الإجرائية في حقه</a:t>
            </a:r>
            <a:r>
              <a:rPr lang="ar-SY" altLang="en-US" dirty="0" smtClean="0"/>
              <a:t>.</a:t>
            </a:r>
          </a:p>
          <a:p>
            <a:pPr algn="r" rtl="1"/>
            <a:r>
              <a:rPr lang="ar-SY" altLang="en-US" b="1" dirty="0" smtClean="0"/>
              <a:t>أمر مختوم / أمر بالسرية / أمر بالتكتم</a:t>
            </a:r>
            <a:r>
              <a:rPr lang="ar-SY" altLang="en-US" dirty="0" smtClean="0"/>
              <a:t>: تشير هذه المصطلحات</a:t>
            </a:r>
            <a:r>
              <a:rPr lang="ar-SY" altLang="en-US" baseline="0" dirty="0" smtClean="0"/>
              <a:t> </a:t>
            </a:r>
            <a:r>
              <a:rPr lang="ar-SY" altLang="en-US" dirty="0" smtClean="0"/>
              <a:t>إلى أمر لا يكون</a:t>
            </a:r>
            <a:r>
              <a:rPr lang="ar-SY" altLang="en-US" baseline="0" dirty="0" smtClean="0"/>
              <a:t> </a:t>
            </a:r>
            <a:r>
              <a:rPr lang="ar-SY" altLang="en-US" dirty="0" smtClean="0"/>
              <a:t>في حد ذاته متاحا لأي طرف باستثناء مقدم الطلب.</a:t>
            </a:r>
          </a:p>
          <a:p>
            <a:pPr algn="r" rtl="1"/>
            <a:r>
              <a:rPr lang="ar-SY" altLang="en-US" b="1" dirty="0" smtClean="0"/>
              <a:t>مطالبة مزودي الخدمات بالحفاظ على السرية</a:t>
            </a:r>
            <a:r>
              <a:rPr lang="ar-SY" altLang="en-US" dirty="0" smtClean="0"/>
              <a:t>: يمكن أن تطلب الأوامر من مزودي الخدمات الحفاظ على السرية فيما يتعلق بممارسة السلطات الإجرائية.</a:t>
            </a:r>
          </a:p>
        </p:txBody>
      </p:sp>
      <p:sp>
        <p:nvSpPr>
          <p:cNvPr id="36868" name="Rezervirano mjesto broja slajda 3">
            <a:extLst>
              <a:ext uri="{FF2B5EF4-FFF2-40B4-BE49-F238E27FC236}">
                <a16:creationId xmlns="" xmlns:a16="http://schemas.microsoft.com/office/drawing/2014/main" id="{258151A3-D172-4085-9887-6F10FC1F9A58}"/>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654DEEDC-A086-467A-88A5-5B88818738B8}" type="slidenum">
              <a:rPr lang="en-US" altLang="en-US" smtClean="0"/>
              <a:pPr>
                <a:spcBef>
                  <a:spcPct val="0"/>
                </a:spcBef>
              </a:pPr>
              <a:t>53</a:t>
            </a:fld>
            <a:endParaRPr lang="en-US" altLang="en-US"/>
          </a:p>
        </p:txBody>
      </p:sp>
    </p:spTree>
    <p:extLst>
      <p:ext uri="{BB962C8B-B14F-4D97-AF65-F5344CB8AC3E}">
        <p14:creationId xmlns:p14="http://schemas.microsoft.com/office/powerpoint/2010/main" val="3367823999"/>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zervirano mjesto slike slajda 1">
            <a:extLst>
              <a:ext uri="{FF2B5EF4-FFF2-40B4-BE49-F238E27FC236}">
                <a16:creationId xmlns="" xmlns:a16="http://schemas.microsoft.com/office/drawing/2014/main" id="{E7577A87-31C3-4E45-ADD0-9F73247FA2B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Rezervirano mjesto bilježaka 2">
            <a:extLst>
              <a:ext uri="{FF2B5EF4-FFF2-40B4-BE49-F238E27FC236}">
                <a16:creationId xmlns="" xmlns:a16="http://schemas.microsoft.com/office/drawing/2014/main" id="{D43ACACC-1161-4329-A8AD-EE1DA6BB547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hr-HR" altLang="en-US" b="1"/>
          </a:p>
        </p:txBody>
      </p:sp>
      <p:sp>
        <p:nvSpPr>
          <p:cNvPr id="38916" name="Rezervirano mjesto broja slajda 3">
            <a:extLst>
              <a:ext uri="{FF2B5EF4-FFF2-40B4-BE49-F238E27FC236}">
                <a16:creationId xmlns="" xmlns:a16="http://schemas.microsoft.com/office/drawing/2014/main" id="{E6D1E5CA-C74B-47A9-9826-B4E81C6BE0A9}"/>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E9B42E99-2154-4CD2-9719-04D9B00A4FBF}" type="slidenum">
              <a:rPr lang="en-US" altLang="en-US" smtClean="0"/>
              <a:pPr>
                <a:spcBef>
                  <a:spcPct val="0"/>
                </a:spcBef>
              </a:pPr>
              <a:t>54</a:t>
            </a:fld>
            <a:endParaRPr lang="en-US" altLang="en-US"/>
          </a:p>
        </p:txBody>
      </p:sp>
    </p:spTree>
    <p:extLst>
      <p:ext uri="{BB962C8B-B14F-4D97-AF65-F5344CB8AC3E}">
        <p14:creationId xmlns:p14="http://schemas.microsoft.com/office/powerpoint/2010/main" val="1345896405"/>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0355"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r" defTabSz="457200" rtl="1" eaLnBrk="0" fontAlgn="base" latinLnBrk="0" hangingPunct="0">
              <a:lnSpc>
                <a:spcPct val="100000"/>
              </a:lnSpc>
              <a:spcBef>
                <a:spcPct val="30000"/>
              </a:spcBef>
              <a:spcAft>
                <a:spcPct val="0"/>
              </a:spcAft>
              <a:buClrTx/>
              <a:buSzTx/>
              <a:buFontTx/>
              <a:buNone/>
              <a:tabLst/>
              <a:defRPr/>
            </a:pPr>
            <a:r>
              <a:rPr lang="ar-YE" altLang="en-US" dirty="0" smtClean="0"/>
              <a:t>يتعلق الجزء الرابع بالأسباب التي تشكل الأساس الذي يجعل </a:t>
            </a:r>
            <a:r>
              <a:rPr lang="ar-SY" altLang="en-US" dirty="0" smtClean="0"/>
              <a:t>السلطات </a:t>
            </a:r>
            <a:r>
              <a:rPr lang="ar-YE" altLang="en-US" dirty="0" smtClean="0"/>
              <a:t>الإجرائية ضرورية لأغراض تحقيق جنائي محدد.</a:t>
            </a:r>
          </a:p>
        </p:txBody>
      </p:sp>
      <p:sp>
        <p:nvSpPr>
          <p:cNvPr id="100356"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FE86835E-9418-4756-87EA-84788C6C33B3}" type="slidenum">
              <a:rPr lang="en-US" altLang="en-US">
                <a:latin typeface="Calibri" panose="020F0502020204030204" pitchFamily="34" charset="0"/>
              </a:rPr>
              <a:pPr/>
              <a:t>55</a:t>
            </a:fld>
            <a:endParaRPr lang="en-US" altLang="en-US">
              <a:latin typeface="Calibri" panose="020F0502020204030204" pitchFamily="34" charset="0"/>
            </a:endParaRPr>
          </a:p>
        </p:txBody>
      </p:sp>
    </p:spTree>
    <p:extLst>
      <p:ext uri="{BB962C8B-B14F-4D97-AF65-F5344CB8AC3E}">
        <p14:creationId xmlns:p14="http://schemas.microsoft.com/office/powerpoint/2010/main" val="4013875660"/>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13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just" defTabSz="457200" rtl="1" eaLnBrk="0" fontAlgn="base" latinLnBrk="0" hangingPunct="0">
              <a:lnSpc>
                <a:spcPct val="100000"/>
              </a:lnSpc>
              <a:spcBef>
                <a:spcPct val="30000"/>
              </a:spcBef>
              <a:spcAft>
                <a:spcPct val="0"/>
              </a:spcAft>
              <a:buClrTx/>
              <a:buSzTx/>
              <a:buFontTx/>
              <a:buNone/>
              <a:tabLst/>
              <a:defRPr/>
            </a:pPr>
            <a:r>
              <a:rPr lang="ar-SY" altLang="en-US" dirty="0" smtClean="0"/>
              <a:t>تقتضي المادة 15 من الاتفاقية على وجه التحديد أن يستند تطبيق السلطات الإجرائية إلى أسباب تبرر هذه الممارسة. وقد تم التأكيد على ذلك في الملاحظة التفسيرية لاتفاقية بودابست. وينبغي للمدرب أن يشرح للمشاركين أهمية تفسير الأسباب بوضوح في طلب ممارسة السلطات الإجرائية.</a:t>
            </a:r>
          </a:p>
        </p:txBody>
      </p:sp>
      <p:sp>
        <p:nvSpPr>
          <p:cNvPr id="1013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2A0BBA5F-6628-4FB4-8BA9-5640708E5A1C}" type="slidenum">
              <a:rPr lang="en-US" altLang="en-US">
                <a:latin typeface="Calibri" panose="020F0502020204030204" pitchFamily="34" charset="0"/>
              </a:rPr>
              <a:pPr/>
              <a:t>56</a:t>
            </a:fld>
            <a:endParaRPr lang="en-US" altLang="en-US">
              <a:latin typeface="Calibri" panose="020F0502020204030204" pitchFamily="34" charset="0"/>
            </a:endParaRPr>
          </a:p>
        </p:txBody>
      </p:sp>
    </p:spTree>
    <p:extLst>
      <p:ext uri="{BB962C8B-B14F-4D97-AF65-F5344CB8AC3E}">
        <p14:creationId xmlns:p14="http://schemas.microsoft.com/office/powerpoint/2010/main" val="2635653527"/>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rtl="1"/>
            <a:r>
              <a:rPr lang="ar-SY" altLang="en-US" dirty="0" smtClean="0"/>
              <a:t>ينبغي أن</a:t>
            </a:r>
            <a:r>
              <a:rPr lang="ar-SY" altLang="en-US" baseline="0" dirty="0" smtClean="0"/>
              <a:t> يستخدم المدرب هذه الشفافة لتفسير أنه، على غرار جميع الأنواع الأخرى من الطلبات والحالات، لا توجد «أسس قياسية» عندما يتعلق الأمر بطلبات بشأن أدلة إلكترونية. وبالتالي، ترتبط الأسس التي ينبغي أن يشار إليها في الطلب، بشكل كامل بوقائع القضية ونوع السلطة الإجرائية الممارسة.</a:t>
            </a:r>
            <a:endParaRPr lang="ar-SY" altLang="en-US" dirty="0" smtClean="0"/>
          </a:p>
        </p:txBody>
      </p:sp>
      <p:sp>
        <p:nvSpPr>
          <p:cNvPr id="1024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3B694E1C-1F1A-4A46-B089-044083B41080}" type="slidenum">
              <a:rPr lang="en-US" altLang="en-US">
                <a:latin typeface="Calibri" panose="020F0502020204030204" pitchFamily="34" charset="0"/>
              </a:rPr>
              <a:pPr/>
              <a:t>57</a:t>
            </a:fld>
            <a:endParaRPr lang="en-US" altLang="en-US">
              <a:latin typeface="Calibri" panose="020F0502020204030204" pitchFamily="34" charset="0"/>
            </a:endParaRPr>
          </a:p>
        </p:txBody>
      </p:sp>
    </p:spTree>
    <p:extLst>
      <p:ext uri="{BB962C8B-B14F-4D97-AF65-F5344CB8AC3E}">
        <p14:creationId xmlns:p14="http://schemas.microsoft.com/office/powerpoint/2010/main" val="1905927057"/>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3427"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rtl="1"/>
            <a:r>
              <a:rPr lang="ar-SY" altLang="en-US" dirty="0" smtClean="0"/>
              <a:t>ينبغي</a:t>
            </a:r>
            <a:r>
              <a:rPr lang="ar-SY" altLang="en-US" baseline="0" dirty="0" smtClean="0"/>
              <a:t> أن يستخدم المدرب هذه الشفافة لمناقشة أمثلة عن الأسس التي يمكن أن يستند إليها الأشخاص لتقديم طلب بسلطات إجرائية من أجل التسريع بحفظ البيانات المخزنة.</a:t>
            </a:r>
            <a:endParaRPr lang="ar-SY" altLang="en-US" dirty="0" smtClean="0"/>
          </a:p>
        </p:txBody>
      </p:sp>
      <p:sp>
        <p:nvSpPr>
          <p:cNvPr id="103428"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8D951685-FAF1-497E-BB24-A136148FBD91}" type="slidenum">
              <a:rPr lang="en-US" altLang="en-US">
                <a:latin typeface="Calibri" panose="020F0502020204030204" pitchFamily="34" charset="0"/>
              </a:rPr>
              <a:pPr/>
              <a:t>58</a:t>
            </a:fld>
            <a:endParaRPr lang="en-US" altLang="en-US">
              <a:latin typeface="Calibri" panose="020F0502020204030204" pitchFamily="34" charset="0"/>
            </a:endParaRPr>
          </a:p>
        </p:txBody>
      </p:sp>
    </p:spTree>
    <p:extLst>
      <p:ext uri="{BB962C8B-B14F-4D97-AF65-F5344CB8AC3E}">
        <p14:creationId xmlns:p14="http://schemas.microsoft.com/office/powerpoint/2010/main" val="1573310840"/>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3427"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just" defTabSz="457200" rtl="1" eaLnBrk="0" fontAlgn="base" latinLnBrk="0" hangingPunct="0">
              <a:lnSpc>
                <a:spcPct val="100000"/>
              </a:lnSpc>
              <a:spcBef>
                <a:spcPct val="30000"/>
              </a:spcBef>
              <a:spcAft>
                <a:spcPct val="0"/>
              </a:spcAft>
              <a:buClrTx/>
              <a:buSzTx/>
              <a:buFontTx/>
              <a:buNone/>
              <a:tabLst/>
              <a:defRPr/>
            </a:pPr>
            <a:r>
              <a:rPr lang="ar-SY" altLang="en-US" dirty="0" smtClean="0"/>
              <a:t>ينبغي</a:t>
            </a:r>
            <a:r>
              <a:rPr lang="ar-SY" altLang="en-US" baseline="0" dirty="0" smtClean="0"/>
              <a:t> أن يستخدم المدرب هذه الشفافة لمناقشة أمثلة عن الأسس التي يمكن أن يستند إليها الأشخاص لتقديم طلب بسلطات إجرائية من أجل الكشف الجزئي عن بيانات الحركة</a:t>
            </a:r>
            <a:r>
              <a:rPr lang="ar-SY" altLang="en-US" baseline="0" dirty="0" smtClean="0"/>
              <a:t>.</a:t>
            </a:r>
          </a:p>
          <a:p>
            <a:pPr marL="0" marR="0" indent="0" algn="just" defTabSz="457200" rtl="1" eaLnBrk="0" fontAlgn="base" latinLnBrk="0" hangingPunct="0">
              <a:lnSpc>
                <a:spcPct val="100000"/>
              </a:lnSpc>
              <a:spcBef>
                <a:spcPct val="30000"/>
              </a:spcBef>
              <a:spcAft>
                <a:spcPct val="0"/>
              </a:spcAft>
              <a:buClrTx/>
              <a:buSzTx/>
              <a:buFontTx/>
              <a:buNone/>
              <a:tabLst/>
              <a:defRPr/>
            </a:pPr>
            <a:endParaRPr lang="ar-SY" altLang="en-US" dirty="0" smtClean="0"/>
          </a:p>
        </p:txBody>
      </p:sp>
      <p:sp>
        <p:nvSpPr>
          <p:cNvPr id="103428"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8D951685-FAF1-497E-BB24-A136148FBD91}" type="slidenum">
              <a:rPr lang="en-US" altLang="en-US">
                <a:latin typeface="Calibri" panose="020F0502020204030204" pitchFamily="34" charset="0"/>
              </a:rPr>
              <a:pPr/>
              <a:t>59</a:t>
            </a:fld>
            <a:endParaRPr lang="en-US" altLang="en-US">
              <a:latin typeface="Calibri" panose="020F0502020204030204" pitchFamily="34" charset="0"/>
            </a:endParaRPr>
          </a:p>
        </p:txBody>
      </p:sp>
    </p:spTree>
    <p:extLst>
      <p:ext uri="{BB962C8B-B14F-4D97-AF65-F5344CB8AC3E}">
        <p14:creationId xmlns:p14="http://schemas.microsoft.com/office/powerpoint/2010/main" val="19828596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9635"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rtl="1"/>
            <a:r>
              <a:rPr lang="ar-SY" altLang="en-US" dirty="0" smtClean="0"/>
              <a:t>تشرح هذه الشفافة كيف تمكن اتفاقية بودابست البلدان من تحديد العمليات المناسبة لتقديم طلبات لممارسة</a:t>
            </a:r>
            <a:r>
              <a:rPr lang="ar-SY" altLang="en-US" baseline="0" dirty="0" smtClean="0"/>
              <a:t> ا</a:t>
            </a:r>
            <a:r>
              <a:rPr lang="ar-SY" altLang="en-US" dirty="0" smtClean="0"/>
              <a:t>لسلطات الإجرائية من خلال القانون المحلي. ينبغي للمدرب أن يشرح أن هذا الجانب يتم تنفيذه بشكل مختلف في مختلف الولايات القضائية.</a:t>
            </a:r>
          </a:p>
          <a:p>
            <a:pPr algn="just" rtl="1"/>
            <a:endParaRPr lang="ar-SY" altLang="en-US" dirty="0" smtClean="0"/>
          </a:p>
          <a:p>
            <a:pPr algn="just" rtl="1"/>
            <a:r>
              <a:rPr lang="ar-SY" altLang="en-US" dirty="0" smtClean="0"/>
              <a:t>تقتضي بعض الولايات</a:t>
            </a:r>
            <a:r>
              <a:rPr lang="ar-SY" altLang="en-US" baseline="0" dirty="0" smtClean="0"/>
              <a:t> </a:t>
            </a:r>
            <a:r>
              <a:rPr lang="ar-SY" altLang="en-US" dirty="0" smtClean="0"/>
              <a:t>القضائية أن يتم تقديم طلب كتابيا، وبعد ذلك يجب أن تعقد جلسة استماع أمام سلطة قضائية تكون مسؤولة بعد ذلك عن إصدار أمر كتابي يمنح أو يرفض</a:t>
            </a:r>
            <a:r>
              <a:rPr lang="ar-SY" altLang="en-US" baseline="0" dirty="0" smtClean="0"/>
              <a:t> </a:t>
            </a:r>
            <a:r>
              <a:rPr lang="ar-SY" altLang="en-US" dirty="0" smtClean="0"/>
              <a:t>طلب السلطات</a:t>
            </a:r>
            <a:r>
              <a:rPr lang="ar-SY" altLang="en-US" baseline="0" dirty="0" smtClean="0"/>
              <a:t> </a:t>
            </a:r>
            <a:r>
              <a:rPr lang="ar-SY" altLang="en-US" dirty="0" smtClean="0"/>
              <a:t>الإجرائية.</a:t>
            </a:r>
          </a:p>
          <a:p>
            <a:pPr algn="just" rtl="1"/>
            <a:endParaRPr lang="ar-SY" altLang="en-US" dirty="0" smtClean="0"/>
          </a:p>
          <a:p>
            <a:pPr algn="just" rtl="1"/>
            <a:r>
              <a:rPr lang="ar-SY" altLang="en-US" dirty="0" smtClean="0"/>
              <a:t>وتشترط ولايات</a:t>
            </a:r>
            <a:r>
              <a:rPr lang="ar-SY" altLang="en-US" baseline="0" dirty="0" smtClean="0"/>
              <a:t> </a:t>
            </a:r>
            <a:r>
              <a:rPr lang="ar-SY" altLang="en-US" dirty="0" smtClean="0"/>
              <a:t>قضائية أخرى تقديم طلب شفوي يتبع (أو كجزء من الطلب بحد ذاته) بعقد جلسة استماع (ليس</a:t>
            </a:r>
            <a:r>
              <a:rPr lang="ar-SY" altLang="en-US" baseline="0" dirty="0" smtClean="0"/>
              <a:t> من الضروري الحضور </a:t>
            </a:r>
            <a:r>
              <a:rPr lang="ar-SY" altLang="en-US" dirty="0" smtClean="0"/>
              <a:t>شخصيًا،</a:t>
            </a:r>
            <a:r>
              <a:rPr lang="ar-SY" altLang="en-US" baseline="0" dirty="0" smtClean="0"/>
              <a:t> يمكن إجراؤها </a:t>
            </a:r>
            <a:r>
              <a:rPr lang="ar-SY" altLang="en-US" dirty="0" smtClean="0"/>
              <a:t>عبر اتصال هاتفي) يتم بعدها قاضي التحقيق / السلطة القضائية بإصدار أمر</a:t>
            </a:r>
            <a:r>
              <a:rPr lang="ar-SY" altLang="en-US" baseline="0" dirty="0" smtClean="0"/>
              <a:t> </a:t>
            </a:r>
            <a:r>
              <a:rPr lang="ar-SY" altLang="en-US" dirty="0" smtClean="0"/>
              <a:t>شفوي أو كتابي مختصر. </a:t>
            </a:r>
          </a:p>
        </p:txBody>
      </p:sp>
      <p:sp>
        <p:nvSpPr>
          <p:cNvPr id="69636"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700A59D8-1367-48D8-944D-78C2341E249C}" type="slidenum">
              <a:rPr lang="en-US" altLang="en-US">
                <a:latin typeface="Calibri" panose="020F0502020204030204" pitchFamily="34" charset="0"/>
              </a:rPr>
              <a:pPr/>
              <a:t>6</a:t>
            </a:fld>
            <a:endParaRPr lang="en-US" altLang="en-US">
              <a:latin typeface="Calibri" panose="020F0502020204030204" pitchFamily="34" charset="0"/>
            </a:endParaRPr>
          </a:p>
        </p:txBody>
      </p:sp>
    </p:spTree>
    <p:extLst>
      <p:ext uri="{BB962C8B-B14F-4D97-AF65-F5344CB8AC3E}">
        <p14:creationId xmlns:p14="http://schemas.microsoft.com/office/powerpoint/2010/main" val="2326701476"/>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4451"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just" defTabSz="457200" rtl="1" eaLnBrk="0" fontAlgn="base" latinLnBrk="0" hangingPunct="0">
              <a:lnSpc>
                <a:spcPct val="100000"/>
              </a:lnSpc>
              <a:spcBef>
                <a:spcPct val="30000"/>
              </a:spcBef>
              <a:spcAft>
                <a:spcPct val="0"/>
              </a:spcAft>
              <a:buClrTx/>
              <a:buSzTx/>
              <a:buFontTx/>
              <a:buNone/>
              <a:tabLst/>
              <a:defRPr/>
            </a:pPr>
            <a:r>
              <a:rPr lang="ar-SY" altLang="en-US" dirty="0" smtClean="0"/>
              <a:t>ينبغي</a:t>
            </a:r>
            <a:r>
              <a:rPr lang="ar-SY" altLang="en-US" baseline="0" dirty="0" smtClean="0"/>
              <a:t> أن يستخدم المدرب هذه الشفافة لمناقشة أمثلة عن الأسس التي يمكن أن يستند إليها الأشخاص لتقديم طلب بسلطات إجرائية من أجل البحث عن بيانات الكمبيوتر المخزنة ومصادرتها.</a:t>
            </a:r>
            <a:endParaRPr lang="ar-SY" altLang="en-US" dirty="0" smtClean="0"/>
          </a:p>
        </p:txBody>
      </p:sp>
      <p:sp>
        <p:nvSpPr>
          <p:cNvPr id="104452"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4FC4592A-D1B5-4C6B-B026-41822935D403}" type="slidenum">
              <a:rPr lang="en-US" altLang="en-US">
                <a:latin typeface="Calibri" panose="020F0502020204030204" pitchFamily="34" charset="0"/>
              </a:rPr>
              <a:pPr/>
              <a:t>60</a:t>
            </a:fld>
            <a:endParaRPr lang="en-US" altLang="en-US">
              <a:latin typeface="Calibri" panose="020F0502020204030204" pitchFamily="34" charset="0"/>
            </a:endParaRPr>
          </a:p>
        </p:txBody>
      </p:sp>
    </p:spTree>
    <p:extLst>
      <p:ext uri="{BB962C8B-B14F-4D97-AF65-F5344CB8AC3E}">
        <p14:creationId xmlns:p14="http://schemas.microsoft.com/office/powerpoint/2010/main" val="381016611"/>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5475"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r" defTabSz="457200" rtl="1" eaLnBrk="0" fontAlgn="base" latinLnBrk="0" hangingPunct="0">
              <a:lnSpc>
                <a:spcPct val="100000"/>
              </a:lnSpc>
              <a:spcBef>
                <a:spcPct val="30000"/>
              </a:spcBef>
              <a:spcAft>
                <a:spcPct val="0"/>
              </a:spcAft>
              <a:buClrTx/>
              <a:buSzTx/>
              <a:buFontTx/>
              <a:buNone/>
              <a:tabLst/>
              <a:defRPr/>
            </a:pPr>
            <a:r>
              <a:rPr lang="ar-SY" altLang="en-US" dirty="0" smtClean="0"/>
              <a:t>ينبغي</a:t>
            </a:r>
            <a:r>
              <a:rPr lang="ar-SY" altLang="en-US" baseline="0" dirty="0" smtClean="0"/>
              <a:t> أن يستخدم المدرب هذه الشفافة لمناقشة أمثلة عن الأسس التي يمكن أن يستند إليها الأشخاص لتقديم طلب بسلطات إجرائية من أجل اعتراض بيانات المحتوى.</a:t>
            </a:r>
            <a:endParaRPr lang="ar-SY" altLang="en-US" dirty="0" smtClean="0"/>
          </a:p>
        </p:txBody>
      </p:sp>
      <p:sp>
        <p:nvSpPr>
          <p:cNvPr id="105476"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86190AEE-9DEA-42F6-8B48-F4195E28BA0B}" type="slidenum">
              <a:rPr lang="en-US" altLang="en-US">
                <a:latin typeface="Calibri" panose="020F0502020204030204" pitchFamily="34" charset="0"/>
              </a:rPr>
              <a:pPr/>
              <a:t>61</a:t>
            </a:fld>
            <a:endParaRPr lang="en-US" altLang="en-US">
              <a:latin typeface="Calibri" panose="020F0502020204030204" pitchFamily="34" charset="0"/>
            </a:endParaRPr>
          </a:p>
        </p:txBody>
      </p:sp>
    </p:spTree>
    <p:extLst>
      <p:ext uri="{BB962C8B-B14F-4D97-AF65-F5344CB8AC3E}">
        <p14:creationId xmlns:p14="http://schemas.microsoft.com/office/powerpoint/2010/main" val="2675662349"/>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6499"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r" defTabSz="457200" rtl="1" eaLnBrk="0" fontAlgn="base" latinLnBrk="0" hangingPunct="0">
              <a:lnSpc>
                <a:spcPct val="100000"/>
              </a:lnSpc>
              <a:spcBef>
                <a:spcPct val="30000"/>
              </a:spcBef>
              <a:spcAft>
                <a:spcPct val="0"/>
              </a:spcAft>
              <a:buClrTx/>
              <a:buSzTx/>
              <a:buFontTx/>
              <a:buNone/>
              <a:tabLst/>
              <a:defRPr/>
            </a:pPr>
            <a:r>
              <a:rPr lang="ar-SY" altLang="en-US" dirty="0" smtClean="0"/>
              <a:t>ينبغي</a:t>
            </a:r>
            <a:r>
              <a:rPr lang="ar-SY" altLang="en-US" baseline="0" dirty="0" smtClean="0"/>
              <a:t> أن يستخدم المدرب هذه الشفافة لمناقشة أمثلة عن الأسس التي يمكن أن يستند إليها الأشخاص لتقديم طلب بسلطات إجرائية من أجل اعتراض بيانات المحتوى.</a:t>
            </a:r>
            <a:endParaRPr lang="ar-SY" altLang="en-US" dirty="0" smtClean="0"/>
          </a:p>
        </p:txBody>
      </p:sp>
      <p:sp>
        <p:nvSpPr>
          <p:cNvPr id="106500"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0B07E28E-29C1-4ADF-ABBF-F7022A88DEB8}" type="slidenum">
              <a:rPr lang="en-US" altLang="en-US">
                <a:latin typeface="Calibri" panose="020F0502020204030204" pitchFamily="34" charset="0"/>
              </a:rPr>
              <a:pPr/>
              <a:t>62</a:t>
            </a:fld>
            <a:endParaRPr lang="en-US" altLang="en-US">
              <a:latin typeface="Calibri" panose="020F0502020204030204" pitchFamily="34" charset="0"/>
            </a:endParaRPr>
          </a:p>
        </p:txBody>
      </p:sp>
    </p:spTree>
    <p:extLst>
      <p:ext uri="{BB962C8B-B14F-4D97-AF65-F5344CB8AC3E}">
        <p14:creationId xmlns:p14="http://schemas.microsoft.com/office/powerpoint/2010/main" val="425490728"/>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7523"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rtl="1"/>
            <a:r>
              <a:rPr lang="ar-SY" altLang="en-US" dirty="0" smtClean="0"/>
              <a:t>تركز هذه الشفافة على طلبات لإجراءات تدابير تحقيقية ناجمة عن طلبات بالمساعدة المتبادلة واردة من دول أجنبية. من الممكن أن تطلب دولة أجنبية المساعدة المتبادلة للحصول على أدلة إلكترونية أو ممارسة أي سلطة إجرائية. وبناءً على ذلك، من الممكن أن تتقدم سلطة ذات صلة بطلب</a:t>
            </a:r>
            <a:r>
              <a:rPr lang="ar-SY" altLang="en-US" baseline="0" dirty="0" smtClean="0"/>
              <a:t> لاتخاذ </a:t>
            </a:r>
            <a:r>
              <a:rPr lang="ar-SY" altLang="en-US" dirty="0" smtClean="0"/>
              <a:t>تدابير تحقيقية ذات صلة.</a:t>
            </a:r>
          </a:p>
          <a:p>
            <a:pPr algn="just" rtl="1"/>
            <a:endParaRPr lang="ar-SY" altLang="en-US" dirty="0" smtClean="0"/>
          </a:p>
          <a:p>
            <a:pPr algn="just" rtl="1"/>
            <a:r>
              <a:rPr lang="ar-SY" altLang="en-US" dirty="0" smtClean="0"/>
              <a:t>في حال الطلبات العاجلة، قد يكون من الممكن بموجب القوانين المحلية تقديم طلب من أجل تدابير تحقيقية، وعقد جلسة استماع أو البث</a:t>
            </a:r>
            <a:r>
              <a:rPr lang="ar-SY" altLang="en-US" baseline="0" dirty="0" smtClean="0"/>
              <a:t> </a:t>
            </a:r>
            <a:r>
              <a:rPr lang="ar-SY" altLang="en-US" dirty="0" smtClean="0"/>
              <a:t>في الطلب قبل استلام طلب رسمي.</a:t>
            </a:r>
          </a:p>
        </p:txBody>
      </p:sp>
      <p:sp>
        <p:nvSpPr>
          <p:cNvPr id="107524"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EBC4D54A-191D-441F-BA1B-F1CB15F46D1D}" type="slidenum">
              <a:rPr lang="en-US" altLang="en-US">
                <a:latin typeface="Calibri" panose="020F0502020204030204" pitchFamily="34" charset="0"/>
              </a:rPr>
              <a:pPr/>
              <a:t>63</a:t>
            </a:fld>
            <a:endParaRPr lang="en-US" altLang="en-US">
              <a:latin typeface="Calibri" panose="020F0502020204030204" pitchFamily="34" charset="0"/>
            </a:endParaRPr>
          </a:p>
        </p:txBody>
      </p:sp>
    </p:spTree>
    <p:extLst>
      <p:ext uri="{BB962C8B-B14F-4D97-AF65-F5344CB8AC3E}">
        <p14:creationId xmlns:p14="http://schemas.microsoft.com/office/powerpoint/2010/main" val="1328866087"/>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85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rtl="1"/>
            <a:r>
              <a:rPr lang="ar-SY" altLang="en-US" dirty="0" smtClean="0"/>
              <a:t>يجب توضيح الأسباب المتعلقة بالبيانات المعينة المحددة. على سبيل المثال، ينبغي إبراز أن البيانات ذات صلة وذات قيمة هامة بالنسبة للتحقيق الجنائي المحدد. فضلا عن ذلك، إذا كان من المعروف أن البيانات المطلوبة محظورة أو سرية، ينبغي أن يُذكر ذلك بوضوح، وينبغي تقديم مبررات لطلبها. وتقدم هذه الشفافة  مرة أخرى بعض التوضيحيات، ومن المحتمل أن تكون هناك أسباب أخرى، تتعلق تحديدًا بالبيانات المطلوبة، يمكن تضمينها عند تقديم الطلب بسلطات إجرائية.</a:t>
            </a:r>
          </a:p>
          <a:p>
            <a:pPr algn="r" rtl="1"/>
            <a:endParaRPr lang="ar-SY" altLang="en-US" dirty="0" smtClean="0"/>
          </a:p>
          <a:p>
            <a:pPr algn="just" rtl="1"/>
            <a:r>
              <a:rPr lang="ar-SY" altLang="en-US" dirty="0" smtClean="0"/>
              <a:t>يجب تقديم أسباب إضافية في حال كانت البيانات المطلوبة محظورة أو سرية؛ نظرا لأن الكشف عن هذه البيانات أو النفاذ إليها يمكن أن يتم على مستوى أعلى في أي ولاية قضائية معينة. يجب إخبار المشاركين أنه في حال البحث عن مثل هذه البيانات، قد يُطلب تقديم المزيد من المعلومات.</a:t>
            </a:r>
          </a:p>
        </p:txBody>
      </p:sp>
      <p:sp>
        <p:nvSpPr>
          <p:cNvPr id="1085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49CF87A2-873E-4071-A81A-F07AFED725F7}" type="slidenum">
              <a:rPr lang="en-US" altLang="en-US">
                <a:latin typeface="Calibri" panose="020F0502020204030204" pitchFamily="34" charset="0"/>
              </a:rPr>
              <a:pPr/>
              <a:t>64</a:t>
            </a:fld>
            <a:endParaRPr lang="en-US" altLang="en-US">
              <a:latin typeface="Calibri" panose="020F0502020204030204" pitchFamily="34" charset="0"/>
            </a:endParaRPr>
          </a:p>
        </p:txBody>
      </p:sp>
    </p:spTree>
    <p:extLst>
      <p:ext uri="{BB962C8B-B14F-4D97-AF65-F5344CB8AC3E}">
        <p14:creationId xmlns:p14="http://schemas.microsoft.com/office/powerpoint/2010/main" val="1802222229"/>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95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rtl="1"/>
            <a:r>
              <a:rPr lang="ar-SY" altLang="en-US" dirty="0" smtClean="0"/>
              <a:t>من المهم أن يؤكد المدرب على ضرورة تقديم تفاصيل كافية لشرح كل أساس من الأسس المبررة المضمنة في الطلب. إن مجرد الإشارة إلى أن اعتراض بيانات المحتوى مطلوب للتحقيق في جريمة خطيرة قد لا يكون سبباً كافياً في العديد من الولايات القضائية. قد تكون هنالك حاجة أيضًا إلى تحديد مصدر وجودة وموثوقية المعلومات في الطلب بالإضافة إلى كيفية التحقق منها</a:t>
            </a:r>
            <a:r>
              <a:rPr lang="ar-SY" altLang="en-US" baseline="0" dirty="0" smtClean="0"/>
              <a:t> </a:t>
            </a:r>
            <a:r>
              <a:rPr lang="ar-SY" altLang="en-US" dirty="0" smtClean="0"/>
              <a:t>وجدوى</a:t>
            </a:r>
            <a:r>
              <a:rPr lang="ar-SY" altLang="en-US" baseline="0" dirty="0" smtClean="0"/>
              <a:t> </a:t>
            </a:r>
            <a:r>
              <a:rPr lang="ar-SY" altLang="en-US" dirty="0" smtClean="0"/>
              <a:t>البيانات المطلوب الحصول عليها وأهمية</a:t>
            </a:r>
            <a:r>
              <a:rPr lang="ar-SY" altLang="en-US" baseline="0" dirty="0" smtClean="0"/>
              <a:t> </a:t>
            </a:r>
            <a:r>
              <a:rPr lang="ar-SY" altLang="en-US" dirty="0" smtClean="0"/>
              <a:t>الاعتراض بالنسبة للتحقيق.</a:t>
            </a:r>
          </a:p>
        </p:txBody>
      </p:sp>
      <p:sp>
        <p:nvSpPr>
          <p:cNvPr id="1095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6F6BDBDA-A8D0-49AD-BAFA-0B257C113053}" type="slidenum">
              <a:rPr lang="en-US" altLang="en-US">
                <a:latin typeface="Calibri" panose="020F0502020204030204" pitchFamily="34" charset="0"/>
              </a:rPr>
              <a:pPr/>
              <a:t>65</a:t>
            </a:fld>
            <a:endParaRPr lang="en-US" altLang="en-US">
              <a:latin typeface="Calibri" panose="020F0502020204030204" pitchFamily="34" charset="0"/>
            </a:endParaRPr>
          </a:p>
        </p:txBody>
      </p:sp>
    </p:spTree>
    <p:extLst>
      <p:ext uri="{BB962C8B-B14F-4D97-AF65-F5344CB8AC3E}">
        <p14:creationId xmlns:p14="http://schemas.microsoft.com/office/powerpoint/2010/main" val="395469656"/>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95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rtl="1"/>
            <a:r>
              <a:rPr lang="ar-SY" altLang="en-US" dirty="0" smtClean="0"/>
              <a:t>توضح</a:t>
            </a:r>
            <a:r>
              <a:rPr lang="ar-SY" altLang="en-US" baseline="0" dirty="0" smtClean="0"/>
              <a:t> هذه الشفافة على مستوى عال بعض الأسباب التي يمكن أن تشكل الأساس لتقديم طلب بتأمين بيانات من قبل فرع أوستلاندا. يمكن أن يستخدم المدرب هذه الشفافة لربط مفهوم الأسس المبررة بالطلب الفعلي الذي تم تلقيه. من المهم أن يؤكد المدرب على أن مجرد الإِشارة إلى هذه الأسس في الطلب ليس كافيا – ينبغي أيضا معالجة مسألة مصدر المعلومات، موثوقيتها، إلخ.</a:t>
            </a:r>
            <a:endParaRPr lang="ar-SY" altLang="en-US" dirty="0" smtClean="0"/>
          </a:p>
        </p:txBody>
      </p:sp>
      <p:sp>
        <p:nvSpPr>
          <p:cNvPr id="1095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6F6BDBDA-A8D0-49AD-BAFA-0B257C113053}" type="slidenum">
              <a:rPr lang="en-US" altLang="en-US">
                <a:latin typeface="Calibri" panose="020F0502020204030204" pitchFamily="34" charset="0"/>
              </a:rPr>
              <a:pPr/>
              <a:t>66</a:t>
            </a:fld>
            <a:endParaRPr lang="en-US" altLang="en-US">
              <a:latin typeface="Calibri" panose="020F0502020204030204" pitchFamily="34" charset="0"/>
            </a:endParaRPr>
          </a:p>
        </p:txBody>
      </p:sp>
    </p:spTree>
    <p:extLst>
      <p:ext uri="{BB962C8B-B14F-4D97-AF65-F5344CB8AC3E}">
        <p14:creationId xmlns:p14="http://schemas.microsoft.com/office/powerpoint/2010/main" val="1897286399"/>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0595"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just" defTabSz="457200" rtl="1" eaLnBrk="0" fontAlgn="base" latinLnBrk="0" hangingPunct="0">
              <a:lnSpc>
                <a:spcPct val="100000"/>
              </a:lnSpc>
              <a:spcBef>
                <a:spcPct val="30000"/>
              </a:spcBef>
              <a:spcAft>
                <a:spcPct val="0"/>
              </a:spcAft>
              <a:buClrTx/>
              <a:buSzTx/>
              <a:buFontTx/>
              <a:buNone/>
              <a:tabLst/>
              <a:defRPr/>
            </a:pPr>
            <a:r>
              <a:rPr lang="ar-SY" altLang="en-US" dirty="0" smtClean="0"/>
              <a:t>يسلط </a:t>
            </a:r>
            <a:r>
              <a:rPr lang="ar-YE" altLang="en-US" dirty="0" smtClean="0"/>
              <a:t>الجزء الخامس </a:t>
            </a:r>
            <a:r>
              <a:rPr lang="ar-SY" altLang="en-US" dirty="0" smtClean="0"/>
              <a:t>الضوء</a:t>
            </a:r>
            <a:r>
              <a:rPr lang="ar-SY" altLang="en-US" baseline="0" dirty="0" smtClean="0"/>
              <a:t> على </a:t>
            </a:r>
            <a:r>
              <a:rPr lang="ar-YE" altLang="en-US" dirty="0" smtClean="0"/>
              <a:t>بعض ال</a:t>
            </a:r>
            <a:r>
              <a:rPr lang="ar-SY" altLang="en-US" dirty="0" smtClean="0"/>
              <a:t>إجراءات</a:t>
            </a:r>
            <a:r>
              <a:rPr lang="ar-SY" altLang="en-US" baseline="0" dirty="0" smtClean="0"/>
              <a:t> ال</a:t>
            </a:r>
            <a:r>
              <a:rPr lang="ar-YE" altLang="en-US" dirty="0" smtClean="0"/>
              <a:t>شكلي</a:t>
            </a:r>
            <a:r>
              <a:rPr lang="ar-SY" altLang="en-US" smtClean="0"/>
              <a:t>ة</a:t>
            </a:r>
            <a:r>
              <a:rPr lang="ar-YE" altLang="en-US" smtClean="0"/>
              <a:t> </a:t>
            </a:r>
            <a:r>
              <a:rPr lang="ar-YE" altLang="en-US" dirty="0" smtClean="0"/>
              <a:t>العامة </a:t>
            </a:r>
            <a:r>
              <a:rPr lang="ar-SY" altLang="en-US" dirty="0" smtClean="0"/>
              <a:t>للطلبات </a:t>
            </a:r>
            <a:r>
              <a:rPr lang="ar-YE" altLang="en-US" dirty="0" smtClean="0"/>
              <a:t>المكتوبة، على الرغم من أن هذا الجزء قد يحتاج إلى </a:t>
            </a:r>
            <a:r>
              <a:rPr lang="ar-SY" altLang="en-US" dirty="0" smtClean="0"/>
              <a:t>مواءمة مع مختلف ال</a:t>
            </a:r>
            <a:r>
              <a:rPr lang="ar-YE" altLang="en-US" dirty="0" smtClean="0"/>
              <a:t>أنظمة </a:t>
            </a:r>
            <a:r>
              <a:rPr lang="ar-SY" altLang="en-US" dirty="0" smtClean="0"/>
              <a:t>ال</a:t>
            </a:r>
            <a:r>
              <a:rPr lang="ar-YE" altLang="en-US" dirty="0" smtClean="0"/>
              <a:t>قانونية </a:t>
            </a:r>
            <a:r>
              <a:rPr lang="ar-SY" altLang="en-US" dirty="0" smtClean="0"/>
              <a:t>والولايات القضائية</a:t>
            </a:r>
            <a:r>
              <a:rPr lang="ar-YE" altLang="en-US" dirty="0" smtClean="0"/>
              <a:t>.</a:t>
            </a:r>
            <a:r>
              <a:rPr lang="en-GB" altLang="en-US" dirty="0" smtClean="0"/>
              <a:t> </a:t>
            </a:r>
            <a:endParaRPr lang="hr-HR" altLang="en-US" dirty="0" smtClean="0"/>
          </a:p>
        </p:txBody>
      </p:sp>
      <p:sp>
        <p:nvSpPr>
          <p:cNvPr id="110596"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A1CB6F8D-B5F8-41DA-8621-F44378C2D0F3}" type="slidenum">
              <a:rPr lang="en-US" altLang="en-US">
                <a:latin typeface="Calibri" panose="020F0502020204030204" pitchFamily="34" charset="0"/>
              </a:rPr>
              <a:pPr/>
              <a:t>67</a:t>
            </a:fld>
            <a:endParaRPr lang="en-US" altLang="en-US">
              <a:latin typeface="Calibri" panose="020F0502020204030204" pitchFamily="34" charset="0"/>
            </a:endParaRPr>
          </a:p>
        </p:txBody>
      </p:sp>
    </p:spTree>
    <p:extLst>
      <p:ext uri="{BB962C8B-B14F-4D97-AF65-F5344CB8AC3E}">
        <p14:creationId xmlns:p14="http://schemas.microsoft.com/office/powerpoint/2010/main" val="2486577992"/>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16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rtl="1"/>
            <a:r>
              <a:rPr lang="ar-SY" altLang="en-US" dirty="0" smtClean="0"/>
              <a:t>تقتضي العديد من الولايات القضائية تقديم طلبات مكتوبة</a:t>
            </a:r>
            <a:r>
              <a:rPr lang="ar-SY" altLang="en-US" baseline="0" dirty="0" smtClean="0"/>
              <a:t> للحصول على </a:t>
            </a:r>
            <a:r>
              <a:rPr lang="ar-SY" altLang="en-US" dirty="0" smtClean="0"/>
              <a:t>ترخيص بممارسة سلطة إجرائية. وفي الولايات التي تشترط تقديم طلب كتابي،</a:t>
            </a:r>
            <a:r>
              <a:rPr lang="ar-SY" altLang="en-US" baseline="0" dirty="0" smtClean="0"/>
              <a:t> يمكن أن يقتضي القانون المحلي أيضا إرفاق بعض الوثائق الإضافية إلى الطلب الذي يقدم أمام سلطة قضائية قبل أو خلال جلسة الاستماع لذلك الطلب.</a:t>
            </a:r>
          </a:p>
          <a:p>
            <a:pPr algn="just" rtl="1"/>
            <a:endParaRPr lang="ar-SY" altLang="en-US" baseline="0" dirty="0" smtClean="0"/>
          </a:p>
          <a:p>
            <a:pPr marL="0" marR="0" indent="0" algn="just" defTabSz="457200" rtl="1" eaLnBrk="0" fontAlgn="base" latinLnBrk="0" hangingPunct="0">
              <a:lnSpc>
                <a:spcPct val="100000"/>
              </a:lnSpc>
              <a:spcBef>
                <a:spcPct val="30000"/>
              </a:spcBef>
              <a:spcAft>
                <a:spcPct val="0"/>
              </a:spcAft>
              <a:buClrTx/>
              <a:buSzTx/>
              <a:buFontTx/>
              <a:buNone/>
              <a:tabLst/>
              <a:defRPr/>
            </a:pPr>
            <a:r>
              <a:rPr lang="ar-SY" altLang="en-US" dirty="0" smtClean="0"/>
              <a:t>يتعين على المدرب أن يؤكد على أن المتطلبات</a:t>
            </a:r>
            <a:r>
              <a:rPr lang="ar-SY" altLang="en-US" baseline="0" dirty="0" smtClean="0"/>
              <a:t> </a:t>
            </a:r>
            <a:r>
              <a:rPr lang="ar-SY" altLang="en-US" dirty="0" smtClean="0"/>
              <a:t>الواردة في هذه الشفافة هي مجرد أمثلة وأنه من المرجح أن تختلف هذه الشروط بحسب الولايات القضائية.</a:t>
            </a:r>
          </a:p>
          <a:p>
            <a:pPr algn="just" rtl="1"/>
            <a:endParaRPr lang="ar-SY" altLang="en-US" dirty="0" smtClean="0"/>
          </a:p>
          <a:p>
            <a:pPr algn="just" rtl="1"/>
            <a:r>
              <a:rPr lang="ar-SY" altLang="en-US" dirty="0" smtClean="0"/>
              <a:t>بعض الولايات القضائية تشترط أيضا:</a:t>
            </a:r>
          </a:p>
          <a:p>
            <a:pPr algn="just" rtl="1"/>
            <a:endParaRPr lang="en-US" altLang="en-US" dirty="0" smtClean="0"/>
          </a:p>
          <a:p>
            <a:pPr marL="628650" lvl="1" indent="-171450" algn="just" rtl="1">
              <a:buFontTx/>
              <a:buChar char="•"/>
            </a:pPr>
            <a:r>
              <a:rPr lang="ar-SY" altLang="en-US" dirty="0" smtClean="0">
                <a:solidFill>
                  <a:srgbClr val="FF0000"/>
                </a:solidFill>
                <a:latin typeface="Sakkal Majalla" pitchFamily="2" charset="-78"/>
                <a:cs typeface="Sakkal Majalla" pitchFamily="2" charset="-78"/>
              </a:rPr>
              <a:t>إقرار رسمي/إفادة تحت القسم </a:t>
            </a:r>
            <a:r>
              <a:rPr lang="ar-SY" altLang="en-US" dirty="0" smtClean="0">
                <a:latin typeface="Sakkal Majalla" pitchFamily="2" charset="-78"/>
                <a:cs typeface="Sakkal Majalla" pitchFamily="2" charset="-78"/>
              </a:rPr>
              <a:t>للمدعي العام/موظف سلطة إنفاذ القانون/مخبر.</a:t>
            </a:r>
          </a:p>
          <a:p>
            <a:pPr marL="628650" lvl="1" indent="-171450" algn="just" rtl="1">
              <a:buFontTx/>
              <a:buChar char="•"/>
            </a:pPr>
            <a:r>
              <a:rPr lang="ar-SY" altLang="en-US" dirty="0" smtClean="0">
                <a:solidFill>
                  <a:srgbClr val="FF0000"/>
                </a:solidFill>
                <a:latin typeface="Sakkal Majalla" pitchFamily="2" charset="-78"/>
                <a:cs typeface="Sakkal Majalla" pitchFamily="2" charset="-78"/>
              </a:rPr>
              <a:t>مسودة أمر تفسر نطاق ومدة ممارسة السلطات الإجرائية المطلوبة</a:t>
            </a:r>
          </a:p>
          <a:p>
            <a:pPr marL="628650" lvl="1" indent="-171450" algn="just" rtl="1">
              <a:buFontTx/>
              <a:buChar char="•"/>
            </a:pPr>
            <a:r>
              <a:rPr lang="ar-SY" altLang="en-US" dirty="0" smtClean="0">
                <a:solidFill>
                  <a:srgbClr val="FF0000"/>
                </a:solidFill>
                <a:latin typeface="Sakkal Majalla" pitchFamily="2" charset="-78"/>
                <a:cs typeface="Sakkal Majalla" pitchFamily="2" charset="-78"/>
              </a:rPr>
              <a:t>الوثائق الداعمة ال</a:t>
            </a:r>
            <a:r>
              <a:rPr lang="ar-SY" altLang="en-US" dirty="0" smtClean="0">
                <a:latin typeface="Sakkal Majalla" pitchFamily="2" charset="-78"/>
                <a:cs typeface="Sakkal Majalla" pitchFamily="2" charset="-78"/>
              </a:rPr>
              <a:t>متعلقة بالتحقيق الجنائي المحدد (بما في ذلك أي تقارير عن التحقيقات أو أي مواد أخرى تدعم استخدام السلطات الإجرائية المطلوبة)</a:t>
            </a:r>
          </a:p>
          <a:p>
            <a:pPr marL="628650" lvl="1" indent="-171450" algn="just" rtl="1">
              <a:buFontTx/>
              <a:buChar char="•"/>
            </a:pPr>
            <a:r>
              <a:rPr lang="ar-SY" altLang="en-US" dirty="0" smtClean="0">
                <a:solidFill>
                  <a:srgbClr val="FF0000"/>
                </a:solidFill>
                <a:latin typeface="Sakkal Majalla" pitchFamily="2" charset="-78"/>
                <a:cs typeface="Sakkal Majalla" pitchFamily="2" charset="-78"/>
              </a:rPr>
              <a:t>طلبات المساعدة المتبادلة التي تم تلقيها من دول أجنبية والتي تشكل أساس الطلب</a:t>
            </a:r>
            <a:r>
              <a:rPr lang="ar-SY" altLang="en-US" dirty="0" smtClean="0">
                <a:cs typeface="Sakkal Majalla" pitchFamily="2" charset="-78"/>
              </a:rPr>
              <a:t>.</a:t>
            </a:r>
            <a:endParaRPr lang="ar-SY" altLang="en-US" dirty="0" smtClean="0"/>
          </a:p>
        </p:txBody>
      </p:sp>
      <p:sp>
        <p:nvSpPr>
          <p:cNvPr id="1116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7B83FB14-85B9-44E2-B809-8C4B42E86998}" type="slidenum">
              <a:rPr lang="en-US" altLang="en-US">
                <a:latin typeface="Calibri" panose="020F0502020204030204" pitchFamily="34" charset="0"/>
              </a:rPr>
              <a:pPr/>
              <a:t>68</a:t>
            </a:fld>
            <a:endParaRPr lang="en-US" altLang="en-US">
              <a:latin typeface="Calibri" panose="020F0502020204030204" pitchFamily="34" charset="0"/>
            </a:endParaRPr>
          </a:p>
        </p:txBody>
      </p:sp>
    </p:spTree>
    <p:extLst>
      <p:ext uri="{BB962C8B-B14F-4D97-AF65-F5344CB8AC3E}">
        <p14:creationId xmlns:p14="http://schemas.microsoft.com/office/powerpoint/2010/main" val="1180068497"/>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just" defTabSz="457200" rtl="1" eaLnBrk="0" fontAlgn="base" latinLnBrk="0" hangingPunct="0">
              <a:lnSpc>
                <a:spcPct val="100000"/>
              </a:lnSpc>
              <a:spcBef>
                <a:spcPct val="30000"/>
              </a:spcBef>
              <a:spcAft>
                <a:spcPct val="0"/>
              </a:spcAft>
              <a:buClrTx/>
              <a:buSzTx/>
              <a:buFontTx/>
              <a:buNone/>
              <a:tabLst/>
              <a:defRPr/>
            </a:pPr>
            <a:r>
              <a:rPr lang="ar-SY" altLang="en-US" dirty="0" smtClean="0"/>
              <a:t>ينبغي أن يؤكد المدرب أنه من الممكن ألا تكون الوثائق الداعمة دائما متاحة نظرا للطبيعة الأولية للسلطات المنصوص عليها بموجب اتفاقية بودابست. وفي مثل هذه الحالات، يمكن أن يكتفي الطلب بالإشارة إلى أن وثيقة معينة ليست متاحة في الولاية القضائية وأنه سيتم تقديم هذه الوثيقة للسلطة التي ستجري جلسة الاستماع فور توفرها.</a:t>
            </a:r>
          </a:p>
        </p:txBody>
      </p:sp>
      <p:sp>
        <p:nvSpPr>
          <p:cNvPr id="1126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FE938717-8653-4F47-98AF-2D61AE97DB38}" type="slidenum">
              <a:rPr lang="en-US" altLang="en-US">
                <a:latin typeface="Calibri" panose="020F0502020204030204" pitchFamily="34" charset="0"/>
              </a:rPr>
              <a:pPr/>
              <a:t>69</a:t>
            </a:fld>
            <a:endParaRPr lang="en-US" altLang="en-US">
              <a:latin typeface="Calibri" panose="020F0502020204030204" pitchFamily="34" charset="0"/>
            </a:endParaRPr>
          </a:p>
        </p:txBody>
      </p:sp>
    </p:spTree>
    <p:extLst>
      <p:ext uri="{BB962C8B-B14F-4D97-AF65-F5344CB8AC3E}">
        <p14:creationId xmlns:p14="http://schemas.microsoft.com/office/powerpoint/2010/main" val="3794125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9635"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rtl="1"/>
            <a:r>
              <a:rPr lang="ar-SY" altLang="en-US" dirty="0" smtClean="0"/>
              <a:t>تقدم هذه الشفافة تعريفا موجزا للطلبات وتوفر الأساس لبقية هذه الحصة. ينبغي أن يوضح المدرب أن العديد من البلدان في تنفيذها لأحكام الاتفاقية تطالب سلطات إنفاذ القانون أو المدعين العامين بتقديم طلبات مكتوبة إلى سلطات قضائية مستقلة للحصول على إذن أو مذكرات/أوامر تمكّن من ممارسة السلطات الإجرائية. قد يكون من المفيد أيضًا تسليط الضوء على أن بعض الأنظمة القانونية لا تقتضي تقديم طلبات خطية لممارسة سلطات قضائية، بل تشترط بدلاً من ذلك تقديم طلب شفوي قبل ممارسة السلطات الإجرائية.</a:t>
            </a:r>
          </a:p>
        </p:txBody>
      </p:sp>
      <p:sp>
        <p:nvSpPr>
          <p:cNvPr id="69636"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700A59D8-1367-48D8-944D-78C2341E249C}" type="slidenum">
              <a:rPr lang="en-US" altLang="en-US">
                <a:latin typeface="Calibri" panose="020F0502020204030204" pitchFamily="34" charset="0"/>
              </a:rPr>
              <a:pPr/>
              <a:t>7</a:t>
            </a:fld>
            <a:endParaRPr lang="en-US" altLang="en-US">
              <a:latin typeface="Calibri" panose="020F0502020204030204" pitchFamily="34" charset="0"/>
            </a:endParaRPr>
          </a:p>
        </p:txBody>
      </p:sp>
    </p:spTree>
    <p:extLst>
      <p:ext uri="{BB962C8B-B14F-4D97-AF65-F5344CB8AC3E}">
        <p14:creationId xmlns:p14="http://schemas.microsoft.com/office/powerpoint/2010/main" val="2689850392"/>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36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just" defTabSz="457200" rtl="1" eaLnBrk="0" fontAlgn="base" latinLnBrk="0" hangingPunct="0">
              <a:lnSpc>
                <a:spcPct val="100000"/>
              </a:lnSpc>
              <a:spcBef>
                <a:spcPct val="30000"/>
              </a:spcBef>
              <a:spcAft>
                <a:spcPct val="0"/>
              </a:spcAft>
              <a:buClrTx/>
              <a:buSzTx/>
              <a:buFontTx/>
              <a:buNone/>
              <a:tabLst/>
              <a:defRPr/>
            </a:pPr>
            <a:r>
              <a:rPr lang="ar-SY" altLang="en-US" dirty="0" smtClean="0"/>
              <a:t>عند تقديم طلب بسلطة إجرائية، سواء كان ذلك كتابيا</a:t>
            </a:r>
            <a:r>
              <a:rPr lang="ar-SY" altLang="en-US" baseline="0" dirty="0" smtClean="0"/>
              <a:t> أو شفويا، من الأهمية بمكان التعريف بمقدم الطلب وتقديم التفاصيل الملائمة.</a:t>
            </a:r>
            <a:r>
              <a:rPr lang="ar-SY" altLang="en-US" dirty="0" smtClean="0"/>
              <a:t> لذا،</a:t>
            </a:r>
            <a:r>
              <a:rPr lang="ar-SY" altLang="en-US" baseline="0" dirty="0" smtClean="0"/>
              <a:t> </a:t>
            </a:r>
            <a:r>
              <a:rPr lang="ar-SY" altLang="en-US" dirty="0" smtClean="0"/>
              <a:t>تقدم هذه الشفافة أمثلة عن المعلومات التي قد تطلب لتحديد هوية مقدم الطلب (عادة سلطة لإنفاذ القانون، مدعي عام في العديد من الولايات القضائية). </a:t>
            </a:r>
          </a:p>
          <a:p>
            <a:pPr marL="0" marR="0" indent="0" algn="just" defTabSz="457200" rtl="1" eaLnBrk="0" fontAlgn="base" latinLnBrk="0" hangingPunct="0">
              <a:lnSpc>
                <a:spcPct val="100000"/>
              </a:lnSpc>
              <a:spcBef>
                <a:spcPct val="30000"/>
              </a:spcBef>
              <a:spcAft>
                <a:spcPct val="0"/>
              </a:spcAft>
              <a:buClrTx/>
              <a:buSzTx/>
              <a:buFontTx/>
              <a:buNone/>
              <a:tabLst/>
              <a:defRPr/>
            </a:pPr>
            <a:endParaRPr lang="ar-SY" altLang="en-US" dirty="0" smtClean="0"/>
          </a:p>
          <a:p>
            <a:pPr marL="0" marR="0" indent="0" algn="just" defTabSz="457200" rtl="1" eaLnBrk="0" fontAlgn="base" latinLnBrk="0" hangingPunct="0">
              <a:lnSpc>
                <a:spcPct val="100000"/>
              </a:lnSpc>
              <a:spcBef>
                <a:spcPct val="30000"/>
              </a:spcBef>
              <a:spcAft>
                <a:spcPct val="0"/>
              </a:spcAft>
              <a:buClrTx/>
              <a:buSzTx/>
              <a:buFontTx/>
              <a:buNone/>
              <a:tabLst/>
              <a:defRPr/>
            </a:pPr>
            <a:r>
              <a:rPr lang="ar-SY" altLang="en-US" dirty="0" smtClean="0"/>
              <a:t>ومن المهم أيضا تضمين بيانات الاتصال (رقم الهاتف المباشر، عنوان البريد الإلكتروني، إلخ.) حيث قد يعتبر الموظف القضائي أنه من الضروري الاتصال بمقدم الطلب عاجلا. وتعتبر هذه القائمة توضيحية ولا تدعي الشمولية. ومن الممكن أن تُطلب معلومات أخرى في ولايات قضائية أخرى وبخصوص</a:t>
            </a:r>
            <a:r>
              <a:rPr lang="ar-SY" altLang="en-US" baseline="0" dirty="0" smtClean="0"/>
              <a:t> </a:t>
            </a:r>
            <a:r>
              <a:rPr lang="ar-SY" altLang="en-US" dirty="0" smtClean="0"/>
              <a:t>طلبات مختلفة.</a:t>
            </a:r>
          </a:p>
          <a:p>
            <a:pPr algn="just" rtl="1"/>
            <a:endParaRPr lang="ar-SY" altLang="en-US" dirty="0" smtClean="0"/>
          </a:p>
        </p:txBody>
      </p:sp>
      <p:sp>
        <p:nvSpPr>
          <p:cNvPr id="1136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A2A6641B-2CB0-4974-A214-EC6AABDBCF7A}" type="slidenum">
              <a:rPr lang="en-US" altLang="en-US">
                <a:latin typeface="Calibri" panose="020F0502020204030204" pitchFamily="34" charset="0"/>
              </a:rPr>
              <a:pPr/>
              <a:t>70</a:t>
            </a:fld>
            <a:endParaRPr lang="en-US" altLang="en-US">
              <a:latin typeface="Calibri" panose="020F0502020204030204" pitchFamily="34" charset="0"/>
            </a:endParaRPr>
          </a:p>
        </p:txBody>
      </p:sp>
    </p:spTree>
    <p:extLst>
      <p:ext uri="{BB962C8B-B14F-4D97-AF65-F5344CB8AC3E}">
        <p14:creationId xmlns:p14="http://schemas.microsoft.com/office/powerpoint/2010/main" val="3786500417"/>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4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rtl="1"/>
            <a:r>
              <a:rPr lang="ar-SY" altLang="en-US" dirty="0" smtClean="0"/>
              <a:t>عند تقديم طلب بسلطة إجرائية،</a:t>
            </a:r>
            <a:r>
              <a:rPr lang="ar-SY" altLang="en-US" baseline="0" dirty="0" smtClean="0"/>
              <a:t> </a:t>
            </a:r>
            <a:r>
              <a:rPr lang="ar-SY" altLang="en-US" dirty="0" smtClean="0"/>
              <a:t>يجب أن يقدم الشخص المعني ملخصا موجزا وواضحا ودقيقا عن الوقائع المرتبطة بالتحقيق الجنائي ذي الصلة. </a:t>
            </a:r>
          </a:p>
          <a:p>
            <a:pPr algn="just" rtl="1"/>
            <a:endParaRPr lang="ar-SY" altLang="en-US" dirty="0" smtClean="0"/>
          </a:p>
          <a:p>
            <a:pPr algn="just" rtl="1"/>
            <a:r>
              <a:rPr lang="ar-SY" altLang="en-US" dirty="0" smtClean="0"/>
              <a:t>ويعتبر تضمين قائمة بالجرائم والعقوبات المطبقة في ملخص الوقائع، ممارسة جيدة (وقد  تكون مطلوبة في العديد من الولايات القضائية) بالإضافة إلى إدراج وصف للجريمة الجنائية والتحقيق الجنائي.</a:t>
            </a:r>
          </a:p>
        </p:txBody>
      </p:sp>
      <p:sp>
        <p:nvSpPr>
          <p:cNvPr id="604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ea typeface="ＭＳ Ｐゴシック" pitchFamily="34" charset="-128"/>
              </a:defRPr>
            </a:lvl1pPr>
            <a:lvl2pPr marL="742950" indent="-285750">
              <a:defRPr>
                <a:solidFill>
                  <a:schemeClr val="tx1"/>
                </a:solidFill>
                <a:latin typeface="Arial" pitchFamily="34" charset="0"/>
                <a:ea typeface="ＭＳ Ｐゴシック" pitchFamily="34" charset="-128"/>
              </a:defRPr>
            </a:lvl2pPr>
            <a:lvl3pPr marL="1143000" indent="-228600">
              <a:defRPr>
                <a:solidFill>
                  <a:schemeClr val="tx1"/>
                </a:solidFill>
                <a:latin typeface="Arial" pitchFamily="34" charset="0"/>
                <a:ea typeface="ＭＳ Ｐゴシック" pitchFamily="34" charset="-128"/>
              </a:defRPr>
            </a:lvl3pPr>
            <a:lvl4pPr marL="1600200" indent="-228600">
              <a:defRPr>
                <a:solidFill>
                  <a:schemeClr val="tx1"/>
                </a:solidFill>
                <a:latin typeface="Arial" pitchFamily="34" charset="0"/>
                <a:ea typeface="ＭＳ Ｐゴシック" pitchFamily="34" charset="-128"/>
              </a:defRPr>
            </a:lvl4pPr>
            <a:lvl5pPr marL="2057400" indent="-22860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fld id="{DA56F6BD-F4D6-4DF4-A088-C1FC3E11A391}" type="slidenum">
              <a:rPr lang="en-US" altLang="en-US" smtClean="0">
                <a:latin typeface="Calibri" pitchFamily="34" charset="0"/>
                <a:cs typeface="Arial" pitchFamily="34" charset="0"/>
              </a:rPr>
              <a:pPr/>
              <a:t>71</a:t>
            </a:fld>
            <a:endParaRPr lang="en-US" altLang="en-US" smtClean="0">
              <a:latin typeface="Calibri" pitchFamily="34" charset="0"/>
              <a:cs typeface="Arial" pitchFamily="34" charset="0"/>
            </a:endParaRPr>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57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rtl="1"/>
            <a:r>
              <a:rPr lang="ar-SY" altLang="en-US" dirty="0" smtClean="0"/>
              <a:t>من المهم الإشارة إلى مرحلة تدابير التحقيق عند تقديم الطلب بممارسة السلطات الإجرائية. تحدد</a:t>
            </a:r>
            <a:r>
              <a:rPr lang="ar-SY" altLang="en-US" baseline="0" dirty="0" smtClean="0"/>
              <a:t> </a:t>
            </a:r>
            <a:r>
              <a:rPr lang="ar-SY" altLang="en-US" dirty="0" smtClean="0"/>
              <a:t>هذه الشريحة بعضها.</a:t>
            </a:r>
          </a:p>
          <a:p>
            <a:pPr algn="just" rtl="1"/>
            <a:endParaRPr lang="ar-SY" altLang="en-US" dirty="0" smtClean="0"/>
          </a:p>
          <a:p>
            <a:pPr algn="just" rtl="1"/>
            <a:r>
              <a:rPr lang="ar-SY" altLang="en-US" dirty="0" smtClean="0"/>
              <a:t>وتميز الشفافة أولا بين التقدم بطلب لممارسة السلطات الإجرائية قبل وأثناء المحاكمة. ونظراً لأن السلطات الإجرائية تكون عادةً تدابير للحصول على أدلة إلكترونية لاستخدامها في المحاكمة، فإنها عادة ما تطلب في مرحلة ما قبل المحاكمة. ولكن تكون هنالك حاجة،</a:t>
            </a:r>
            <a:r>
              <a:rPr lang="ar-SY" altLang="en-US" baseline="0" dirty="0" smtClean="0"/>
              <a:t> </a:t>
            </a:r>
            <a:r>
              <a:rPr lang="ar-SY" altLang="en-US" dirty="0" smtClean="0"/>
              <a:t>في حالات كثيرة أثناء المحاكمة، إلى تطبيق مثل هذه التدابير فيما يتعلق بالأدلة الإلكترونية.</a:t>
            </a:r>
          </a:p>
          <a:p>
            <a:pPr algn="just" rtl="1"/>
            <a:endParaRPr lang="ar-SY" altLang="en-US" dirty="0" smtClean="0"/>
          </a:p>
          <a:p>
            <a:pPr algn="just" rtl="1"/>
            <a:r>
              <a:rPr lang="ar-SY" altLang="en-US" dirty="0" smtClean="0"/>
              <a:t>تشمل التصنيفات الفرعية الطلبات/ الملتمسات في المرحلة الابتدائية أو الطلبات / الملتمسات التي تسعى للحصول على تمديد للتراخيص الممنوحة في وقت سابق. تعني طلبات الدرجة الأولى أنه لم يتم تقديم طلب أو ملتمس بنفس السلطة الإجرائية من ذي قبل، في حين أن طلب التمديد يعني أن صلاحية الترخيص انتهت/ استُخدمت</a:t>
            </a:r>
            <a:r>
              <a:rPr lang="ar-SY" altLang="en-US" baseline="0" dirty="0" smtClean="0"/>
              <a:t> </a:t>
            </a:r>
            <a:r>
              <a:rPr lang="ar-SY" altLang="en-US" dirty="0" smtClean="0"/>
              <a:t>وأن هنالك</a:t>
            </a:r>
            <a:r>
              <a:rPr lang="ar-SY" altLang="en-US" baseline="0" dirty="0" smtClean="0"/>
              <a:t> طلب جديد ب</a:t>
            </a:r>
            <a:r>
              <a:rPr lang="ar-SY" altLang="en-US" dirty="0" smtClean="0"/>
              <a:t>نفس السلطة الإجرائية.</a:t>
            </a:r>
          </a:p>
          <a:p>
            <a:pPr algn="just" rtl="1"/>
            <a:endParaRPr lang="ar-SY" altLang="en-US" dirty="0" smtClean="0"/>
          </a:p>
          <a:p>
            <a:pPr algn="just" rtl="1"/>
            <a:r>
              <a:rPr lang="ar-SY" altLang="en-US" dirty="0" smtClean="0"/>
              <a:t>في حال كان الطلب مرتبطًا بطلب سابق (سواء كان تمديدا لطلب سابق، أو مرتبطا</a:t>
            </a:r>
            <a:r>
              <a:rPr lang="ar-SY" altLang="en-US" baseline="0" dirty="0" smtClean="0"/>
              <a:t> </a:t>
            </a:r>
            <a:r>
              <a:rPr lang="ar-SY" altLang="en-US" dirty="0" smtClean="0"/>
              <a:t>بسلطة إجرائية أخرى تم طلبها</a:t>
            </a:r>
            <a:r>
              <a:rPr lang="ar-SY" altLang="en-US" baseline="0" dirty="0" smtClean="0"/>
              <a:t> </a:t>
            </a:r>
            <a:r>
              <a:rPr lang="ar-SY" altLang="en-US" dirty="0" smtClean="0"/>
              <a:t>لارتباطها بنفس التحقيقات الجنائية)، ينبغي الإشارة أيضًا إلى تفاصيل هذه التدابير.</a:t>
            </a:r>
          </a:p>
        </p:txBody>
      </p:sp>
      <p:sp>
        <p:nvSpPr>
          <p:cNvPr id="1157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451815E5-3DDC-45DF-9B7A-36CECC4102F1}" type="slidenum">
              <a:rPr lang="en-US" altLang="en-US">
                <a:latin typeface="Calibri" panose="020F0502020204030204" pitchFamily="34" charset="0"/>
              </a:rPr>
              <a:pPr/>
              <a:t>72</a:t>
            </a:fld>
            <a:endParaRPr lang="en-US" altLang="en-US">
              <a:latin typeface="Calibri" panose="020F0502020204030204" pitchFamily="34" charset="0"/>
            </a:endParaRPr>
          </a:p>
        </p:txBody>
      </p:sp>
    </p:spTree>
    <p:extLst>
      <p:ext uri="{BB962C8B-B14F-4D97-AF65-F5344CB8AC3E}">
        <p14:creationId xmlns:p14="http://schemas.microsoft.com/office/powerpoint/2010/main" val="1280350371"/>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lstStyle/>
          <a:p>
            <a:pPr algn="just" rtl="1"/>
            <a:r>
              <a:rPr lang="ar-SY" altLang="fr-FR" dirty="0" smtClean="0"/>
              <a:t>من المفيد تحديد موضوع التدابير التحقيقية التي يقدم طلب بشأنها، أي الشخص/الكيان الذي سيتخذ تدبيرا معينا في حال الترخيص بالتدابير التحقيقية. </a:t>
            </a:r>
          </a:p>
          <a:p>
            <a:pPr algn="just" rtl="1"/>
            <a:endParaRPr lang="ar-SY" altLang="fr-FR" dirty="0" smtClean="0"/>
          </a:p>
          <a:p>
            <a:pPr algn="just" rtl="1"/>
            <a:r>
              <a:rPr lang="ar-SY" altLang="fr-FR" dirty="0" smtClean="0"/>
              <a:t>ويمكن أن يكون موضوع السلطات بموجب اتفاقية بودابست: </a:t>
            </a:r>
          </a:p>
          <a:p>
            <a:pPr algn="r" rtl="1">
              <a:buFontTx/>
              <a:buChar char="•"/>
            </a:pPr>
            <a:r>
              <a:rPr lang="ar-SY" altLang="fr-FR" dirty="0" smtClean="0"/>
              <a:t>مزود الخدمة – في حال:</a:t>
            </a:r>
          </a:p>
          <a:p>
            <a:pPr marL="628650" lvl="1" indent="-171450" algn="r" rtl="1">
              <a:buFontTx/>
              <a:buChar char="•"/>
            </a:pPr>
            <a:r>
              <a:rPr lang="ar-SY" altLang="fr-FR" dirty="0" smtClean="0"/>
              <a:t>أوامر إبراز البيانات (بالنسبة للمعلومات عن المشترك وبيانات الكمبيوتر على حد سواء)</a:t>
            </a:r>
          </a:p>
          <a:p>
            <a:pPr marL="628650" lvl="1" indent="-171450" algn="r" rtl="1">
              <a:buFontTx/>
              <a:buChar char="•"/>
            </a:pPr>
            <a:r>
              <a:rPr lang="ar-SY" altLang="fr-FR" dirty="0" smtClean="0"/>
              <a:t>البحث والمصادرة</a:t>
            </a:r>
          </a:p>
          <a:p>
            <a:pPr marL="628650" lvl="1" indent="-171450" algn="r" rtl="1">
              <a:buFontTx/>
              <a:buChar char="•"/>
            </a:pPr>
            <a:r>
              <a:rPr lang="ar-SY" altLang="fr-FR" dirty="0" smtClean="0"/>
              <a:t>جمع بيانات الحركة في الوقت الحقيقي</a:t>
            </a:r>
          </a:p>
          <a:p>
            <a:pPr marL="628650" lvl="1" indent="-171450" algn="r" rtl="1">
              <a:buFontTx/>
              <a:buChar char="•"/>
            </a:pPr>
            <a:r>
              <a:rPr lang="ar-SY" altLang="fr-FR" dirty="0" smtClean="0"/>
              <a:t>اعتراض بيانات المحتوى</a:t>
            </a:r>
          </a:p>
          <a:p>
            <a:pPr algn="r" rtl="1">
              <a:buFontTx/>
              <a:buChar char="•"/>
            </a:pPr>
            <a:r>
              <a:rPr lang="ar-SY" altLang="fr-FR" dirty="0" smtClean="0"/>
              <a:t>أي شخص تكون بيانات/نظام الكمبيوتر في حيازته أو تحت تصرفه – في حال:</a:t>
            </a:r>
          </a:p>
          <a:p>
            <a:pPr marL="628650" lvl="1" indent="-171450" algn="r" rtl="1">
              <a:buFontTx/>
              <a:buChar char="•"/>
            </a:pPr>
            <a:r>
              <a:rPr lang="ar-SY" altLang="fr-FR" dirty="0" smtClean="0"/>
              <a:t>أوامر إبراز البيانات </a:t>
            </a:r>
          </a:p>
          <a:p>
            <a:pPr marL="628650" lvl="1" indent="-171450" algn="r" rtl="1">
              <a:buFontTx/>
              <a:buChar char="•"/>
            </a:pPr>
            <a:r>
              <a:rPr lang="ar-SY" altLang="fr-FR" dirty="0" smtClean="0"/>
              <a:t>البحث والمصادرة</a:t>
            </a:r>
          </a:p>
          <a:p>
            <a:pPr algn="r" rtl="1"/>
            <a:endParaRPr lang="ar-SY" altLang="fr-FR" dirty="0" smtClean="0"/>
          </a:p>
          <a:p>
            <a:pPr algn="r" rtl="1"/>
            <a:r>
              <a:rPr lang="ar-SY" altLang="fr-FR" dirty="0" smtClean="0"/>
              <a:t>التعريف الواضح لموضوع الطلب سيجعل الطلب واضحا مما</a:t>
            </a:r>
            <a:r>
              <a:rPr lang="ar-SY" altLang="fr-FR" baseline="0" dirty="0" smtClean="0"/>
              <a:t> سيلزم الشخص المعني بتمكين إعمال الأمر.</a:t>
            </a:r>
            <a:endParaRPr lang="ar-SY" altLang="fr-FR" dirty="0" smtClean="0"/>
          </a:p>
        </p:txBody>
      </p:sp>
      <p:sp>
        <p:nvSpPr>
          <p:cNvPr id="1167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CFB55458-1A65-43A8-B412-D0A716521923}" type="slidenum">
              <a:rPr lang="en-US" altLang="en-US">
                <a:latin typeface="Calibri" panose="020F0502020204030204" pitchFamily="34" charset="0"/>
              </a:rPr>
              <a:pPr/>
              <a:t>73</a:t>
            </a:fld>
            <a:endParaRPr lang="en-US" altLang="en-US">
              <a:latin typeface="Calibri" panose="020F0502020204030204" pitchFamily="34" charset="0"/>
            </a:endParaRPr>
          </a:p>
        </p:txBody>
      </p:sp>
    </p:spTree>
    <p:extLst>
      <p:ext uri="{BB962C8B-B14F-4D97-AF65-F5344CB8AC3E}">
        <p14:creationId xmlns:p14="http://schemas.microsoft.com/office/powerpoint/2010/main" val="631086434"/>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4035" name="Notes Placeholder 2"/>
          <p:cNvSpPr>
            <a:spLocks noGrp="1"/>
          </p:cNvSpPr>
          <p:nvPr>
            <p:ph type="body" idx="1"/>
          </p:nvPr>
        </p:nvSpPr>
        <p:spPr bwMode="auto">
          <a:extLst/>
        </p:spPr>
        <p:txBody>
          <a:bodyPr/>
          <a:lstStyle/>
          <a:p>
            <a:pPr algn="r" rtl="1"/>
            <a:r>
              <a:rPr lang="ar-SY" altLang="en-US" dirty="0" smtClean="0"/>
              <a:t>تخص هذه الشفافة الولايات القضائية حيث</a:t>
            </a:r>
            <a:r>
              <a:rPr lang="ar-SY" altLang="en-US" baseline="0" dirty="0" smtClean="0"/>
              <a:t> تقدم طلبات كتابية وتعقد جلسات استماع لهذه الطلبات. و</a:t>
            </a:r>
            <a:r>
              <a:rPr lang="ar-SY" altLang="en-US" dirty="0" smtClean="0"/>
              <a:t>ينبغي أن يحدد الطلب ما إذا كانت هناك حاجة إلى جلسة استماع عاجلة، وإذا كان الأمر كذلك، ينبغي أن يعرض</a:t>
            </a:r>
            <a:r>
              <a:rPr lang="ar-SY" altLang="en-US" baseline="0" dirty="0" smtClean="0"/>
              <a:t> </a:t>
            </a:r>
            <a:r>
              <a:rPr lang="ar-SY" altLang="en-US" dirty="0" smtClean="0"/>
              <a:t>الطلب الأسس المبررة. وإذا لم يكن الأمر كذلك، ينبغي أن يحدد الطلب متى سيتم ممارسة السلطة حتى يتم تحديد موعد جلسة الاستماع بشكل مناسب.</a:t>
            </a:r>
          </a:p>
          <a:p>
            <a:pPr algn="r" rtl="1"/>
            <a:endParaRPr lang="ar-SY" altLang="en-US" dirty="0" smtClean="0"/>
          </a:p>
          <a:p>
            <a:pPr algn="r" rtl="1"/>
            <a:r>
              <a:rPr lang="ar-SY" altLang="en-US" dirty="0" smtClean="0"/>
              <a:t>في حال طلب جلسة استماع عاجلة، ينبغي أيضًا ذكر أسباب إضافية تدعم الطابع المستعجل. وقد تطلب بعض الولايات القضائية أيضًا من مقدم الطلب تقديم مسودة أمر لتيسير العمل على القاضي نظرا لضيق الوقت.</a:t>
            </a:r>
          </a:p>
          <a:p>
            <a:pPr algn="r" rtl="1"/>
            <a:endParaRPr lang="ar-SY" altLang="en-US" dirty="0" smtClean="0"/>
          </a:p>
          <a:p>
            <a:pPr algn="r" rtl="1"/>
            <a:r>
              <a:rPr lang="ar-SY" altLang="en-US" dirty="0" smtClean="0"/>
              <a:t>ويمكن أن تشمل الأسباب للاستعجال (على سبيل المثال لا الحصر):</a:t>
            </a:r>
          </a:p>
          <a:p>
            <a:pPr algn="r" rtl="1">
              <a:buFontTx/>
              <a:buChar char="•"/>
            </a:pPr>
            <a:r>
              <a:rPr lang="ar-SY" altLang="en-US" dirty="0" smtClean="0"/>
              <a:t>خطر يهدد الحياة</a:t>
            </a:r>
          </a:p>
          <a:p>
            <a:pPr algn="r" rtl="1">
              <a:buFontTx/>
              <a:buChar char="•"/>
            </a:pPr>
            <a:r>
              <a:rPr lang="ar-SY" altLang="en-US" dirty="0" smtClean="0"/>
              <a:t>جريمة قيد التنفيذ</a:t>
            </a:r>
          </a:p>
          <a:p>
            <a:pPr algn="r" rtl="1">
              <a:buFontTx/>
              <a:buChar char="•"/>
            </a:pPr>
            <a:r>
              <a:rPr lang="ar-SY" altLang="en-US" dirty="0" smtClean="0"/>
              <a:t>تهديد وشيك ذو طبيعة خطيرة على الأمن العام</a:t>
            </a:r>
          </a:p>
          <a:p>
            <a:pPr algn="r" rtl="1">
              <a:buFontTx/>
              <a:buChar char="•"/>
            </a:pPr>
            <a:r>
              <a:rPr lang="ar-SY" altLang="en-US" dirty="0" smtClean="0"/>
              <a:t>الأدلة المتاحة فقط </a:t>
            </a:r>
          </a:p>
          <a:p>
            <a:pPr algn="r" rtl="1">
              <a:buFontTx/>
              <a:buChar char="•"/>
            </a:pPr>
            <a:r>
              <a:rPr lang="ar-SY" altLang="en-US" dirty="0" smtClean="0"/>
              <a:t>تقلب البيانات</a:t>
            </a:r>
          </a:p>
        </p:txBody>
      </p:sp>
      <p:sp>
        <p:nvSpPr>
          <p:cNvPr id="1177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D1B9E0DC-B623-4F34-8B21-EB618C085941}" type="slidenum">
              <a:rPr lang="en-US" altLang="en-US">
                <a:latin typeface="Calibri" panose="020F0502020204030204" pitchFamily="34" charset="0"/>
              </a:rPr>
              <a:pPr/>
              <a:t>74</a:t>
            </a:fld>
            <a:endParaRPr lang="en-US" altLang="en-US">
              <a:latin typeface="Calibri" panose="020F0502020204030204" pitchFamily="34" charset="0"/>
            </a:endParaRPr>
          </a:p>
        </p:txBody>
      </p:sp>
    </p:spTree>
    <p:extLst>
      <p:ext uri="{BB962C8B-B14F-4D97-AF65-F5344CB8AC3E}">
        <p14:creationId xmlns:p14="http://schemas.microsoft.com/office/powerpoint/2010/main" val="1998677639"/>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87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rtl="1"/>
            <a:r>
              <a:rPr lang="ar-SY" altLang="en-US" dirty="0" smtClean="0"/>
              <a:t>من الممكن أن تكون تدابير أخرى قد اتخذت فيما يتعلق بالتحقيق الجنائي المرتبط بالطلب الذي تجري صياغته أو بتحقيقات جنائية أخرى ذات الصلة. وذلك لأن ممارسة سلطة معينة قد توفر معلومات لممارسة سلطة أخرى (على سبيل المثال، قد يساعد جمع بيانات الحركة في الوقت الحقيقي على تحديد وجهة الاتصال المحدد، والتي قد تقتضي مصادرة نظام كمبيوتر أرسل منه ذلك الاتصال).</a:t>
            </a:r>
          </a:p>
          <a:p>
            <a:pPr algn="r" rtl="1"/>
            <a:endParaRPr lang="ar-SY" altLang="en-US" dirty="0" smtClean="0"/>
          </a:p>
          <a:p>
            <a:pPr algn="just" rtl="1"/>
            <a:r>
              <a:rPr lang="ar-SY" altLang="en-US" dirty="0" smtClean="0"/>
              <a:t>من المهم عدم الاكتفاء بالكشف عن ممارسة هذه السلطات فحسب، بل وكذلك عن نتيجة تنفيذ السلطات الإجرائية حتى يكون الموظف القضائي على علم بالتسلسل الكامل لممارسة السلطات فيما يتعلق بنفس التحقيقات الجنائية أو بتحقيقات جنائية ذات الصلة.</a:t>
            </a:r>
          </a:p>
          <a:p>
            <a:pPr algn="just" rtl="1"/>
            <a:endParaRPr lang="ar-SY" altLang="en-US" dirty="0" smtClean="0"/>
          </a:p>
        </p:txBody>
      </p:sp>
      <p:sp>
        <p:nvSpPr>
          <p:cNvPr id="1187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DC18BF9C-2EAD-407A-9C1E-218FBC6C64CE}" type="slidenum">
              <a:rPr lang="en-US" altLang="en-US">
                <a:latin typeface="Calibri" panose="020F0502020204030204" pitchFamily="34" charset="0"/>
              </a:rPr>
              <a:pPr/>
              <a:t>75</a:t>
            </a:fld>
            <a:endParaRPr lang="en-US" altLang="en-US">
              <a:latin typeface="Calibri" panose="020F0502020204030204" pitchFamily="34" charset="0"/>
            </a:endParaRPr>
          </a:p>
        </p:txBody>
      </p:sp>
    </p:spTree>
    <p:extLst>
      <p:ext uri="{BB962C8B-B14F-4D97-AF65-F5344CB8AC3E}">
        <p14:creationId xmlns:p14="http://schemas.microsoft.com/office/powerpoint/2010/main" val="3830690196"/>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68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rtl="1"/>
            <a:r>
              <a:rPr lang="ar-SY" altLang="en-US" dirty="0" smtClean="0"/>
              <a:t>تفسر هذه الشفافة  الطلبات المحددة الأخرى التي يمكن تقديمها عند طلب ممارسة سلطات إجرائية. ولا تعتبر هذه القائمة شمولية وتخضع للتشريعات المعمول بها. وقد يسعى الطلب إلى أي التماس معقول من شأنه أن يمكّن من ممارسة السلطة الإجرائية بشكل فعال.</a:t>
            </a:r>
          </a:p>
          <a:p>
            <a:pPr algn="just" rtl="1"/>
            <a:endParaRPr lang="ar-SY" altLang="en-US" dirty="0" smtClean="0"/>
          </a:p>
        </p:txBody>
      </p:sp>
      <p:sp>
        <p:nvSpPr>
          <p:cNvPr id="768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ea typeface="ＭＳ Ｐゴシック" pitchFamily="34" charset="-128"/>
              </a:defRPr>
            </a:lvl1pPr>
            <a:lvl2pPr marL="742950" indent="-285750">
              <a:defRPr>
                <a:solidFill>
                  <a:schemeClr val="tx1"/>
                </a:solidFill>
                <a:latin typeface="Arial" pitchFamily="34" charset="0"/>
                <a:ea typeface="ＭＳ Ｐゴシック" pitchFamily="34" charset="-128"/>
              </a:defRPr>
            </a:lvl2pPr>
            <a:lvl3pPr marL="1143000" indent="-228600">
              <a:defRPr>
                <a:solidFill>
                  <a:schemeClr val="tx1"/>
                </a:solidFill>
                <a:latin typeface="Arial" pitchFamily="34" charset="0"/>
                <a:ea typeface="ＭＳ Ｐゴシック" pitchFamily="34" charset="-128"/>
              </a:defRPr>
            </a:lvl3pPr>
            <a:lvl4pPr marL="1600200" indent="-228600">
              <a:defRPr>
                <a:solidFill>
                  <a:schemeClr val="tx1"/>
                </a:solidFill>
                <a:latin typeface="Arial" pitchFamily="34" charset="0"/>
                <a:ea typeface="ＭＳ Ｐゴシック" pitchFamily="34" charset="-128"/>
              </a:defRPr>
            </a:lvl4pPr>
            <a:lvl5pPr marL="2057400" indent="-22860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fld id="{D4718D32-0AF8-4988-8AB5-1FC12893C92E}" type="slidenum">
              <a:rPr lang="en-US" altLang="en-US" smtClean="0">
                <a:latin typeface="Calibri" pitchFamily="34" charset="0"/>
                <a:cs typeface="Arial" pitchFamily="34" charset="0"/>
              </a:rPr>
              <a:pPr/>
              <a:t>76</a:t>
            </a:fld>
            <a:endParaRPr lang="en-US" altLang="en-US" smtClean="0">
              <a:latin typeface="Calibri" pitchFamily="34" charset="0"/>
              <a:cs typeface="Arial" pitchFamily="34" charset="0"/>
            </a:endParaRPr>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78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rtl="1"/>
            <a:r>
              <a:rPr lang="ar-SY" altLang="en-US" dirty="0" smtClean="0"/>
              <a:t>تفسر هذه الشفافة  الطلبات المحددة الأخرى التي يمكن تقديمها عند طلب ممارسة سلطات إجرائية. ولا تعتبر هذه القائمة شمولية وتخضع للتشريعات المحلية المعمول بها. وقد يسعى الطلب إلى أي التماس معقول من شأنه أن يمكّن من ممارسة السلطة الإجرائية بشكل فعال. </a:t>
            </a:r>
          </a:p>
          <a:p>
            <a:pPr algn="just" rtl="1"/>
            <a:endParaRPr lang="ar-SY" altLang="en-US" dirty="0" smtClean="0"/>
          </a:p>
          <a:p>
            <a:pPr algn="just" rtl="1"/>
            <a:r>
              <a:rPr lang="ar-SY" altLang="en-US" dirty="0" smtClean="0"/>
              <a:t>وتتضمن الشفافة أيضًا طلبات خاصة إضافية يمكن تقديمها فيما يتعلق بجلسة الاستماع التي سيتم إجراؤها (في الولايات القضائية التي تعتمد إجراء</a:t>
            </a:r>
            <a:r>
              <a:rPr lang="ar-SY" altLang="en-US" baseline="0" dirty="0" smtClean="0"/>
              <a:t> جلسات استماع</a:t>
            </a:r>
            <a:r>
              <a:rPr lang="ar-SY" altLang="en-US" dirty="0" smtClean="0"/>
              <a:t>). </a:t>
            </a:r>
          </a:p>
          <a:p>
            <a:pPr algn="just" rtl="1"/>
            <a:endParaRPr lang="ar-SY" altLang="en-US" dirty="0" smtClean="0"/>
          </a:p>
          <a:p>
            <a:pPr algn="just" rtl="1"/>
            <a:r>
              <a:rPr lang="ar-SY" altLang="en-US" dirty="0" smtClean="0"/>
              <a:t>ينبغي للمدرب أن يشرح أنه من الممكن في كثير من الأحيان أن تكون هنالك طلبات إضافية، بسبب الطابع الطارئ لممارسة السلطات الإجرائية، ترتبط بالأطر الزمنية وأساليب جلسات الاستماع للطلب أو البث فيه.</a:t>
            </a:r>
          </a:p>
          <a:p>
            <a:pPr algn="just" rtl="1"/>
            <a:endParaRPr lang="ar-SY" altLang="en-US" dirty="0" smtClean="0"/>
          </a:p>
          <a:p>
            <a:endParaRPr lang="en-US" altLang="en-US" dirty="0" smtClean="0"/>
          </a:p>
        </p:txBody>
      </p:sp>
      <p:sp>
        <p:nvSpPr>
          <p:cNvPr id="778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ea typeface="ＭＳ Ｐゴシック" pitchFamily="34" charset="-128"/>
              </a:defRPr>
            </a:lvl1pPr>
            <a:lvl2pPr marL="742950" indent="-285750">
              <a:defRPr>
                <a:solidFill>
                  <a:schemeClr val="tx1"/>
                </a:solidFill>
                <a:latin typeface="Arial" pitchFamily="34" charset="0"/>
                <a:ea typeface="ＭＳ Ｐゴシック" pitchFamily="34" charset="-128"/>
              </a:defRPr>
            </a:lvl2pPr>
            <a:lvl3pPr marL="1143000" indent="-228600">
              <a:defRPr>
                <a:solidFill>
                  <a:schemeClr val="tx1"/>
                </a:solidFill>
                <a:latin typeface="Arial" pitchFamily="34" charset="0"/>
                <a:ea typeface="ＭＳ Ｐゴシック" pitchFamily="34" charset="-128"/>
              </a:defRPr>
            </a:lvl3pPr>
            <a:lvl4pPr marL="1600200" indent="-228600">
              <a:defRPr>
                <a:solidFill>
                  <a:schemeClr val="tx1"/>
                </a:solidFill>
                <a:latin typeface="Arial" pitchFamily="34" charset="0"/>
                <a:ea typeface="ＭＳ Ｐゴシック" pitchFamily="34" charset="-128"/>
              </a:defRPr>
            </a:lvl4pPr>
            <a:lvl5pPr marL="2057400" indent="-22860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fld id="{2AA0FFDA-6C15-4062-B242-D88378BF428E}" type="slidenum">
              <a:rPr lang="en-US" altLang="en-US" smtClean="0">
                <a:latin typeface="Calibri" pitchFamily="34" charset="0"/>
                <a:cs typeface="Arial" pitchFamily="34" charset="0"/>
              </a:rPr>
              <a:pPr/>
              <a:t>77</a:t>
            </a:fld>
            <a:endParaRPr lang="en-US" altLang="en-US" smtClean="0">
              <a:latin typeface="Calibri" pitchFamily="34" charset="0"/>
              <a:cs typeface="Arial" pitchFamily="34" charset="0"/>
            </a:endParaRPr>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1859"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
        <p:nvSpPr>
          <p:cNvPr id="121860"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809EB13C-E18A-4C87-BE24-EC1F5F2483AB}" type="slidenum">
              <a:rPr lang="en-US" altLang="en-US">
                <a:latin typeface="Calibri" panose="020F0502020204030204" pitchFamily="34" charset="0"/>
              </a:rPr>
              <a:pPr/>
              <a:t>78</a:t>
            </a:fld>
            <a:endParaRPr lang="en-US" altLang="en-US">
              <a:latin typeface="Calibri" panose="020F0502020204030204" pitchFamily="34" charset="0"/>
            </a:endParaRPr>
          </a:p>
        </p:txBody>
      </p:sp>
    </p:spTree>
    <p:extLst>
      <p:ext uri="{BB962C8B-B14F-4D97-AF65-F5344CB8AC3E}">
        <p14:creationId xmlns:p14="http://schemas.microsoft.com/office/powerpoint/2010/main" val="1450295563"/>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883"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rtl="1"/>
            <a:r>
              <a:rPr lang="ar-SY" altLang="en-US" dirty="0" smtClean="0"/>
              <a:t>الملخص / التذكير</a:t>
            </a:r>
          </a:p>
          <a:p>
            <a:pPr algn="just" rtl="1"/>
            <a:endParaRPr lang="ar-SY" altLang="en-US" dirty="0" smtClean="0"/>
          </a:p>
          <a:p>
            <a:pPr algn="just" rtl="1"/>
            <a:r>
              <a:rPr lang="ar-SY" altLang="en-US" dirty="0" smtClean="0"/>
              <a:t>ينبغي للمدرب التذكير / اختبار المعرفة بالمواضيع التي تمت تغطيتها خلال هذه الحصة.</a:t>
            </a:r>
          </a:p>
        </p:txBody>
      </p:sp>
      <p:sp>
        <p:nvSpPr>
          <p:cNvPr id="122884"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45419C3C-0745-4434-9CD4-F8D586617785}" type="slidenum">
              <a:rPr lang="en-US" altLang="en-US">
                <a:latin typeface="Calibri" panose="020F0502020204030204" pitchFamily="34" charset="0"/>
              </a:rPr>
              <a:pPr/>
              <a:t>79</a:t>
            </a:fld>
            <a:endParaRPr lang="en-US" altLang="en-US">
              <a:latin typeface="Calibri" panose="020F0502020204030204" pitchFamily="34" charset="0"/>
            </a:endParaRPr>
          </a:p>
        </p:txBody>
      </p:sp>
    </p:spTree>
    <p:extLst>
      <p:ext uri="{BB962C8B-B14F-4D97-AF65-F5344CB8AC3E}">
        <p14:creationId xmlns:p14="http://schemas.microsoft.com/office/powerpoint/2010/main" val="6416726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6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r" rtl="1"/>
            <a:r>
              <a:rPr lang="ar-SY" dirty="0" smtClean="0"/>
              <a:t>تعرف هذه الشفافة المشاركين بالجزء الثاني والثالث والرابع من العرض التقديمي.</a:t>
            </a:r>
          </a:p>
          <a:p>
            <a:pPr algn="r" rtl="1"/>
            <a:endParaRPr lang="ar-SY" dirty="0" smtClean="0"/>
          </a:p>
          <a:p>
            <a:pPr algn="r" rtl="1"/>
            <a:r>
              <a:rPr lang="ar-SY" dirty="0" smtClean="0"/>
              <a:t>"ماذا" يغطي الجوانب التي يرتبط بها طلب بسلطات إجرائية (الجزء 2).</a:t>
            </a:r>
          </a:p>
          <a:p>
            <a:pPr algn="r" rtl="1"/>
            <a:r>
              <a:rPr lang="ar-SY" dirty="0" smtClean="0"/>
              <a:t>"كيف" يرتبط بالتدابير التقنية والوقائية التي سيتم اعتمادها</a:t>
            </a:r>
            <a:r>
              <a:rPr lang="ar-SY" baseline="0" dirty="0" smtClean="0"/>
              <a:t> </a:t>
            </a:r>
            <a:r>
              <a:rPr lang="ar-SY" dirty="0" smtClean="0"/>
              <a:t>لممارسة سلطة إجرائية (الجزء 3).</a:t>
            </a:r>
          </a:p>
          <a:p>
            <a:pPr algn="r" rtl="1"/>
            <a:r>
              <a:rPr lang="ar-SY" dirty="0" smtClean="0"/>
              <a:t>"لماذا" يتعلق بالأسباب المبررة لطلب السلطات الإجرائية (الجزء 4).</a:t>
            </a:r>
            <a:endParaRPr lang="en-US" dirty="0"/>
          </a:p>
          <a:p>
            <a:endParaRPr lang="en-US" dirty="0"/>
          </a:p>
        </p:txBody>
      </p:sp>
      <p:sp>
        <p:nvSpPr>
          <p:cNvPr id="716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6B431A51-6919-4B05-BD0B-C30B8B4640E1}" type="slidenum">
              <a:rPr lang="en-US" altLang="en-US">
                <a:latin typeface="Calibri" panose="020F0502020204030204" pitchFamily="34" charset="0"/>
              </a:rPr>
              <a:pPr/>
              <a:t>8</a:t>
            </a:fld>
            <a:endParaRPr lang="en-US" altLang="en-US">
              <a:latin typeface="Calibri" panose="020F0502020204030204" pitchFamily="34" charset="0"/>
            </a:endParaRPr>
          </a:p>
        </p:txBody>
      </p:sp>
    </p:spTree>
    <p:extLst>
      <p:ext uri="{BB962C8B-B14F-4D97-AF65-F5344CB8AC3E}">
        <p14:creationId xmlns:p14="http://schemas.microsoft.com/office/powerpoint/2010/main" val="1115449255"/>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39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r" rtl="1"/>
            <a:r>
              <a:rPr lang="ar-SY" altLang="en-US" dirty="0" smtClean="0"/>
              <a:t>ينبغي أن يمنح المدرب للمشاركين فرصة لطرح أي أسئلة قد تكون لديهم علاقة بهذه الحصة.</a:t>
            </a:r>
          </a:p>
          <a:p>
            <a:endParaRPr lang="en-GB" altLang="en-US" b="1" dirty="0" smtClean="0"/>
          </a:p>
          <a:p>
            <a:pPr algn="r" rtl="1"/>
            <a:r>
              <a:rPr lang="ar-SY" altLang="en-US" b="1" dirty="0" smtClean="0"/>
              <a:t>تمارين تطبيقية (عند الاقتضاء)</a:t>
            </a:r>
          </a:p>
          <a:p>
            <a:pPr algn="r" rtl="1"/>
            <a:r>
              <a:rPr lang="ar-SY" altLang="fr-FR" dirty="0" smtClean="0"/>
              <a:t>لم يتم إعداد أي تمارين تطبيقية أخرى لهذه الحصة.</a:t>
            </a:r>
          </a:p>
          <a:p>
            <a:pPr algn="r" rtl="1"/>
            <a:endParaRPr lang="ar-SY" altLang="en-US" dirty="0" smtClean="0"/>
          </a:p>
          <a:p>
            <a:pPr algn="r" rtl="1"/>
            <a:r>
              <a:rPr lang="ar-SY" altLang="en-US" b="1" dirty="0" smtClean="0"/>
              <a:t>التحقق من المعرفة</a:t>
            </a:r>
          </a:p>
          <a:p>
            <a:pPr algn="r" rtl="1"/>
            <a:r>
              <a:rPr lang="ar-SY" altLang="en-US" dirty="0" smtClean="0"/>
              <a:t>ينبغي أن يتحقق المدرب من المعرفة لدى المشاركين عبر طرح أسئلة ذات الصلة بكل جانب من جوانب الحصة.</a:t>
            </a:r>
          </a:p>
        </p:txBody>
      </p:sp>
      <p:sp>
        <p:nvSpPr>
          <p:cNvPr id="123908"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7ECE62F7-7640-4308-98B8-9528B2B19B6A}" type="slidenum">
              <a:rPr lang="en-GB" sz="1200">
                <a:latin typeface="Calibri" panose="020F0502020204030204" pitchFamily="34" charset="0"/>
              </a:rPr>
              <a:pPr algn="r" eaLnBrk="1" hangingPunct="1"/>
              <a:t>80</a:t>
            </a:fld>
            <a:endParaRPr lang="en-GB" sz="1200">
              <a:latin typeface="Calibri" panose="020F0502020204030204" pitchFamily="34" charset="0"/>
            </a:endParaRPr>
          </a:p>
        </p:txBody>
      </p:sp>
    </p:spTree>
    <p:extLst>
      <p:ext uri="{BB962C8B-B14F-4D97-AF65-F5344CB8AC3E}">
        <p14:creationId xmlns:p14="http://schemas.microsoft.com/office/powerpoint/2010/main" val="38202614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2707"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r" defTabSz="457200" rtl="1" eaLnBrk="0" fontAlgn="base" latinLnBrk="0" hangingPunct="0">
              <a:lnSpc>
                <a:spcPct val="100000"/>
              </a:lnSpc>
              <a:spcBef>
                <a:spcPct val="30000"/>
              </a:spcBef>
              <a:spcAft>
                <a:spcPct val="0"/>
              </a:spcAft>
              <a:buClrTx/>
              <a:buSzTx/>
              <a:buFontTx/>
              <a:buNone/>
              <a:tabLst/>
              <a:defRPr/>
            </a:pPr>
            <a:r>
              <a:rPr lang="ar-YE" altLang="en-US" dirty="0" smtClean="0"/>
              <a:t>يتعلق الجزء الثاني بموضوع السلطات الإجرائية ويغطي </a:t>
            </a:r>
            <a:r>
              <a:rPr lang="ar-SY" altLang="en-US" dirty="0" smtClean="0"/>
              <a:t>الجوانب المرتبطة ب</a:t>
            </a:r>
            <a:r>
              <a:rPr lang="ar-YE" altLang="en-US" dirty="0" smtClean="0"/>
              <a:t>الأشخاص و</a:t>
            </a:r>
            <a:r>
              <a:rPr lang="ar-SY" altLang="en-US" dirty="0" smtClean="0"/>
              <a:t>ال</a:t>
            </a:r>
            <a:r>
              <a:rPr lang="ar-YE" altLang="en-US" dirty="0" smtClean="0"/>
              <a:t>بيانات</a:t>
            </a:r>
            <a:r>
              <a:rPr lang="ar-SY" altLang="en-US" dirty="0" smtClean="0"/>
              <a:t> موضوع الطلب</a:t>
            </a:r>
            <a:r>
              <a:rPr lang="ar-YE" altLang="en-US" dirty="0" smtClean="0"/>
              <a:t>.</a:t>
            </a:r>
          </a:p>
        </p:txBody>
      </p:sp>
      <p:sp>
        <p:nvSpPr>
          <p:cNvPr id="72708"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CF54B364-36BD-41B3-9B40-5E8AA26C5E12}" type="slidenum">
              <a:rPr lang="en-US" altLang="en-US">
                <a:latin typeface="Calibri" panose="020F0502020204030204" pitchFamily="34" charset="0"/>
              </a:rPr>
              <a:pPr/>
              <a:t>9</a:t>
            </a:fld>
            <a:endParaRPr lang="en-US" altLang="en-US">
              <a:latin typeface="Calibri" panose="020F0502020204030204" pitchFamily="34" charset="0"/>
            </a:endParaRPr>
          </a:p>
        </p:txBody>
      </p:sp>
    </p:spTree>
    <p:extLst>
      <p:ext uri="{BB962C8B-B14F-4D97-AF65-F5344CB8AC3E}">
        <p14:creationId xmlns:p14="http://schemas.microsoft.com/office/powerpoint/2010/main" val="41382115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E73E1FFD-40B3-4BE9-96EB-8DA1356AB437}" type="datetime1">
              <a:rPr lang="en-US"/>
              <a:pPr>
                <a:defRPr/>
              </a:pPr>
              <a:t>9/4/2018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07905D5C-CEA3-41AC-9809-A6A3F1C57B70}" type="slidenum">
              <a:rPr lang="en-US" altLang="en-US"/>
              <a:pPr/>
              <a:t>‹N°›</a:t>
            </a:fld>
            <a:endParaRPr lang="en-US" altLang="en-US"/>
          </a:p>
        </p:txBody>
      </p:sp>
    </p:spTree>
    <p:extLst>
      <p:ext uri="{BB962C8B-B14F-4D97-AF65-F5344CB8AC3E}">
        <p14:creationId xmlns:p14="http://schemas.microsoft.com/office/powerpoint/2010/main" val="35416990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25638162-4869-432E-85F0-B4A9207EC34E}" type="datetime1">
              <a:rPr lang="en-US"/>
              <a:pPr>
                <a:defRPr/>
              </a:pPr>
              <a:t>9/4/2018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58C77857-5FAC-436C-BD6B-1E0CD9166F14}" type="slidenum">
              <a:rPr lang="en-US" altLang="en-US"/>
              <a:pPr/>
              <a:t>‹N°›</a:t>
            </a:fld>
            <a:endParaRPr lang="en-US" altLang="en-US"/>
          </a:p>
        </p:txBody>
      </p:sp>
    </p:spTree>
    <p:extLst>
      <p:ext uri="{BB962C8B-B14F-4D97-AF65-F5344CB8AC3E}">
        <p14:creationId xmlns:p14="http://schemas.microsoft.com/office/powerpoint/2010/main" val="1185146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6A94299A-9F7F-4FC5-B6B6-D25BB46F7E88}" type="datetime1">
              <a:rPr lang="en-US"/>
              <a:pPr>
                <a:defRPr/>
              </a:pPr>
              <a:t>9/4/2018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A2ABFE97-5A0F-4208-86D1-606482537CFC}" type="slidenum">
              <a:rPr lang="en-US" altLang="en-US"/>
              <a:pPr/>
              <a:t>‹N°›</a:t>
            </a:fld>
            <a:endParaRPr lang="en-US" altLang="en-US"/>
          </a:p>
        </p:txBody>
      </p:sp>
    </p:spTree>
    <p:extLst>
      <p:ext uri="{BB962C8B-B14F-4D97-AF65-F5344CB8AC3E}">
        <p14:creationId xmlns:p14="http://schemas.microsoft.com/office/powerpoint/2010/main" val="1217378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33CB1911-0FDE-4CCB-BE99-2905C4D07BDC}" type="datetime1">
              <a:rPr lang="en-US"/>
              <a:pPr>
                <a:defRPr/>
              </a:pPr>
              <a:t>9/4/2018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385311C2-2F51-4DAB-A587-301D32DA086D}" type="slidenum">
              <a:rPr lang="en-US" altLang="en-US"/>
              <a:pPr/>
              <a:t>‹N°›</a:t>
            </a:fld>
            <a:endParaRPr lang="en-US" altLang="en-US"/>
          </a:p>
        </p:txBody>
      </p:sp>
    </p:spTree>
    <p:extLst>
      <p:ext uri="{BB962C8B-B14F-4D97-AF65-F5344CB8AC3E}">
        <p14:creationId xmlns:p14="http://schemas.microsoft.com/office/powerpoint/2010/main" val="21406088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lvl1pPr>
              <a:defRPr/>
            </a:lvl1pPr>
          </a:lstStyle>
          <a:p>
            <a:pPr>
              <a:defRPr/>
            </a:pPr>
            <a:fld id="{A68426D5-CB70-49A1-BDD5-9D37260B296E}" type="datetime1">
              <a:rPr lang="en-US"/>
              <a:pPr>
                <a:defRPr/>
              </a:pPr>
              <a:t>9/4/2018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CEB935E5-6111-479D-9625-D5E91E65E388}" type="slidenum">
              <a:rPr lang="en-US" altLang="en-US"/>
              <a:pPr/>
              <a:t>‹N°›</a:t>
            </a:fld>
            <a:endParaRPr lang="en-US" altLang="en-US"/>
          </a:p>
        </p:txBody>
      </p:sp>
    </p:spTree>
    <p:extLst>
      <p:ext uri="{BB962C8B-B14F-4D97-AF65-F5344CB8AC3E}">
        <p14:creationId xmlns:p14="http://schemas.microsoft.com/office/powerpoint/2010/main" val="39620282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3"/>
          <p:cNvSpPr>
            <a:spLocks noGrp="1"/>
          </p:cNvSpPr>
          <p:nvPr>
            <p:ph type="dt" sz="half" idx="10"/>
          </p:nvPr>
        </p:nvSpPr>
        <p:spPr/>
        <p:txBody>
          <a:bodyPr/>
          <a:lstStyle>
            <a:lvl1pPr>
              <a:defRPr/>
            </a:lvl1pPr>
          </a:lstStyle>
          <a:p>
            <a:pPr>
              <a:defRPr/>
            </a:pPr>
            <a:fld id="{328B1F22-1849-40E8-A5EC-B85F954348DC}" type="datetime1">
              <a:rPr lang="en-US"/>
              <a:pPr>
                <a:defRPr/>
              </a:pPr>
              <a:t>9/4/2018</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C2903E44-9E51-48A8-9F12-61DC4C218A66}" type="slidenum">
              <a:rPr lang="en-US" altLang="en-US"/>
              <a:pPr/>
              <a:t>‹N°›</a:t>
            </a:fld>
            <a:endParaRPr lang="en-US" altLang="en-US"/>
          </a:p>
        </p:txBody>
      </p:sp>
    </p:spTree>
    <p:extLst>
      <p:ext uri="{BB962C8B-B14F-4D97-AF65-F5344CB8AC3E}">
        <p14:creationId xmlns:p14="http://schemas.microsoft.com/office/powerpoint/2010/main" val="15490046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3"/>
          <p:cNvSpPr>
            <a:spLocks noGrp="1"/>
          </p:cNvSpPr>
          <p:nvPr>
            <p:ph type="dt" sz="half" idx="10"/>
          </p:nvPr>
        </p:nvSpPr>
        <p:spPr/>
        <p:txBody>
          <a:bodyPr/>
          <a:lstStyle>
            <a:lvl1pPr>
              <a:defRPr/>
            </a:lvl1pPr>
          </a:lstStyle>
          <a:p>
            <a:pPr>
              <a:defRPr/>
            </a:pPr>
            <a:fld id="{424D44BA-F984-4ED5-91B2-AB572771BC7F}" type="datetime1">
              <a:rPr lang="en-US"/>
              <a:pPr>
                <a:defRPr/>
              </a:pPr>
              <a:t>9/4/2018</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fld id="{5F6EC7C8-E20F-4CAC-844F-A2577BCDFC40}" type="slidenum">
              <a:rPr lang="en-US" altLang="en-US"/>
              <a:pPr/>
              <a:t>‹N°›</a:t>
            </a:fld>
            <a:endParaRPr lang="en-US" altLang="en-US"/>
          </a:p>
        </p:txBody>
      </p:sp>
    </p:spTree>
    <p:extLst>
      <p:ext uri="{BB962C8B-B14F-4D97-AF65-F5344CB8AC3E}">
        <p14:creationId xmlns:p14="http://schemas.microsoft.com/office/powerpoint/2010/main" val="23974638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9A7F9129-BC30-44DA-ABFB-5A9A1644C1CD}" type="datetime1">
              <a:rPr lang="en-US"/>
              <a:pPr>
                <a:defRPr/>
              </a:pPr>
              <a:t>9/4/2018</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fld id="{CF1362D0-DCC6-48A4-8100-A53CA79AB010}" type="slidenum">
              <a:rPr lang="en-US" altLang="en-US"/>
              <a:pPr/>
              <a:t>‹N°›</a:t>
            </a:fld>
            <a:endParaRPr lang="en-US" altLang="en-US"/>
          </a:p>
        </p:txBody>
      </p:sp>
    </p:spTree>
    <p:extLst>
      <p:ext uri="{BB962C8B-B14F-4D97-AF65-F5344CB8AC3E}">
        <p14:creationId xmlns:p14="http://schemas.microsoft.com/office/powerpoint/2010/main" val="42355498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FC7FBA6B-0231-47D4-802E-08A68A3C746A}" type="datetime1">
              <a:rPr lang="en-US"/>
              <a:pPr>
                <a:defRPr/>
              </a:pPr>
              <a:t>9/4/2018</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fld id="{1F78F502-F644-46B8-82FE-F5EA2ECB3995}" type="slidenum">
              <a:rPr lang="en-US" altLang="en-US"/>
              <a:pPr/>
              <a:t>‹N°›</a:t>
            </a:fld>
            <a:endParaRPr lang="en-US" altLang="en-US"/>
          </a:p>
        </p:txBody>
      </p:sp>
    </p:spTree>
    <p:extLst>
      <p:ext uri="{BB962C8B-B14F-4D97-AF65-F5344CB8AC3E}">
        <p14:creationId xmlns:p14="http://schemas.microsoft.com/office/powerpoint/2010/main" val="6268842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6A51D917-01CA-4113-A1B6-B2AC2EEB0837}" type="datetime1">
              <a:rPr lang="en-US"/>
              <a:pPr>
                <a:defRPr/>
              </a:pPr>
              <a:t>9/4/2018</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AD66E518-5C32-41D4-9489-40EB7277B122}" type="slidenum">
              <a:rPr lang="en-US" altLang="en-US"/>
              <a:pPr/>
              <a:t>‹N°›</a:t>
            </a:fld>
            <a:endParaRPr lang="en-US" altLang="en-US"/>
          </a:p>
        </p:txBody>
      </p:sp>
    </p:spTree>
    <p:extLst>
      <p:ext uri="{BB962C8B-B14F-4D97-AF65-F5344CB8AC3E}">
        <p14:creationId xmlns:p14="http://schemas.microsoft.com/office/powerpoint/2010/main" val="24305706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C16F6E4A-DBE7-48D1-96A9-016D4B4440CA}" type="datetime1">
              <a:rPr lang="en-US"/>
              <a:pPr>
                <a:defRPr/>
              </a:pPr>
              <a:t>9/4/2018</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254FC573-A05A-4C56-A4E6-8D3FDA7D17F5}" type="slidenum">
              <a:rPr lang="en-US" altLang="en-US"/>
              <a:pPr/>
              <a:t>‹N°›</a:t>
            </a:fld>
            <a:endParaRPr lang="en-US" altLang="en-US"/>
          </a:p>
        </p:txBody>
      </p:sp>
    </p:spTree>
    <p:extLst>
      <p:ext uri="{BB962C8B-B14F-4D97-AF65-F5344CB8AC3E}">
        <p14:creationId xmlns:p14="http://schemas.microsoft.com/office/powerpoint/2010/main" val="15462096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t>Click to edit Master title style</a:t>
            </a:r>
            <a:endParaRPr lang="en-US"/>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898989"/>
                </a:solidFill>
                <a:latin typeface="Calibri" pitchFamily="34" charset="0"/>
                <a:ea typeface="ＭＳ Ｐゴシック" panose="020B0600070205080204" pitchFamily="34" charset="-128"/>
                <a:cs typeface="Arial" pitchFamily="34" charset="0"/>
              </a:defRPr>
            </a:lvl1pPr>
          </a:lstStyle>
          <a:p>
            <a:pPr>
              <a:defRPr/>
            </a:pPr>
            <a:fld id="{015C4D5A-0947-451C-8FEF-6E8C924C85C1}" type="datetime1">
              <a:rPr lang="en-US"/>
              <a:pPr>
                <a:defRPr/>
              </a:pPr>
              <a:t>9/4/2018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anose="020F0502020204030204" pitchFamily="34" charset="0"/>
                <a:cs typeface="Arial" panose="020B0604020202020204" pitchFamily="34" charset="0"/>
              </a:defRPr>
            </a:lvl1pPr>
          </a:lstStyle>
          <a:p>
            <a:fld id="{13F2F199-2418-4BB9-B058-F688AD6A910F}" type="slidenum">
              <a:rPr lang="en-US" altLang="en-US"/>
              <a:pPr/>
              <a:t>‹N°›</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MS PGothic" pitchFamily="34" charset="-128"/>
          <a:cs typeface="ＭＳ Ｐゴシック" charset="0"/>
        </a:defRPr>
      </a:lvl1pPr>
      <a:lvl2pPr algn="ctr" defTabSz="457200" rtl="0" eaLnBrk="0" fontAlgn="base" hangingPunct="0">
        <a:spcBef>
          <a:spcPct val="0"/>
        </a:spcBef>
        <a:spcAft>
          <a:spcPct val="0"/>
        </a:spcAft>
        <a:defRPr sz="4400">
          <a:solidFill>
            <a:schemeClr val="tx1"/>
          </a:solidFill>
          <a:latin typeface="Calibri" pitchFamily="34" charset="0"/>
          <a:ea typeface="MS PGothic" pitchFamily="34" charset="-128"/>
          <a:cs typeface="ＭＳ Ｐゴシック" charset="0"/>
        </a:defRPr>
      </a:lvl2pPr>
      <a:lvl3pPr algn="ctr" defTabSz="457200" rtl="0" eaLnBrk="0" fontAlgn="base" hangingPunct="0">
        <a:spcBef>
          <a:spcPct val="0"/>
        </a:spcBef>
        <a:spcAft>
          <a:spcPct val="0"/>
        </a:spcAft>
        <a:defRPr sz="4400">
          <a:solidFill>
            <a:schemeClr val="tx1"/>
          </a:solidFill>
          <a:latin typeface="Calibri" pitchFamily="34" charset="0"/>
          <a:ea typeface="MS PGothic" pitchFamily="34" charset="-128"/>
          <a:cs typeface="ＭＳ Ｐゴシック" charset="0"/>
        </a:defRPr>
      </a:lvl3pPr>
      <a:lvl4pPr algn="ctr" defTabSz="457200" rtl="0" eaLnBrk="0" fontAlgn="base" hangingPunct="0">
        <a:spcBef>
          <a:spcPct val="0"/>
        </a:spcBef>
        <a:spcAft>
          <a:spcPct val="0"/>
        </a:spcAft>
        <a:defRPr sz="4400">
          <a:solidFill>
            <a:schemeClr val="tx1"/>
          </a:solidFill>
          <a:latin typeface="Calibri" pitchFamily="34" charset="0"/>
          <a:ea typeface="MS PGothic" pitchFamily="34" charset="-128"/>
          <a:cs typeface="ＭＳ Ｐゴシック" charset="0"/>
        </a:defRPr>
      </a:lvl4pPr>
      <a:lvl5pPr algn="ctr" defTabSz="457200" rtl="0" eaLnBrk="0" fontAlgn="base" hangingPunct="0">
        <a:spcBef>
          <a:spcPct val="0"/>
        </a:spcBef>
        <a:spcAft>
          <a:spcPct val="0"/>
        </a:spcAft>
        <a:defRPr sz="4400">
          <a:solidFill>
            <a:schemeClr val="tx1"/>
          </a:solidFill>
          <a:latin typeface="Calibri" pitchFamily="34" charset="0"/>
          <a:ea typeface="MS PGothic" pitchFamily="34" charset="-128"/>
          <a:cs typeface="ＭＳ Ｐゴシック"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S PGothic" pitchFamily="34" charset="-128"/>
          <a:cs typeface="ＭＳ Ｐゴシック" charset="0"/>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S PGothic" pitchFamily="34" charset="-128"/>
          <a:cs typeface="ＭＳ Ｐゴシック" pitchFamily="34" charset="-128"/>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S PGothic" pitchFamily="34" charset="-128"/>
          <a:cs typeface="ＭＳ Ｐゴシック" pitchFamily="34" charset="-128"/>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ＭＳ Ｐゴシック" pitchFamily="34" charset="-128"/>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ＭＳ Ｐゴシック" pitchFamily="34" charset="-128"/>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2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image" Target="../media/image17.jpeg"/><Relationship Id="rId5" Type="http://schemas.openxmlformats.org/officeDocument/2006/relationships/image" Target="../media/image16.png"/><Relationship Id="rId4" Type="http://schemas.openxmlformats.org/officeDocument/2006/relationships/image" Target="../media/image15.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3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42.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45.xml"/><Relationship Id="rId1" Type="http://schemas.openxmlformats.org/officeDocument/2006/relationships/slideLayout" Target="../slideLayouts/slideLayout2.xml"/><Relationship Id="rId6" Type="http://schemas.openxmlformats.org/officeDocument/2006/relationships/image" Target="../media/image28.jpeg"/><Relationship Id="rId5" Type="http://schemas.openxmlformats.org/officeDocument/2006/relationships/image" Target="../media/image27.jpeg"/><Relationship Id="rId4" Type="http://schemas.openxmlformats.org/officeDocument/2006/relationships/image" Target="../media/image26.jpeg"/></Relationships>
</file>

<file path=ppt/slides/_rels/slide46.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46.xml"/><Relationship Id="rId1" Type="http://schemas.openxmlformats.org/officeDocument/2006/relationships/slideLayout" Target="../slideLayouts/slideLayout2.xml"/><Relationship Id="rId4" Type="http://schemas.openxmlformats.org/officeDocument/2006/relationships/image" Target="../media/image30.jpeg"/></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53.xml"/><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60.xml"/><Relationship Id="rId1" Type="http://schemas.openxmlformats.org/officeDocument/2006/relationships/slideLayout" Target="../slideLayouts/slideLayout2.xml"/><Relationship Id="rId4" Type="http://schemas.openxmlformats.org/officeDocument/2006/relationships/image" Target="../media/image38.png"/></Relationships>
</file>

<file path=ppt/slides/_rels/slide6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61.xml"/><Relationship Id="rId1" Type="http://schemas.openxmlformats.org/officeDocument/2006/relationships/slideLayout" Target="../slideLayouts/slideLayout2.xml"/><Relationship Id="rId4" Type="http://schemas.openxmlformats.org/officeDocument/2006/relationships/image" Target="../media/image36.jpeg"/></Relationships>
</file>

<file path=ppt/slides/_rels/slide6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62.xml"/><Relationship Id="rId1" Type="http://schemas.openxmlformats.org/officeDocument/2006/relationships/slideLayout" Target="../slideLayouts/slideLayout2.xml"/><Relationship Id="rId4" Type="http://schemas.openxmlformats.org/officeDocument/2006/relationships/image" Target="../media/image41.jpeg"/></Relationships>
</file>

<file path=ppt/slides/_rels/slide6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63.xml"/><Relationship Id="rId1" Type="http://schemas.openxmlformats.org/officeDocument/2006/relationships/slideLayout" Target="../slideLayouts/slideLayout2.xml"/><Relationship Id="rId4" Type="http://schemas.openxmlformats.org/officeDocument/2006/relationships/image" Target="../media/image43.png"/></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71.xml"/><Relationship Id="rId1" Type="http://schemas.openxmlformats.org/officeDocument/2006/relationships/slideLayout" Target="../slideLayouts/slideLayout2.xml"/><Relationship Id="rId4" Type="http://schemas.openxmlformats.org/officeDocument/2006/relationships/image" Target="../media/image47.png"/></Relationships>
</file>

<file path=ppt/slides/_rels/slide72.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72.xml"/><Relationship Id="rId1" Type="http://schemas.openxmlformats.org/officeDocument/2006/relationships/slideLayout" Target="../slideLayouts/slideLayout2.xml"/><Relationship Id="rId4" Type="http://schemas.openxmlformats.org/officeDocument/2006/relationships/image" Target="../media/image49.png"/></Relationships>
</file>

<file path=ppt/slides/_rels/slide73.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notesSlide" Target="../notesSlides/notesSlide73.xml"/><Relationship Id="rId1" Type="http://schemas.openxmlformats.org/officeDocument/2006/relationships/slideLayout" Target="../slideLayouts/slideLayout2.xml"/><Relationship Id="rId4" Type="http://schemas.openxmlformats.org/officeDocument/2006/relationships/image" Target="../media/image51.jpeg"/></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8.xml"/><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0.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80.xml"/><Relationship Id="rId1" Type="http://schemas.openxmlformats.org/officeDocument/2006/relationships/slideLayout" Target="../slideLayouts/slideLayout7.xml"/><Relationship Id="rId4" Type="http://schemas.openxmlformats.org/officeDocument/2006/relationships/image" Target="../media/image52.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p:txBody>
          <a:bodyPr/>
          <a:lstStyle/>
          <a:p>
            <a:pPr rtl="1" eaLnBrk="1" hangingPunct="1"/>
            <a:r>
              <a:rPr lang="ar-SY" b="1" dirty="0">
                <a:latin typeface="Sakkal Majalla" panose="02000000000000000000" pitchFamily="2" charset="-78"/>
                <a:cs typeface="Sakkal Majalla" panose="02000000000000000000" pitchFamily="2" charset="-78"/>
              </a:rPr>
              <a:t>الدورة التدريبية المتقدمة في الجريمة الإلكترونية لفائدة القضاة والمدعين العامين</a:t>
            </a:r>
            <a:endParaRPr lang="en-US" dirty="0"/>
          </a:p>
        </p:txBody>
      </p:sp>
      <p:sp>
        <p:nvSpPr>
          <p:cNvPr id="2051" name="Subtitle 2"/>
          <p:cNvSpPr>
            <a:spLocks noGrp="1"/>
          </p:cNvSpPr>
          <p:nvPr>
            <p:ph type="subTitle" idx="1"/>
          </p:nvPr>
        </p:nvSpPr>
        <p:spPr/>
        <p:txBody>
          <a:bodyPr/>
          <a:lstStyle/>
          <a:p>
            <a:pPr rtl="1" eaLnBrk="1" hangingPunct="1"/>
            <a:r>
              <a:rPr lang="ar-SY" sz="4400" dirty="0" smtClean="0">
                <a:solidFill>
                  <a:srgbClr val="898989"/>
                </a:solidFill>
                <a:latin typeface="Sakkal Majalla" panose="02000000000000000000" pitchFamily="2" charset="-78"/>
                <a:cs typeface="Sakkal Majalla" panose="02000000000000000000" pitchFamily="2" charset="-78"/>
              </a:rPr>
              <a:t>الحصتان </a:t>
            </a:r>
            <a:r>
              <a:rPr lang="en-US" sz="4400" dirty="0" err="1" smtClean="0">
                <a:solidFill>
                  <a:srgbClr val="898989"/>
                </a:solidFill>
                <a:latin typeface="Sakkal Majalla" panose="02000000000000000000" pitchFamily="2" charset="-78"/>
                <a:cs typeface="Sakkal Majalla" panose="02000000000000000000" pitchFamily="2" charset="-78"/>
              </a:rPr>
              <a:t>x.x.x</a:t>
            </a:r>
            <a:r>
              <a:rPr lang="ar-SY" sz="4400" dirty="0" smtClean="0">
                <a:solidFill>
                  <a:srgbClr val="898989"/>
                </a:solidFill>
                <a:latin typeface="Sakkal Majalla" panose="02000000000000000000" pitchFamily="2" charset="-78"/>
                <a:cs typeface="Sakkal Majalla" panose="02000000000000000000" pitchFamily="2" charset="-78"/>
              </a:rPr>
              <a:t> و</a:t>
            </a:r>
            <a:r>
              <a:rPr lang="en-US" sz="4400" dirty="0">
                <a:solidFill>
                  <a:srgbClr val="898989"/>
                </a:solidFill>
                <a:latin typeface="Sakkal Majalla" panose="02000000000000000000" pitchFamily="2" charset="-78"/>
                <a:cs typeface="Sakkal Majalla" panose="02000000000000000000" pitchFamily="2" charset="-78"/>
              </a:rPr>
              <a:t> </a:t>
            </a:r>
            <a:r>
              <a:rPr lang="en-US" sz="4400" dirty="0" err="1" smtClean="0">
                <a:solidFill>
                  <a:srgbClr val="898989"/>
                </a:solidFill>
                <a:latin typeface="Sakkal Majalla" panose="02000000000000000000" pitchFamily="2" charset="-78"/>
                <a:cs typeface="Sakkal Majalla" panose="02000000000000000000" pitchFamily="2" charset="-78"/>
              </a:rPr>
              <a:t>x.x.x</a:t>
            </a:r>
            <a:endParaRPr lang="ar-SY" sz="4400" dirty="0" smtClean="0">
              <a:solidFill>
                <a:srgbClr val="898989"/>
              </a:solidFill>
              <a:latin typeface="Sakkal Majalla" panose="02000000000000000000" pitchFamily="2" charset="-78"/>
              <a:cs typeface="Sakkal Majalla" panose="02000000000000000000" pitchFamily="2" charset="-78"/>
            </a:endParaRPr>
          </a:p>
          <a:p>
            <a:pPr rtl="1" eaLnBrk="1" hangingPunct="1"/>
            <a:r>
              <a:rPr lang="ar-SY" sz="4400" dirty="0" smtClean="0">
                <a:solidFill>
                  <a:srgbClr val="898989"/>
                </a:solidFill>
                <a:latin typeface="Sakkal Majalla" panose="02000000000000000000" pitchFamily="2" charset="-78"/>
                <a:cs typeface="Sakkal Majalla" panose="02000000000000000000" pitchFamily="2" charset="-78"/>
              </a:rPr>
              <a:t>تحرير الطلبات</a:t>
            </a:r>
          </a:p>
        </p:txBody>
      </p:sp>
      <p:pic>
        <p:nvPicPr>
          <p:cNvPr id="205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05063" y="400050"/>
            <a:ext cx="4332287" cy="862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3"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1FD21D2A-047A-4CBF-B23C-665DCE31041A}" type="slidenum">
              <a:rPr lang="en-US" altLang="fr-FR">
                <a:solidFill>
                  <a:srgbClr val="898989"/>
                </a:solidFill>
                <a:latin typeface="Calibri" panose="020F0502020204030204" pitchFamily="34" charset="0"/>
              </a:rPr>
              <a:pPr/>
              <a:t>1</a:t>
            </a:fld>
            <a:endParaRPr lang="en-US" altLang="fr-FR">
              <a:solidFill>
                <a:srgbClr val="898989"/>
              </a:solidFill>
              <a:latin typeface="Calibri" panose="020F050202020403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a:extLst>
              <a:ext uri="{FF2B5EF4-FFF2-40B4-BE49-F238E27FC236}">
                <a16:creationId xmlns="" xmlns:a16="http://schemas.microsoft.com/office/drawing/2014/main" id="{E167FE5D-E336-4AF8-B2D6-7EB6C3907CCE}"/>
              </a:ext>
            </a:extLst>
          </p:cNvPr>
          <p:cNvSpPr txBox="1">
            <a:spLocks/>
          </p:cNvSpPr>
          <p:nvPr/>
        </p:nvSpPr>
        <p:spPr bwMode="auto">
          <a:xfrm>
            <a:off x="509494" y="1046238"/>
            <a:ext cx="8443120" cy="4860925"/>
          </a:xfrm>
          <a:prstGeom prst="rect">
            <a:avLst/>
          </a:prstGeom>
          <a:noFill/>
          <a:ln w="9525">
            <a:noFill/>
            <a:miter lim="800000"/>
            <a:headEnd/>
            <a:tailEnd/>
          </a:ln>
        </p:spPr>
        <p:txBody>
          <a:bodyPr/>
          <a:lstStyle/>
          <a:p>
            <a:pPr algn="just" rtl="1" eaLnBrk="1" hangingPunct="1">
              <a:spcBef>
                <a:spcPct val="20000"/>
              </a:spcBef>
              <a:defRPr/>
            </a:pPr>
            <a:r>
              <a:rPr lang="ar-SY" sz="3200" dirty="0" smtClean="0">
                <a:latin typeface="Sakkal Majalla" panose="02000000000000000000" pitchFamily="2" charset="-78"/>
                <a:cs typeface="Sakkal Majalla" panose="02000000000000000000" pitchFamily="2" charset="-78"/>
              </a:rPr>
              <a:t>ينبغي </a:t>
            </a:r>
            <a:r>
              <a:rPr lang="ar-SY" sz="3200" b="1" dirty="0" smtClean="0">
                <a:solidFill>
                  <a:srgbClr val="FF0000"/>
                </a:solidFill>
                <a:latin typeface="Sakkal Majalla" panose="02000000000000000000" pitchFamily="2" charset="-78"/>
                <a:cs typeface="Sakkal Majalla" panose="02000000000000000000" pitchFamily="2" charset="-78"/>
              </a:rPr>
              <a:t>تحديد</a:t>
            </a:r>
          </a:p>
          <a:p>
            <a:pPr marL="342900" indent="-342900" algn="just" eaLnBrk="1" hangingPunct="1">
              <a:spcBef>
                <a:spcPct val="20000"/>
              </a:spcBef>
              <a:buFont typeface="Arial" charset="0"/>
              <a:buChar char="•"/>
              <a:defRPr/>
            </a:pPr>
            <a:endParaRPr lang="en-GB" sz="3200" dirty="0">
              <a:latin typeface="Sakkal Majalla" panose="02000000000000000000" pitchFamily="2" charset="-78"/>
              <a:cs typeface="Sakkal Majalla" panose="02000000000000000000" pitchFamily="2" charset="-78"/>
            </a:endParaRPr>
          </a:p>
          <a:p>
            <a:pPr marL="342900" indent="-342900" algn="just" rtl="1" eaLnBrk="1" hangingPunct="1">
              <a:spcBef>
                <a:spcPct val="20000"/>
              </a:spcBef>
              <a:buFont typeface="Arial" charset="0"/>
              <a:buChar char="•"/>
              <a:defRPr/>
            </a:pPr>
            <a:r>
              <a:rPr lang="ar-SY" sz="3200" b="1" dirty="0" smtClean="0">
                <a:solidFill>
                  <a:srgbClr val="FF0000"/>
                </a:solidFill>
                <a:latin typeface="Sakkal Majalla" panose="02000000000000000000" pitchFamily="2" charset="-78"/>
                <a:cs typeface="Sakkal Majalla" panose="02000000000000000000" pitchFamily="2" charset="-78"/>
              </a:rPr>
              <a:t>الشخص</a:t>
            </a:r>
            <a:r>
              <a:rPr lang="ar-SY" sz="3200" dirty="0" smtClean="0">
                <a:latin typeface="Sakkal Majalla" panose="02000000000000000000" pitchFamily="2" charset="-78"/>
                <a:cs typeface="Sakkal Majalla" panose="02000000000000000000" pitchFamily="2" charset="-78"/>
              </a:rPr>
              <a:t> موضوع الطلب</a:t>
            </a:r>
          </a:p>
          <a:p>
            <a:pPr algn="just" eaLnBrk="1" hangingPunct="1">
              <a:spcBef>
                <a:spcPct val="20000"/>
              </a:spcBef>
              <a:defRPr/>
            </a:pPr>
            <a:endParaRPr lang="en-US" sz="3200" dirty="0">
              <a:latin typeface="Sakkal Majalla" panose="02000000000000000000" pitchFamily="2" charset="-78"/>
              <a:cs typeface="Sakkal Majalla" panose="02000000000000000000" pitchFamily="2" charset="-78"/>
            </a:endParaRPr>
          </a:p>
          <a:p>
            <a:pPr marL="342900" indent="-342900" algn="just" eaLnBrk="1" hangingPunct="1">
              <a:spcBef>
                <a:spcPct val="20000"/>
              </a:spcBef>
              <a:buFont typeface="Arial" charset="0"/>
              <a:buChar char="•"/>
              <a:defRPr/>
            </a:pPr>
            <a:endParaRPr lang="en-US" sz="3200" dirty="0">
              <a:latin typeface="Sakkal Majalla" panose="02000000000000000000" pitchFamily="2" charset="-78"/>
              <a:cs typeface="Sakkal Majalla" panose="02000000000000000000" pitchFamily="2" charset="-78"/>
            </a:endParaRPr>
          </a:p>
          <a:p>
            <a:pPr marL="342900" indent="-342900" algn="just" rtl="1" eaLnBrk="1" hangingPunct="1">
              <a:spcBef>
                <a:spcPct val="20000"/>
              </a:spcBef>
              <a:buFont typeface="Arial" charset="0"/>
              <a:buChar char="•"/>
              <a:defRPr/>
            </a:pPr>
            <a:r>
              <a:rPr lang="ar-SY" sz="3200" b="1" dirty="0" smtClean="0">
                <a:solidFill>
                  <a:srgbClr val="FF0000"/>
                </a:solidFill>
                <a:latin typeface="Sakkal Majalla" panose="02000000000000000000" pitchFamily="2" charset="-78"/>
                <a:cs typeface="Sakkal Majalla" panose="02000000000000000000" pitchFamily="2" charset="-78"/>
              </a:rPr>
              <a:t>البيانات</a:t>
            </a:r>
            <a:r>
              <a:rPr lang="ar-SY" sz="3200" dirty="0">
                <a:latin typeface="Sakkal Majalla" panose="02000000000000000000" pitchFamily="2" charset="-78"/>
                <a:cs typeface="Sakkal Majalla" panose="02000000000000000000" pitchFamily="2" charset="-78"/>
              </a:rPr>
              <a:t> موضوع الطلب</a:t>
            </a:r>
            <a:endParaRPr lang="ar-SY" sz="3200" dirty="0" smtClean="0">
              <a:latin typeface="Sakkal Majalla" panose="02000000000000000000" pitchFamily="2" charset="-78"/>
              <a:cs typeface="Sakkal Majalla" panose="02000000000000000000" pitchFamily="2" charset="-78"/>
            </a:endParaRPr>
          </a:p>
          <a:p>
            <a:pPr marL="342900" indent="-342900" algn="just" eaLnBrk="1" hangingPunct="1">
              <a:spcBef>
                <a:spcPct val="20000"/>
              </a:spcBef>
              <a:buFont typeface="Arial" charset="0"/>
              <a:buChar char="•"/>
              <a:defRPr/>
            </a:pPr>
            <a:endParaRPr lang="en-US" sz="3200" b="1" dirty="0">
              <a:solidFill>
                <a:srgbClr val="FF0000"/>
              </a:solidFill>
              <a:latin typeface="Sakkal Majalla" panose="02000000000000000000" pitchFamily="2" charset="-78"/>
              <a:cs typeface="Sakkal Majalla" panose="02000000000000000000" pitchFamily="2" charset="-78"/>
            </a:endParaRPr>
          </a:p>
          <a:p>
            <a:pPr algn="just" rtl="1" eaLnBrk="1" hangingPunct="1">
              <a:spcBef>
                <a:spcPct val="20000"/>
              </a:spcBef>
              <a:defRPr/>
            </a:pPr>
            <a:r>
              <a:rPr lang="ar-SY" sz="3200" b="1" dirty="0" smtClean="0">
                <a:solidFill>
                  <a:srgbClr val="FF0000"/>
                </a:solidFill>
                <a:latin typeface="Sakkal Majalla" panose="02000000000000000000" pitchFamily="2" charset="-78"/>
                <a:cs typeface="Sakkal Majalla" panose="02000000000000000000" pitchFamily="2" charset="-78"/>
              </a:rPr>
              <a:t>بوضوح</a:t>
            </a:r>
            <a:endParaRPr lang="en-US" sz="3200" dirty="0">
              <a:latin typeface="Sakkal Majalla" panose="02000000000000000000" pitchFamily="2" charset="-78"/>
              <a:cs typeface="Sakkal Majalla" panose="02000000000000000000" pitchFamily="2" charset="-78"/>
            </a:endParaRPr>
          </a:p>
          <a:p>
            <a:pPr algn="just" eaLnBrk="1" hangingPunct="1">
              <a:spcBef>
                <a:spcPct val="20000"/>
              </a:spcBef>
              <a:defRPr/>
            </a:pPr>
            <a:endParaRPr lang="ar-SY" sz="3200" dirty="0" smtClean="0">
              <a:latin typeface="Sakkal Majalla" panose="02000000000000000000" pitchFamily="2" charset="-78"/>
              <a:cs typeface="Sakkal Majalla" panose="02000000000000000000" pitchFamily="2" charset="-78"/>
            </a:endParaRPr>
          </a:p>
        </p:txBody>
      </p:sp>
      <p:sp>
        <p:nvSpPr>
          <p:cNvPr id="11266" name="Title 1"/>
          <p:cNvSpPr>
            <a:spLocks noGrp="1"/>
          </p:cNvSpPr>
          <p:nvPr>
            <p:ph type="title"/>
          </p:nvPr>
        </p:nvSpPr>
        <p:spPr>
          <a:xfrm>
            <a:off x="457200" y="-106363"/>
            <a:ext cx="8229600" cy="1143001"/>
          </a:xfrm>
        </p:spPr>
        <p:txBody>
          <a:bodyPr/>
          <a:lstStyle/>
          <a:p>
            <a:pPr rtl="1"/>
            <a:r>
              <a:rPr lang="ar-SY" altLang="en-US" b="1" dirty="0" smtClean="0">
                <a:latin typeface="Sakkal Majalla" panose="02000000000000000000" pitchFamily="2" charset="-78"/>
                <a:cs typeface="Sakkal Majalla" panose="02000000000000000000" pitchFamily="2" charset="-78"/>
              </a:rPr>
              <a:t>موضوع السلطات الإجرائية</a:t>
            </a:r>
            <a:endParaRPr lang="en-US" altLang="en-US" b="1" dirty="0">
              <a:latin typeface="Sakkal Majalla" panose="02000000000000000000" pitchFamily="2" charset="-78"/>
              <a:cs typeface="Sakkal Majalla" panose="02000000000000000000" pitchFamily="2" charset="-78"/>
            </a:endParaRPr>
          </a:p>
        </p:txBody>
      </p:sp>
      <p:sp>
        <p:nvSpPr>
          <p:cNvPr id="11267"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78FC9A9F-AAA4-40F3-8277-3D6E4F907D0C}" type="slidenum">
              <a:rPr lang="en-US" altLang="en-US">
                <a:solidFill>
                  <a:srgbClr val="898989"/>
                </a:solidFill>
                <a:latin typeface="Calibri" panose="020F0502020204030204" pitchFamily="34" charset="0"/>
              </a:rPr>
              <a:pPr/>
              <a:t>10</a:t>
            </a:fld>
            <a:endParaRPr lang="en-US" altLang="en-US">
              <a:solidFill>
                <a:srgbClr val="898989"/>
              </a:solidFill>
              <a:latin typeface="Calibri" panose="020F0502020204030204" pitchFamily="34" charset="0"/>
            </a:endParaRPr>
          </a:p>
        </p:txBody>
      </p:sp>
      <p:pic>
        <p:nvPicPr>
          <p:cNvPr id="11268" name="Picture 2" descr="Image result for anonymous dat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0796" y="4192941"/>
            <a:ext cx="2748909" cy="12678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69" name="Picture 4" descr="Image result for anonymous perso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40796" y="1515784"/>
            <a:ext cx="1960917" cy="1960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457200" y="-106363"/>
            <a:ext cx="8229600" cy="1143001"/>
          </a:xfrm>
        </p:spPr>
        <p:txBody>
          <a:bodyPr/>
          <a:lstStyle/>
          <a:p>
            <a:pPr rtl="1"/>
            <a:r>
              <a:rPr lang="ar-SY" altLang="en-US" b="1" dirty="0" smtClean="0">
                <a:latin typeface="Sakkal Majalla" panose="02000000000000000000" pitchFamily="2" charset="-78"/>
                <a:cs typeface="Sakkal Majalla" panose="02000000000000000000" pitchFamily="2" charset="-78"/>
              </a:rPr>
              <a:t>الشخص موضوع الطلب</a:t>
            </a:r>
            <a:endParaRPr lang="en-US" altLang="en-US" b="1" dirty="0">
              <a:latin typeface="Sakkal Majalla" panose="02000000000000000000" pitchFamily="2" charset="-78"/>
              <a:cs typeface="Sakkal Majalla" panose="02000000000000000000" pitchFamily="2" charset="-78"/>
            </a:endParaRPr>
          </a:p>
        </p:txBody>
      </p:sp>
      <p:sp>
        <p:nvSpPr>
          <p:cNvPr id="12291"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B4D861E7-2068-4089-A817-5D50FEF42A13}" type="slidenum">
              <a:rPr lang="en-US" altLang="en-US">
                <a:solidFill>
                  <a:srgbClr val="898989"/>
                </a:solidFill>
                <a:latin typeface="Calibri" panose="020F0502020204030204" pitchFamily="34" charset="0"/>
              </a:rPr>
              <a:pPr/>
              <a:t>11</a:t>
            </a:fld>
            <a:endParaRPr lang="en-US" altLang="en-US">
              <a:solidFill>
                <a:srgbClr val="898989"/>
              </a:solidFill>
              <a:latin typeface="Calibri" panose="020F0502020204030204" pitchFamily="34" charset="0"/>
            </a:endParaRPr>
          </a:p>
        </p:txBody>
      </p:sp>
      <p:sp>
        <p:nvSpPr>
          <p:cNvPr id="25604" name="Rectangle 3"/>
          <p:cNvSpPr txBox="1">
            <a:spLocks/>
          </p:cNvSpPr>
          <p:nvPr/>
        </p:nvSpPr>
        <p:spPr bwMode="auto">
          <a:xfrm>
            <a:off x="457199" y="832513"/>
            <a:ext cx="6659563" cy="5631787"/>
          </a:xfrm>
          <a:prstGeom prst="rect">
            <a:avLst/>
          </a:prstGeom>
          <a:noFill/>
          <a:ln w="9525">
            <a:noFill/>
            <a:miter lim="800000"/>
            <a:headEnd/>
            <a:tailEnd/>
          </a:ln>
        </p:spPr>
        <p:txBody>
          <a:bodyPr/>
          <a:lstStyle/>
          <a:p>
            <a:pPr marL="342900" indent="-342900" algn="just" eaLnBrk="1" hangingPunct="1">
              <a:spcBef>
                <a:spcPct val="20000"/>
              </a:spcBef>
              <a:buFont typeface="Arial" charset="0"/>
              <a:buChar char="•"/>
              <a:defRPr/>
            </a:pPr>
            <a:endParaRPr lang="en-GB" sz="3200" dirty="0">
              <a:latin typeface="Sakkal Majalla" panose="02000000000000000000" pitchFamily="2" charset="-78"/>
              <a:cs typeface="Sakkal Majalla" panose="02000000000000000000" pitchFamily="2" charset="-78"/>
            </a:endParaRPr>
          </a:p>
          <a:p>
            <a:pPr marL="342900" indent="-342900" algn="just" rtl="1" eaLnBrk="1" hangingPunct="1">
              <a:spcBef>
                <a:spcPct val="20000"/>
              </a:spcBef>
              <a:buFont typeface="Arial" charset="0"/>
              <a:buChar char="•"/>
              <a:defRPr/>
            </a:pPr>
            <a:r>
              <a:rPr lang="ar-SY" sz="3200" dirty="0" smtClean="0">
                <a:latin typeface="Sakkal Majalla" panose="02000000000000000000" pitchFamily="2" charset="-78"/>
                <a:cs typeface="Sakkal Majalla" panose="02000000000000000000" pitchFamily="2" charset="-78"/>
              </a:rPr>
              <a:t>الشخص موضوع الطلب: </a:t>
            </a:r>
            <a:r>
              <a:rPr lang="ar-SY" sz="3200" b="1" dirty="0" smtClean="0">
                <a:solidFill>
                  <a:srgbClr val="FF0000"/>
                </a:solidFill>
                <a:latin typeface="Sakkal Majalla" panose="02000000000000000000" pitchFamily="2" charset="-78"/>
                <a:cs typeface="Sakkal Majalla" panose="02000000000000000000" pitchFamily="2" charset="-78"/>
              </a:rPr>
              <a:t>الشخص/الكيان المرتبط بالترخيص</a:t>
            </a:r>
          </a:p>
          <a:p>
            <a:pPr algn="just" eaLnBrk="1" hangingPunct="1">
              <a:spcBef>
                <a:spcPct val="20000"/>
              </a:spcBef>
              <a:defRPr/>
            </a:pPr>
            <a:endParaRPr lang="en-GB" sz="3200" dirty="0">
              <a:latin typeface="Sakkal Majalla" panose="02000000000000000000" pitchFamily="2" charset="-78"/>
              <a:cs typeface="Sakkal Majalla" panose="02000000000000000000" pitchFamily="2" charset="-78"/>
            </a:endParaRPr>
          </a:p>
          <a:p>
            <a:pPr marL="742950" lvl="1" indent="-285750" algn="just" rtl="1" eaLnBrk="1" hangingPunct="1">
              <a:spcBef>
                <a:spcPct val="20000"/>
              </a:spcBef>
              <a:buFont typeface="Arial" charset="0"/>
              <a:buChar char="–"/>
              <a:defRPr/>
            </a:pPr>
            <a:r>
              <a:rPr lang="ar-SY" sz="3200" b="1" dirty="0" smtClean="0">
                <a:solidFill>
                  <a:srgbClr val="FF0000"/>
                </a:solidFill>
                <a:latin typeface="Sakkal Majalla" panose="02000000000000000000" pitchFamily="2" charset="-78"/>
                <a:cs typeface="Sakkal Majalla" panose="02000000000000000000" pitchFamily="2" charset="-78"/>
              </a:rPr>
              <a:t>مشتبه به </a:t>
            </a:r>
            <a:r>
              <a:rPr lang="ar-SY" sz="3200" dirty="0" smtClean="0">
                <a:latin typeface="Sakkal Majalla" panose="02000000000000000000" pitchFamily="2" charset="-78"/>
                <a:cs typeface="Sakkal Majalla" panose="02000000000000000000" pitchFamily="2" charset="-78"/>
              </a:rPr>
              <a:t>مقابل </a:t>
            </a:r>
            <a:r>
              <a:rPr lang="ar-SY" sz="3200" b="1" dirty="0" smtClean="0">
                <a:solidFill>
                  <a:srgbClr val="FF0000"/>
                </a:solidFill>
                <a:latin typeface="Sakkal Majalla" panose="02000000000000000000" pitchFamily="2" charset="-78"/>
                <a:cs typeface="Sakkal Majalla" panose="02000000000000000000" pitchFamily="2" charset="-78"/>
              </a:rPr>
              <a:t>غير مشتبه به</a:t>
            </a:r>
          </a:p>
          <a:p>
            <a:pPr lvl="1" algn="just" eaLnBrk="1" hangingPunct="1">
              <a:spcBef>
                <a:spcPct val="20000"/>
              </a:spcBef>
              <a:defRPr/>
            </a:pPr>
            <a:endParaRPr lang="en-US" sz="3200" b="1" dirty="0">
              <a:solidFill>
                <a:srgbClr val="FF0000"/>
              </a:solidFill>
              <a:latin typeface="Sakkal Majalla" panose="02000000000000000000" pitchFamily="2" charset="-78"/>
              <a:cs typeface="Sakkal Majalla" panose="02000000000000000000" pitchFamily="2" charset="-78"/>
            </a:endParaRPr>
          </a:p>
          <a:p>
            <a:pPr marL="742950" lvl="1" indent="-285750" algn="just" rtl="1" eaLnBrk="1" hangingPunct="1">
              <a:spcBef>
                <a:spcPct val="20000"/>
              </a:spcBef>
              <a:buFont typeface="Arial" charset="0"/>
              <a:buChar char="–"/>
              <a:defRPr/>
            </a:pPr>
            <a:r>
              <a:rPr lang="ar-SY" sz="3200" b="1" dirty="0" smtClean="0">
                <a:solidFill>
                  <a:srgbClr val="FF0000"/>
                </a:solidFill>
                <a:latin typeface="Sakkal Majalla" panose="02000000000000000000" pitchFamily="2" charset="-78"/>
                <a:cs typeface="Sakkal Majalla" panose="02000000000000000000" pitchFamily="2" charset="-78"/>
              </a:rPr>
              <a:t>معروف </a:t>
            </a:r>
            <a:r>
              <a:rPr lang="ar-SY" sz="3200" dirty="0" smtClean="0">
                <a:latin typeface="Sakkal Majalla" panose="02000000000000000000" pitchFamily="2" charset="-78"/>
                <a:cs typeface="Sakkal Majalla" panose="02000000000000000000" pitchFamily="2" charset="-78"/>
              </a:rPr>
              <a:t>مقابل </a:t>
            </a:r>
            <a:r>
              <a:rPr lang="ar-SY" sz="3200" b="1" dirty="0">
                <a:solidFill>
                  <a:srgbClr val="FF0000"/>
                </a:solidFill>
                <a:latin typeface="Sakkal Majalla" panose="02000000000000000000" pitchFamily="2" charset="-78"/>
                <a:cs typeface="Sakkal Majalla" panose="02000000000000000000" pitchFamily="2" charset="-78"/>
              </a:rPr>
              <a:t>غير </a:t>
            </a:r>
            <a:r>
              <a:rPr lang="ar-SY" sz="3200" b="1" dirty="0" smtClean="0">
                <a:solidFill>
                  <a:srgbClr val="FF0000"/>
                </a:solidFill>
                <a:latin typeface="Sakkal Majalla" panose="02000000000000000000" pitchFamily="2" charset="-78"/>
                <a:cs typeface="Sakkal Majalla" panose="02000000000000000000" pitchFamily="2" charset="-78"/>
              </a:rPr>
              <a:t>معروف</a:t>
            </a:r>
            <a:endParaRPr lang="ar-SY" sz="3200" b="1" dirty="0">
              <a:solidFill>
                <a:srgbClr val="FF0000"/>
              </a:solidFill>
              <a:latin typeface="Sakkal Majalla" panose="02000000000000000000" pitchFamily="2" charset="-78"/>
              <a:cs typeface="Sakkal Majalla" panose="02000000000000000000" pitchFamily="2" charset="-78"/>
            </a:endParaRPr>
          </a:p>
        </p:txBody>
      </p:sp>
      <p:pic>
        <p:nvPicPr>
          <p:cNvPr id="12293" name="Picture 2" descr="Image result for service provider image"/>
          <p:cNvPicPr>
            <a:picLocks noChangeAspect="1" noChangeArrowheads="1"/>
          </p:cNvPicPr>
          <p:nvPr/>
        </p:nvPicPr>
        <p:blipFill>
          <a:blip>
            <a:extLst>
              <a:ext uri="{28A0092B-C50C-407E-A947-70E740481C1C}">
                <a14:useLocalDpi xmlns:a14="http://schemas.microsoft.com/office/drawing/2010/main" val="0"/>
              </a:ext>
            </a:extLst>
          </a:blip>
          <a:srcRect l="28380" t="40462" r="44051"/>
          <a:stretch>
            <a:fillRect/>
          </a:stretch>
        </p:blipFill>
        <p:spPr bwMode="auto">
          <a:xfrm>
            <a:off x="7225506" y="1843881"/>
            <a:ext cx="1570038" cy="2068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4" name="Picture 4" descr="Image result for suspect image clipart"/>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7116763" y="229394"/>
            <a:ext cx="1787525" cy="1614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5" name="Picture 4" descr="Image result for anonymous pers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25506" y="3991769"/>
            <a:ext cx="1535113" cy="1535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p:cNvSpPr>
          <p:nvPr>
            <p:ph type="title"/>
          </p:nvPr>
        </p:nvSpPr>
        <p:spPr>
          <a:xfrm>
            <a:off x="457200" y="0"/>
            <a:ext cx="8229600" cy="1143000"/>
          </a:xfrm>
        </p:spPr>
        <p:txBody>
          <a:bodyPr/>
          <a:lstStyle/>
          <a:p>
            <a:pPr rtl="1" eaLnBrk="1" hangingPunct="1"/>
            <a:r>
              <a:rPr lang="ar-SY" altLang="en-US" b="1" dirty="0">
                <a:latin typeface="Sakkal Majalla" panose="02000000000000000000" pitchFamily="2" charset="-78"/>
                <a:cs typeface="Sakkal Majalla" panose="02000000000000000000" pitchFamily="2" charset="-78"/>
              </a:rPr>
              <a:t>الشخص موضوع الطلب</a:t>
            </a:r>
            <a:endParaRPr lang="en-GB" b="1" dirty="0"/>
          </a:p>
        </p:txBody>
      </p:sp>
      <p:sp>
        <p:nvSpPr>
          <p:cNvPr id="27651" name="Rectangle 3"/>
          <p:cNvSpPr txBox="1">
            <a:spLocks/>
          </p:cNvSpPr>
          <p:nvPr/>
        </p:nvSpPr>
        <p:spPr bwMode="auto">
          <a:xfrm>
            <a:off x="4180681" y="1377726"/>
            <a:ext cx="4745038" cy="4417017"/>
          </a:xfrm>
          <a:prstGeom prst="rect">
            <a:avLst/>
          </a:prstGeom>
          <a:noFill/>
          <a:ln>
            <a:noFill/>
          </a:ln>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lvl="1" algn="r" rtl="1" eaLnBrk="1" hangingPunct="1">
              <a:defRPr/>
            </a:pPr>
            <a:r>
              <a:rPr lang="ar-SY" altLang="sr-Latn-RS" sz="2900" b="1" dirty="0" smtClean="0">
                <a:solidFill>
                  <a:srgbClr val="FF0000"/>
                </a:solidFill>
                <a:latin typeface="Sakkal Majalla" panose="02000000000000000000" pitchFamily="2" charset="-78"/>
                <a:cs typeface="Sakkal Majalla" panose="02000000000000000000" pitchFamily="2" charset="-78"/>
              </a:rPr>
              <a:t>مزود الخدمة </a:t>
            </a:r>
            <a:r>
              <a:rPr lang="ar-SY" altLang="sr-Latn-RS" sz="2900" dirty="0" smtClean="0">
                <a:latin typeface="Sakkal Majalla" panose="02000000000000000000" pitchFamily="2" charset="-78"/>
                <a:cs typeface="Sakkal Majalla" panose="02000000000000000000" pitchFamily="2" charset="-78"/>
              </a:rPr>
              <a:t>في حال:</a:t>
            </a:r>
            <a:endParaRPr lang="ar-SY" altLang="sr-Latn-RS" sz="2900" b="1" dirty="0" smtClean="0">
              <a:solidFill>
                <a:srgbClr val="FF0000"/>
              </a:solidFill>
              <a:latin typeface="Sakkal Majalla" panose="02000000000000000000" pitchFamily="2" charset="-78"/>
              <a:cs typeface="Sakkal Majalla" panose="02000000000000000000" pitchFamily="2" charset="-78"/>
            </a:endParaRPr>
          </a:p>
          <a:p>
            <a:pPr lvl="2" algn="r" rtl="1" eaLnBrk="1" hangingPunct="1">
              <a:defRPr/>
            </a:pPr>
            <a:r>
              <a:rPr lang="ar-SY" altLang="sr-Latn-RS" sz="2900" dirty="0" smtClean="0">
                <a:latin typeface="Sakkal Majalla" panose="02000000000000000000" pitchFamily="2" charset="-78"/>
                <a:cs typeface="Sakkal Majalla" panose="02000000000000000000" pitchFamily="2" charset="-78"/>
              </a:rPr>
              <a:t>الكشف الجزئي</a:t>
            </a:r>
          </a:p>
          <a:p>
            <a:pPr lvl="2" algn="r" rtl="1" eaLnBrk="1" hangingPunct="1">
              <a:defRPr/>
            </a:pPr>
            <a:r>
              <a:rPr lang="ar-SY" altLang="sr-Latn-RS" sz="2900" dirty="0" smtClean="0">
                <a:latin typeface="Sakkal Majalla" panose="02000000000000000000" pitchFamily="2" charset="-78"/>
                <a:cs typeface="Sakkal Majalla" panose="02000000000000000000" pitchFamily="2" charset="-78"/>
              </a:rPr>
              <a:t>أوامر بإبراز البيانات</a:t>
            </a:r>
          </a:p>
          <a:p>
            <a:pPr lvl="2" algn="r" rtl="1" eaLnBrk="1" hangingPunct="1">
              <a:defRPr/>
            </a:pPr>
            <a:r>
              <a:rPr lang="ar-SY" altLang="sr-Latn-RS" sz="2900" dirty="0" smtClean="0">
                <a:latin typeface="Sakkal Majalla" panose="02000000000000000000" pitchFamily="2" charset="-78"/>
                <a:cs typeface="Sakkal Majalla" panose="02000000000000000000" pitchFamily="2" charset="-78"/>
              </a:rPr>
              <a:t>البحث والمصادرة</a:t>
            </a:r>
          </a:p>
          <a:p>
            <a:pPr lvl="2" algn="r" rtl="1" eaLnBrk="1" hangingPunct="1">
              <a:defRPr/>
            </a:pPr>
            <a:r>
              <a:rPr lang="ar-SY" altLang="sr-Latn-RS" sz="2900" dirty="0" smtClean="0">
                <a:latin typeface="Sakkal Majalla" panose="02000000000000000000" pitchFamily="2" charset="-78"/>
                <a:cs typeface="Sakkal Majalla" panose="02000000000000000000" pitchFamily="2" charset="-78"/>
              </a:rPr>
              <a:t>جمع بيانات الحركة في الوقت الحقيقي</a:t>
            </a:r>
          </a:p>
          <a:p>
            <a:pPr lvl="2" algn="r" rtl="1" eaLnBrk="1" hangingPunct="1">
              <a:defRPr/>
            </a:pPr>
            <a:r>
              <a:rPr lang="ar-SY" altLang="sr-Latn-RS" sz="2900" dirty="0" smtClean="0">
                <a:latin typeface="Sakkal Majalla" panose="02000000000000000000" pitchFamily="2" charset="-78"/>
                <a:cs typeface="Sakkal Majalla" panose="02000000000000000000" pitchFamily="2" charset="-78"/>
              </a:rPr>
              <a:t>اعتراض بيانات المحتوى</a:t>
            </a:r>
          </a:p>
          <a:p>
            <a:pPr marL="914400" lvl="2" indent="0" algn="r" rtl="1" eaLnBrk="1" hangingPunct="1">
              <a:buFont typeface="Arial" panose="020B0604020202020204" pitchFamily="34" charset="0"/>
              <a:buNone/>
              <a:defRPr/>
            </a:pPr>
            <a:r>
              <a:rPr lang="en-GB" altLang="sr-Latn-RS" sz="2900" b="1" dirty="0" smtClean="0">
                <a:solidFill>
                  <a:srgbClr val="FF0000"/>
                </a:solidFill>
                <a:latin typeface="Sakkal Majalla" panose="02000000000000000000" pitchFamily="2" charset="-78"/>
                <a:cs typeface="Sakkal Majalla" panose="02000000000000000000" pitchFamily="2" charset="-78"/>
              </a:rPr>
              <a:t>]</a:t>
            </a:r>
            <a:r>
              <a:rPr lang="ar-SY" altLang="sr-Latn-RS" sz="2900" b="1" dirty="0" smtClean="0">
                <a:solidFill>
                  <a:srgbClr val="FF0000"/>
                </a:solidFill>
                <a:latin typeface="Sakkal Majalla" panose="02000000000000000000" pitchFamily="2" charset="-78"/>
                <a:cs typeface="Sakkal Majalla" panose="02000000000000000000" pitchFamily="2" charset="-78"/>
              </a:rPr>
              <a:t>غير مشتبه به]</a:t>
            </a:r>
            <a:endParaRPr lang="en-GB" altLang="sr-Latn-RS" sz="2900" b="1" dirty="0">
              <a:solidFill>
                <a:srgbClr val="FF0000"/>
              </a:solidFill>
              <a:latin typeface="Sakkal Majalla" panose="02000000000000000000" pitchFamily="2" charset="-78"/>
              <a:cs typeface="Sakkal Majalla" panose="02000000000000000000" pitchFamily="2" charset="-78"/>
            </a:endParaRPr>
          </a:p>
        </p:txBody>
      </p:sp>
      <p:sp>
        <p:nvSpPr>
          <p:cNvPr id="27652" name="Rectangle 3"/>
          <p:cNvSpPr txBox="1">
            <a:spLocks/>
          </p:cNvSpPr>
          <p:nvPr/>
        </p:nvSpPr>
        <p:spPr bwMode="auto">
          <a:xfrm>
            <a:off x="173702" y="1263721"/>
            <a:ext cx="4770437" cy="4645025"/>
          </a:xfrm>
          <a:prstGeom prst="rect">
            <a:avLst/>
          </a:prstGeom>
          <a:noFill/>
          <a:ln>
            <a:noFill/>
          </a:ln>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lvl="1" algn="r" rtl="1" eaLnBrk="1" hangingPunct="1">
              <a:defRPr/>
            </a:pPr>
            <a:r>
              <a:rPr lang="ar-SY" altLang="sr-Latn-RS" sz="2900" b="1" dirty="0" smtClean="0">
                <a:solidFill>
                  <a:srgbClr val="FF0000"/>
                </a:solidFill>
                <a:latin typeface="Sakkal Majalla" panose="02000000000000000000" pitchFamily="2" charset="-78"/>
                <a:cs typeface="Sakkal Majalla" panose="02000000000000000000" pitchFamily="2" charset="-78"/>
              </a:rPr>
              <a:t>أي شخص تكون بيانات الكمبيوتر في حوزته أو تحت سيطرته في حال:</a:t>
            </a:r>
          </a:p>
          <a:p>
            <a:pPr lvl="2" algn="r" rtl="1" eaLnBrk="1" hangingPunct="1">
              <a:defRPr/>
            </a:pPr>
            <a:r>
              <a:rPr lang="ar-SY" altLang="sr-Latn-RS" sz="2900" dirty="0">
                <a:latin typeface="Sakkal Majalla" panose="02000000000000000000" pitchFamily="2" charset="-78"/>
                <a:cs typeface="Sakkal Majalla" panose="02000000000000000000" pitchFamily="2" charset="-78"/>
              </a:rPr>
              <a:t>الكشف الجزئي</a:t>
            </a:r>
          </a:p>
          <a:p>
            <a:pPr lvl="2" algn="r" rtl="1" eaLnBrk="1" hangingPunct="1">
              <a:defRPr/>
            </a:pPr>
            <a:r>
              <a:rPr lang="ar-SY" altLang="sr-Latn-RS" sz="2900" dirty="0">
                <a:latin typeface="Sakkal Majalla" panose="02000000000000000000" pitchFamily="2" charset="-78"/>
                <a:cs typeface="Sakkal Majalla" panose="02000000000000000000" pitchFamily="2" charset="-78"/>
              </a:rPr>
              <a:t>أوامر بإبراز البيانات</a:t>
            </a:r>
          </a:p>
          <a:p>
            <a:pPr lvl="2" algn="r" rtl="1" eaLnBrk="1" hangingPunct="1">
              <a:defRPr/>
            </a:pPr>
            <a:r>
              <a:rPr lang="ar-SY" altLang="sr-Latn-RS" sz="2900" dirty="0">
                <a:latin typeface="Sakkal Majalla" panose="02000000000000000000" pitchFamily="2" charset="-78"/>
                <a:cs typeface="Sakkal Majalla" panose="02000000000000000000" pitchFamily="2" charset="-78"/>
              </a:rPr>
              <a:t>البحث والمصادرة</a:t>
            </a:r>
            <a:endParaRPr lang="ar-SY" altLang="sr-Latn-RS" sz="2900" dirty="0" smtClean="0">
              <a:latin typeface="Sakkal Majalla" panose="02000000000000000000" pitchFamily="2" charset="-78"/>
              <a:cs typeface="Sakkal Majalla" panose="02000000000000000000" pitchFamily="2" charset="-78"/>
            </a:endParaRPr>
          </a:p>
          <a:p>
            <a:pPr marL="914400" lvl="2" indent="0" algn="r" rtl="1" eaLnBrk="1" hangingPunct="1">
              <a:buNone/>
              <a:defRPr/>
            </a:pPr>
            <a:r>
              <a:rPr lang="en-GB" altLang="sr-Latn-RS" sz="2900" b="1" dirty="0" smtClean="0">
                <a:solidFill>
                  <a:srgbClr val="FF0000"/>
                </a:solidFill>
                <a:latin typeface="Sakkal Majalla" panose="02000000000000000000" pitchFamily="2" charset="-78"/>
                <a:cs typeface="Sakkal Majalla" panose="02000000000000000000" pitchFamily="2" charset="-78"/>
              </a:rPr>
              <a:t>]</a:t>
            </a:r>
            <a:r>
              <a:rPr lang="ar-SY" altLang="sr-Latn-RS" sz="2900" b="1" dirty="0" smtClean="0">
                <a:solidFill>
                  <a:srgbClr val="FF0000"/>
                </a:solidFill>
                <a:latin typeface="Sakkal Majalla" panose="02000000000000000000" pitchFamily="2" charset="-78"/>
                <a:cs typeface="Sakkal Majalla" panose="02000000000000000000" pitchFamily="2" charset="-78"/>
              </a:rPr>
              <a:t>مشتبه به/غير </a:t>
            </a:r>
            <a:r>
              <a:rPr lang="ar-SY" altLang="sr-Latn-RS" sz="2900" b="1" dirty="0">
                <a:solidFill>
                  <a:srgbClr val="FF0000"/>
                </a:solidFill>
                <a:latin typeface="Sakkal Majalla" panose="02000000000000000000" pitchFamily="2" charset="-78"/>
                <a:cs typeface="Sakkal Majalla" panose="02000000000000000000" pitchFamily="2" charset="-78"/>
              </a:rPr>
              <a:t>مشتبه به</a:t>
            </a:r>
            <a:r>
              <a:rPr lang="ar-SY" altLang="sr-Latn-RS" sz="2900" b="1" dirty="0" smtClean="0">
                <a:solidFill>
                  <a:srgbClr val="FF0000"/>
                </a:solidFill>
                <a:latin typeface="Sakkal Majalla" panose="02000000000000000000" pitchFamily="2" charset="-78"/>
                <a:cs typeface="Sakkal Majalla" panose="02000000000000000000" pitchFamily="2" charset="-78"/>
              </a:rPr>
              <a:t>]</a:t>
            </a:r>
            <a:endParaRPr lang="en-GB" altLang="sr-Latn-RS" sz="2900" b="1" dirty="0">
              <a:solidFill>
                <a:srgbClr val="FF0000"/>
              </a:solidFill>
              <a:latin typeface="Sakkal Majalla" panose="02000000000000000000" pitchFamily="2" charset="-78"/>
              <a:cs typeface="Sakkal Majalla" panose="02000000000000000000" pitchFamily="2" charset="-78"/>
            </a:endParaRPr>
          </a:p>
        </p:txBody>
      </p:sp>
      <p:sp>
        <p:nvSpPr>
          <p:cNvPr id="13317"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FE53DA42-240B-40DC-8563-5DF6F343AD22}" type="slidenum">
              <a:rPr lang="en-US" altLang="en-US">
                <a:solidFill>
                  <a:srgbClr val="898989"/>
                </a:solidFill>
                <a:latin typeface="Calibri" panose="020F0502020204030204" pitchFamily="34" charset="0"/>
              </a:rPr>
              <a:pPr/>
              <a:t>12</a:t>
            </a:fld>
            <a:endParaRPr lang="en-US" altLang="en-US">
              <a:solidFill>
                <a:srgbClr val="898989"/>
              </a:solidFill>
              <a:latin typeface="Calibri" panose="020F0502020204030204"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3" descr="C:\Users\B.Stam\Desktop\AJT evidences\FBA logo.jpg">
            <a:extLst>
              <a:ext uri="{FF2B5EF4-FFF2-40B4-BE49-F238E27FC236}">
                <a16:creationId xmlns="" xmlns:a16="http://schemas.microsoft.com/office/drawing/2014/main" id="{5467DDDF-05B3-4E8E-A41B-4BEB1A6A35EB}"/>
              </a:ext>
            </a:extLst>
          </p:cNvPr>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6343485" y="5273911"/>
            <a:ext cx="2677568" cy="16314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4" name="Rectangle 3"/>
          <p:cNvSpPr txBox="1">
            <a:spLocks/>
          </p:cNvSpPr>
          <p:nvPr/>
        </p:nvSpPr>
        <p:spPr bwMode="auto">
          <a:xfrm>
            <a:off x="457199" y="1185863"/>
            <a:ext cx="8072651" cy="4860925"/>
          </a:xfrm>
          <a:prstGeom prst="rect">
            <a:avLst/>
          </a:prstGeom>
          <a:noFill/>
          <a:ln w="9525">
            <a:noFill/>
            <a:miter lim="800000"/>
            <a:headEnd/>
            <a:tailEnd/>
          </a:ln>
        </p:spPr>
        <p:txBody>
          <a:bodyPr/>
          <a:lstStyle/>
          <a:p>
            <a:pPr marL="342900" indent="-342900" algn="just" rtl="1" eaLnBrk="1" hangingPunct="1">
              <a:spcBef>
                <a:spcPct val="20000"/>
              </a:spcBef>
              <a:buFont typeface="Arial" charset="0"/>
              <a:buChar char="•"/>
              <a:defRPr/>
            </a:pPr>
            <a:r>
              <a:rPr lang="ar-SY" sz="2900" dirty="0" smtClean="0">
                <a:latin typeface="Sakkal Majalla" panose="02000000000000000000" pitchFamily="2" charset="-78"/>
                <a:cs typeface="Sakkal Majalla" panose="02000000000000000000" pitchFamily="2" charset="-78"/>
              </a:rPr>
              <a:t>الأشخاص موضوع الطلب المشتبه بهم: الموظف المبتدئ لدى قسم اللوجستيك والعمليات، البنك الفيدرالي لأتلانتيس</a:t>
            </a:r>
          </a:p>
          <a:p>
            <a:pPr marL="342900" indent="-342900" algn="just" eaLnBrk="1" hangingPunct="1">
              <a:spcBef>
                <a:spcPct val="20000"/>
              </a:spcBef>
              <a:buFont typeface="Arial" charset="0"/>
              <a:buChar char="•"/>
              <a:defRPr/>
            </a:pPr>
            <a:endParaRPr lang="en-US" sz="2900" dirty="0">
              <a:latin typeface="Sakkal Majalla" panose="02000000000000000000" pitchFamily="2" charset="-78"/>
              <a:cs typeface="Sakkal Majalla" panose="02000000000000000000" pitchFamily="2" charset="-78"/>
            </a:endParaRPr>
          </a:p>
          <a:p>
            <a:pPr marL="342900" indent="-342900" algn="just" eaLnBrk="1" hangingPunct="1">
              <a:spcBef>
                <a:spcPct val="20000"/>
              </a:spcBef>
              <a:buFont typeface="Arial" charset="0"/>
              <a:buChar char="•"/>
              <a:defRPr/>
            </a:pPr>
            <a:endParaRPr lang="en-US" sz="2900" dirty="0">
              <a:latin typeface="Sakkal Majalla" panose="02000000000000000000" pitchFamily="2" charset="-78"/>
              <a:cs typeface="Sakkal Majalla" panose="02000000000000000000" pitchFamily="2" charset="-78"/>
            </a:endParaRPr>
          </a:p>
          <a:p>
            <a:pPr marL="342900" indent="-342900" algn="just" eaLnBrk="1" hangingPunct="1">
              <a:spcBef>
                <a:spcPct val="20000"/>
              </a:spcBef>
              <a:buFont typeface="Arial" charset="0"/>
              <a:buChar char="•"/>
              <a:defRPr/>
            </a:pPr>
            <a:endParaRPr lang="en-US" sz="2900" dirty="0">
              <a:latin typeface="Sakkal Majalla" panose="02000000000000000000" pitchFamily="2" charset="-78"/>
              <a:cs typeface="Sakkal Majalla" panose="02000000000000000000" pitchFamily="2" charset="-78"/>
            </a:endParaRPr>
          </a:p>
          <a:p>
            <a:pPr marL="342900" indent="-342900" algn="just" eaLnBrk="1" hangingPunct="1">
              <a:spcBef>
                <a:spcPct val="20000"/>
              </a:spcBef>
              <a:buFont typeface="Arial" charset="0"/>
              <a:buChar char="•"/>
              <a:defRPr/>
            </a:pPr>
            <a:endParaRPr lang="en-US" sz="2900" dirty="0">
              <a:latin typeface="Sakkal Majalla" panose="02000000000000000000" pitchFamily="2" charset="-78"/>
              <a:cs typeface="Sakkal Majalla" panose="02000000000000000000" pitchFamily="2" charset="-78"/>
            </a:endParaRPr>
          </a:p>
          <a:p>
            <a:pPr marL="342900" indent="-342900" algn="just" rtl="1" eaLnBrk="1" hangingPunct="1">
              <a:spcBef>
                <a:spcPct val="20000"/>
              </a:spcBef>
              <a:buFont typeface="Arial" charset="0"/>
              <a:buChar char="•"/>
              <a:defRPr/>
            </a:pPr>
            <a:r>
              <a:rPr lang="ar-SY" sz="2900" dirty="0" smtClean="0">
                <a:latin typeface="Sakkal Majalla" panose="02000000000000000000" pitchFamily="2" charset="-78"/>
                <a:cs typeface="Sakkal Majalla" panose="02000000000000000000" pitchFamily="2" charset="-78"/>
              </a:rPr>
              <a:t>الشخص موضوع </a:t>
            </a:r>
            <a:r>
              <a:rPr lang="ar-SY" sz="2900" dirty="0">
                <a:latin typeface="Sakkal Majalla" panose="02000000000000000000" pitchFamily="2" charset="-78"/>
                <a:cs typeface="Sakkal Majalla" panose="02000000000000000000" pitchFamily="2" charset="-78"/>
              </a:rPr>
              <a:t>الطلب </a:t>
            </a:r>
            <a:r>
              <a:rPr lang="ar-SY" sz="2900" dirty="0" smtClean="0">
                <a:latin typeface="Sakkal Majalla" panose="02000000000000000000" pitchFamily="2" charset="-78"/>
                <a:cs typeface="Sakkal Majalla" panose="02000000000000000000" pitchFamily="2" charset="-78"/>
              </a:rPr>
              <a:t>غير المشتبه به: البنك </a:t>
            </a:r>
            <a:r>
              <a:rPr lang="ar-SY" sz="2900" dirty="0">
                <a:latin typeface="Sakkal Majalla" panose="02000000000000000000" pitchFamily="2" charset="-78"/>
                <a:cs typeface="Sakkal Majalla" panose="02000000000000000000" pitchFamily="2" charset="-78"/>
              </a:rPr>
              <a:t>الفيدرالي </a:t>
            </a:r>
            <a:r>
              <a:rPr lang="ar-SY" sz="2900" dirty="0" smtClean="0">
                <a:latin typeface="Sakkal Majalla" panose="02000000000000000000" pitchFamily="2" charset="-78"/>
                <a:cs typeface="Sakkal Majalla" panose="02000000000000000000" pitchFamily="2" charset="-78"/>
              </a:rPr>
              <a:t>لأتلانتيس</a:t>
            </a:r>
            <a:endParaRPr lang="en-US" sz="2900" dirty="0">
              <a:latin typeface="Sakkal Majalla" panose="02000000000000000000" pitchFamily="2" charset="-78"/>
              <a:cs typeface="Sakkal Majalla" panose="02000000000000000000" pitchFamily="2" charset="-78"/>
            </a:endParaRPr>
          </a:p>
          <a:p>
            <a:pPr marL="342900" indent="-342900" algn="just" eaLnBrk="1" hangingPunct="1">
              <a:spcBef>
                <a:spcPct val="20000"/>
              </a:spcBef>
              <a:buFont typeface="Arial" charset="0"/>
              <a:buChar char="•"/>
              <a:defRPr/>
            </a:pPr>
            <a:endParaRPr lang="en-GB" sz="2900" dirty="0">
              <a:latin typeface="Sakkal Majalla" panose="02000000000000000000" pitchFamily="2" charset="-78"/>
              <a:cs typeface="Sakkal Majalla" panose="02000000000000000000" pitchFamily="2" charset="-78"/>
            </a:endParaRPr>
          </a:p>
        </p:txBody>
      </p:sp>
      <p:pic>
        <p:nvPicPr>
          <p:cNvPr id="1026" name="Picture 2" descr="Image result for unknown person">
            <a:extLst>
              <a:ext uri="{FF2B5EF4-FFF2-40B4-BE49-F238E27FC236}">
                <a16:creationId xmlns="" xmlns:a16="http://schemas.microsoft.com/office/drawing/2014/main" id="{D65C4861-37FC-4F3D-8BBC-15710023501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31317" y="2202022"/>
            <a:ext cx="1992267" cy="1992267"/>
          </a:xfrm>
          <a:prstGeom prst="rect">
            <a:avLst/>
          </a:prstGeom>
          <a:noFill/>
          <a:extLst>
            <a:ext uri="{909E8E84-426E-40DD-AFC4-6F175D3DCCD1}">
              <a14:hiddenFill xmlns:a14="http://schemas.microsoft.com/office/drawing/2010/main">
                <a:solidFill>
                  <a:srgbClr val="FFFFFF"/>
                </a:solidFill>
              </a14:hiddenFill>
            </a:ext>
          </a:extLst>
        </p:spPr>
      </p:pic>
      <p:sp>
        <p:nvSpPr>
          <p:cNvPr id="12290" name="Title 1"/>
          <p:cNvSpPr>
            <a:spLocks noGrp="1"/>
          </p:cNvSpPr>
          <p:nvPr>
            <p:ph type="title"/>
          </p:nvPr>
        </p:nvSpPr>
        <p:spPr>
          <a:xfrm>
            <a:off x="457200" y="0"/>
            <a:ext cx="8229600" cy="1143001"/>
          </a:xfrm>
        </p:spPr>
        <p:txBody>
          <a:bodyPr/>
          <a:lstStyle/>
          <a:p>
            <a:pPr rtl="1"/>
            <a:r>
              <a:rPr lang="ar-SY" altLang="en-US" b="1" dirty="0" smtClean="0">
                <a:latin typeface="Sakkal Majalla" panose="02000000000000000000" pitchFamily="2" charset="-78"/>
                <a:cs typeface="Sakkal Majalla" panose="02000000000000000000" pitchFamily="2" charset="-78"/>
              </a:rPr>
              <a:t>دراسة حالة: الشخص موضوع الطلب</a:t>
            </a:r>
            <a:endParaRPr lang="en-US" altLang="en-US" b="1" dirty="0">
              <a:latin typeface="Sakkal Majalla" panose="02000000000000000000" pitchFamily="2" charset="-78"/>
              <a:cs typeface="Sakkal Majalla" panose="02000000000000000000" pitchFamily="2" charset="-78"/>
            </a:endParaRPr>
          </a:p>
        </p:txBody>
      </p:sp>
      <p:sp>
        <p:nvSpPr>
          <p:cNvPr id="12291" name="Slide Number Placeholder 3"/>
          <p:cNvSpPr>
            <a:spLocks noGrp="1"/>
          </p:cNvSpPr>
          <p:nvPr>
            <p:ph type="sldNum" sz="quarter" idx="12"/>
          </p:nvPr>
        </p:nvSpPr>
        <p:spPr bwMode="auto">
          <a:xfrm>
            <a:off x="6553200" y="6406602"/>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B4D861E7-2068-4089-A817-5D50FEF42A13}" type="slidenum">
              <a:rPr lang="en-US" altLang="en-US">
                <a:solidFill>
                  <a:srgbClr val="898989"/>
                </a:solidFill>
                <a:latin typeface="Calibri" panose="020F0502020204030204" pitchFamily="34" charset="0"/>
              </a:rPr>
              <a:pPr/>
              <a:t>13</a:t>
            </a:fld>
            <a:endParaRPr lang="en-US" altLang="en-US">
              <a:solidFill>
                <a:srgbClr val="898989"/>
              </a:solidFill>
              <a:latin typeface="Calibri" panose="020F0502020204030204" pitchFamily="34" charset="0"/>
            </a:endParaRPr>
          </a:p>
        </p:txBody>
      </p:sp>
      <p:pic>
        <p:nvPicPr>
          <p:cNvPr id="9" name="Picture 2" descr="C:\Users\B.Stam\Desktop\AJT evidences\UBP.jpg">
            <a:extLst>
              <a:ext uri="{FF2B5EF4-FFF2-40B4-BE49-F238E27FC236}">
                <a16:creationId xmlns="" xmlns:a16="http://schemas.microsoft.com/office/drawing/2014/main" id="{F98397D0-BF98-4890-AD5C-5A61B269D57F}"/>
              </a:ext>
            </a:extLst>
          </p:cNvPr>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110603" y="5946227"/>
            <a:ext cx="2405062"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Slika 5" descr="C:\Users\B.Stam\Desktop\DSBN.jpg">
            <a:extLst>
              <a:ext uri="{FF2B5EF4-FFF2-40B4-BE49-F238E27FC236}">
                <a16:creationId xmlns="" xmlns:a16="http://schemas.microsoft.com/office/drawing/2014/main" id="{8438F5DE-C14D-4D36-8A0C-54C0E46FC8CB}"/>
              </a:ext>
            </a:extLst>
          </p:cNvPr>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2973126" y="5767908"/>
            <a:ext cx="3122613" cy="91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2885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457200" y="-106363"/>
            <a:ext cx="8229600" cy="1143001"/>
          </a:xfrm>
        </p:spPr>
        <p:txBody>
          <a:bodyPr/>
          <a:lstStyle/>
          <a:p>
            <a:pPr rtl="1"/>
            <a:r>
              <a:rPr lang="ar-SY" altLang="en-US" b="1" dirty="0" smtClean="0">
                <a:latin typeface="Sakkal Majalla" panose="02000000000000000000" pitchFamily="2" charset="-78"/>
                <a:cs typeface="Sakkal Majalla" panose="02000000000000000000" pitchFamily="2" charset="-78"/>
              </a:rPr>
              <a:t>البيانات/الاتصالات موضوع </a:t>
            </a:r>
            <a:r>
              <a:rPr lang="ar-SY" altLang="en-US" b="1" dirty="0">
                <a:latin typeface="Sakkal Majalla" panose="02000000000000000000" pitchFamily="2" charset="-78"/>
                <a:cs typeface="Sakkal Majalla" panose="02000000000000000000" pitchFamily="2" charset="-78"/>
              </a:rPr>
              <a:t>الطلب</a:t>
            </a:r>
            <a:endParaRPr lang="en-US" altLang="en-US" b="1" dirty="0"/>
          </a:p>
        </p:txBody>
      </p:sp>
      <p:sp>
        <p:nvSpPr>
          <p:cNvPr id="14339"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2D8EB603-FEAD-40D0-8C87-20239BA5809B}" type="slidenum">
              <a:rPr lang="en-US" altLang="en-US">
                <a:solidFill>
                  <a:srgbClr val="898989"/>
                </a:solidFill>
                <a:latin typeface="Calibri" panose="020F0502020204030204" pitchFamily="34" charset="0"/>
              </a:rPr>
              <a:pPr/>
              <a:t>14</a:t>
            </a:fld>
            <a:endParaRPr lang="en-US" altLang="en-US">
              <a:solidFill>
                <a:srgbClr val="898989"/>
              </a:solidFill>
              <a:latin typeface="Calibri" panose="020F0502020204030204" pitchFamily="34" charset="0"/>
            </a:endParaRPr>
          </a:p>
        </p:txBody>
      </p:sp>
      <p:sp>
        <p:nvSpPr>
          <p:cNvPr id="14340" name="Rectangle 3"/>
          <p:cNvSpPr txBox="1">
            <a:spLocks/>
          </p:cNvSpPr>
          <p:nvPr/>
        </p:nvSpPr>
        <p:spPr bwMode="auto">
          <a:xfrm>
            <a:off x="331788" y="1298575"/>
            <a:ext cx="6015037" cy="524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just" rtl="1" eaLnBrk="1" hangingPunct="1">
              <a:spcBef>
                <a:spcPct val="20000"/>
              </a:spcBef>
              <a:buFont typeface="Arial" panose="020B0604020202020204" pitchFamily="34" charset="0"/>
              <a:buChar char="•"/>
            </a:pPr>
            <a:r>
              <a:rPr lang="ar-SY" sz="3600" dirty="0" smtClean="0">
                <a:latin typeface="Sakkal Majalla" panose="02000000000000000000" pitchFamily="2" charset="-78"/>
                <a:cs typeface="Sakkal Majalla" panose="02000000000000000000" pitchFamily="2" charset="-78"/>
              </a:rPr>
              <a:t>البيانات/الاتصالات موضوع الطلب: </a:t>
            </a:r>
            <a:r>
              <a:rPr lang="ar-SY" sz="3600" b="1" dirty="0" smtClean="0">
                <a:solidFill>
                  <a:srgbClr val="FF0000"/>
                </a:solidFill>
                <a:latin typeface="Sakkal Majalla" panose="02000000000000000000" pitchFamily="2" charset="-78"/>
                <a:cs typeface="Sakkal Majalla" panose="02000000000000000000" pitchFamily="2" charset="-78"/>
              </a:rPr>
              <a:t>البيانات/الاتصالات المرتبطة بالترخيص</a:t>
            </a:r>
            <a:endParaRPr lang="ar-SY" sz="3600" dirty="0" smtClean="0">
              <a:latin typeface="Sakkal Majalla" panose="02000000000000000000" pitchFamily="2" charset="-78"/>
              <a:cs typeface="Sakkal Majalla" panose="02000000000000000000" pitchFamily="2" charset="-78"/>
            </a:endParaRPr>
          </a:p>
          <a:p>
            <a:pPr algn="just" eaLnBrk="1" hangingPunct="1">
              <a:spcBef>
                <a:spcPct val="20000"/>
              </a:spcBef>
              <a:buFont typeface="Arial" panose="020B0604020202020204" pitchFamily="34" charset="0"/>
              <a:buChar char="•"/>
            </a:pPr>
            <a:endParaRPr lang="en-GB" sz="3600" dirty="0">
              <a:latin typeface="Sakkal Majalla" panose="02000000000000000000" pitchFamily="2" charset="-78"/>
              <a:cs typeface="Sakkal Majalla" panose="02000000000000000000" pitchFamily="2" charset="-78"/>
            </a:endParaRPr>
          </a:p>
          <a:p>
            <a:pPr algn="just" rtl="1" eaLnBrk="1" hangingPunct="1">
              <a:spcBef>
                <a:spcPct val="20000"/>
              </a:spcBef>
              <a:buFont typeface="Arial" panose="020B0604020202020204" pitchFamily="34" charset="0"/>
              <a:buChar char="•"/>
            </a:pPr>
            <a:r>
              <a:rPr lang="ar-SY" sz="3600" dirty="0" smtClean="0">
                <a:latin typeface="Sakkal Majalla" panose="02000000000000000000" pitchFamily="2" charset="-78"/>
                <a:cs typeface="Sakkal Majalla" panose="02000000000000000000" pitchFamily="2" charset="-78"/>
              </a:rPr>
              <a:t>تسمح اتفاقية بودابست بممارسة سلطات إجرائية فما يتعلق ببيانات كمبيوتر، أنظمة كمبيوتر، وسائط تخزين بيانات الكمبيوتر أو اتصالات </a:t>
            </a:r>
            <a:r>
              <a:rPr lang="ar-SY" sz="3600" b="1" dirty="0" smtClean="0">
                <a:solidFill>
                  <a:srgbClr val="FF0000"/>
                </a:solidFill>
                <a:latin typeface="Sakkal Majalla" panose="02000000000000000000" pitchFamily="2" charset="-78"/>
                <a:cs typeface="Sakkal Majalla" panose="02000000000000000000" pitchFamily="2" charset="-78"/>
              </a:rPr>
              <a:t>محددة</a:t>
            </a:r>
            <a:endParaRPr lang="ar-SY" sz="3600" dirty="0" smtClean="0">
              <a:latin typeface="Sakkal Majalla" panose="02000000000000000000" pitchFamily="2" charset="-78"/>
              <a:cs typeface="Sakkal Majalla" panose="02000000000000000000" pitchFamily="2" charset="-78"/>
            </a:endParaRPr>
          </a:p>
        </p:txBody>
      </p:sp>
      <p:pic>
        <p:nvPicPr>
          <p:cNvPr id="14341" name="Picture 2" descr="Image result for communication clipar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57950" y="3917950"/>
            <a:ext cx="2686050" cy="996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2" name="Picture 4" descr="Image result for data clipart"/>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6729413" y="1406525"/>
            <a:ext cx="2143125"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103933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457200" y="-20638"/>
            <a:ext cx="8229600" cy="1143001"/>
          </a:xfrm>
        </p:spPr>
        <p:txBody>
          <a:bodyPr/>
          <a:lstStyle/>
          <a:p>
            <a:pPr rtl="1"/>
            <a:r>
              <a:rPr lang="ar-SY" altLang="en-US" b="1" dirty="0">
                <a:latin typeface="Sakkal Majalla" panose="02000000000000000000" pitchFamily="2" charset="-78"/>
                <a:cs typeface="Sakkal Majalla" panose="02000000000000000000" pitchFamily="2" charset="-78"/>
              </a:rPr>
              <a:t>البيانات/الاتصالات موضوع الطلب</a:t>
            </a:r>
            <a:endParaRPr lang="en-US" altLang="en-US" b="1" dirty="0"/>
          </a:p>
        </p:txBody>
      </p:sp>
      <p:sp>
        <p:nvSpPr>
          <p:cNvPr id="16387" name="Slide Number Placeholder 3"/>
          <p:cNvSpPr>
            <a:spLocks noGrp="1"/>
          </p:cNvSpPr>
          <p:nvPr>
            <p:ph type="sldNum" sz="quarter" idx="12"/>
          </p:nvPr>
        </p:nvSpPr>
        <p:spPr bwMode="auto">
          <a:xfrm>
            <a:off x="6734175" y="6034088"/>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15E95C4B-3594-4865-B4E6-6EA224399679}" type="slidenum">
              <a:rPr lang="en-US" altLang="en-US">
                <a:solidFill>
                  <a:srgbClr val="898989"/>
                </a:solidFill>
                <a:latin typeface="Calibri" panose="020F0502020204030204" pitchFamily="34" charset="0"/>
              </a:rPr>
              <a:pPr/>
              <a:t>15</a:t>
            </a:fld>
            <a:endParaRPr lang="en-US" altLang="en-US">
              <a:solidFill>
                <a:srgbClr val="898989"/>
              </a:solidFill>
              <a:latin typeface="Calibri" panose="020F0502020204030204" pitchFamily="34" charset="0"/>
            </a:endParaRPr>
          </a:p>
        </p:txBody>
      </p:sp>
      <p:sp>
        <p:nvSpPr>
          <p:cNvPr id="7" name="Rectangle 6"/>
          <p:cNvSpPr/>
          <p:nvPr/>
        </p:nvSpPr>
        <p:spPr>
          <a:xfrm>
            <a:off x="190499" y="1122363"/>
            <a:ext cx="8582025" cy="1318437"/>
          </a:xfrm>
          <a:prstGeom prst="rect">
            <a:avLst/>
          </a:prstGeom>
          <a:no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fr-FR"/>
          </a:p>
        </p:txBody>
      </p:sp>
      <p:sp>
        <p:nvSpPr>
          <p:cNvPr id="2" name="Rectangle 1"/>
          <p:cNvSpPr/>
          <p:nvPr/>
        </p:nvSpPr>
        <p:spPr>
          <a:xfrm>
            <a:off x="276225" y="1163527"/>
            <a:ext cx="8410574" cy="1200329"/>
          </a:xfrm>
          <a:prstGeom prst="rect">
            <a:avLst/>
          </a:prstGeom>
        </p:spPr>
        <p:txBody>
          <a:bodyPr wrap="square">
            <a:spAutoFit/>
          </a:bodyPr>
          <a:lstStyle/>
          <a:p>
            <a:pPr algn="just" rtl="1"/>
            <a:r>
              <a:rPr lang="ar-EG" b="1" dirty="0">
                <a:latin typeface="Sakkal Majalla" panose="02000000000000000000" pitchFamily="2" charset="-78"/>
                <a:cs typeface="Sakkal Majalla" panose="02000000000000000000" pitchFamily="2" charset="-78"/>
              </a:rPr>
              <a:t>المادة 16- التعجيل في حفظ بيانات الكومبيوتر المخزنة</a:t>
            </a:r>
            <a:endParaRPr lang="fr-FR" dirty="0">
              <a:latin typeface="Sakkal Majalla" panose="02000000000000000000" pitchFamily="2" charset="-78"/>
              <a:cs typeface="Sakkal Majalla" panose="02000000000000000000" pitchFamily="2" charset="-78"/>
            </a:endParaRPr>
          </a:p>
          <a:p>
            <a:pPr lvl="0" algn="just" rtl="1"/>
            <a:r>
              <a:rPr lang="ar-EG" dirty="0">
                <a:latin typeface="Sakkal Majalla" panose="02000000000000000000" pitchFamily="2" charset="-78"/>
                <a:cs typeface="Sakkal Majalla" panose="02000000000000000000" pitchFamily="2" charset="-78"/>
              </a:rPr>
              <a:t>تعتمد كل دولة طرف ما يلزم من تدابير تشريعية وغيرها من التدابير لتمكين سلطاتها المختصة من الأمر أو الحصول على الحفظ المعجل لبيانات كومبيوتر محددة، بما في ذلك بيانات الحركة المُخزنة بواسطة نظام الكومبيوتر، خاصة في حال وجود أسس للاعتقاد أن تلك البيانات معرضة بشكل خاص للضياع أو التعديل.</a:t>
            </a:r>
            <a:endParaRPr lang="fr-FR" dirty="0">
              <a:latin typeface="Sakkal Majalla" panose="02000000000000000000" pitchFamily="2" charset="-78"/>
              <a:cs typeface="Sakkal Majalla" panose="02000000000000000000" pitchFamily="2" charset="-78"/>
            </a:endParaRPr>
          </a:p>
        </p:txBody>
      </p:sp>
      <p:sp>
        <p:nvSpPr>
          <p:cNvPr id="9" name="Rectangle 8"/>
          <p:cNvSpPr/>
          <p:nvPr/>
        </p:nvSpPr>
        <p:spPr>
          <a:xfrm>
            <a:off x="6443331" y="1748302"/>
            <a:ext cx="1670604" cy="271884"/>
          </a:xfrm>
          <a:prstGeom prst="rect">
            <a:avLst/>
          </a:prstGeom>
          <a:noFill/>
          <a:ln w="15875" cmpd="dbl">
            <a:solidFill>
              <a:srgbClr val="FF000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fr-FR"/>
          </a:p>
        </p:txBody>
      </p:sp>
      <p:sp>
        <p:nvSpPr>
          <p:cNvPr id="10" name="Rectangle 9"/>
          <p:cNvSpPr/>
          <p:nvPr/>
        </p:nvSpPr>
        <p:spPr>
          <a:xfrm>
            <a:off x="190499" y="2554467"/>
            <a:ext cx="8582025" cy="1840576"/>
          </a:xfrm>
          <a:prstGeom prst="rect">
            <a:avLst/>
          </a:prstGeom>
          <a:no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fr-FR"/>
          </a:p>
        </p:txBody>
      </p:sp>
      <p:sp>
        <p:nvSpPr>
          <p:cNvPr id="3" name="Rectangle 2"/>
          <p:cNvSpPr/>
          <p:nvPr/>
        </p:nvSpPr>
        <p:spPr>
          <a:xfrm>
            <a:off x="276224" y="2689925"/>
            <a:ext cx="8410573" cy="1569660"/>
          </a:xfrm>
          <a:prstGeom prst="rect">
            <a:avLst/>
          </a:prstGeom>
        </p:spPr>
        <p:txBody>
          <a:bodyPr wrap="square">
            <a:spAutoFit/>
          </a:bodyPr>
          <a:lstStyle/>
          <a:p>
            <a:pPr algn="just" rtl="1"/>
            <a:r>
              <a:rPr lang="ar-EG" sz="1600" b="1" dirty="0">
                <a:latin typeface="Sakkal Majalla" panose="02000000000000000000" pitchFamily="2" charset="-78"/>
                <a:cs typeface="Sakkal Majalla" panose="02000000000000000000" pitchFamily="2" charset="-78"/>
              </a:rPr>
              <a:t>المادة 17 – التعجيل في حفظ بيانات الكومبيوتر والكشف الجزئي عن بيانات الحركة</a:t>
            </a:r>
            <a:endParaRPr lang="fr-FR" sz="1600" dirty="0">
              <a:latin typeface="Sakkal Majalla" panose="02000000000000000000" pitchFamily="2" charset="-78"/>
              <a:cs typeface="Sakkal Majalla" panose="02000000000000000000" pitchFamily="2" charset="-78"/>
            </a:endParaRPr>
          </a:p>
          <a:p>
            <a:pPr lvl="0" algn="just" rtl="1"/>
            <a:r>
              <a:rPr lang="ar-EG" sz="1600" dirty="0">
                <a:latin typeface="Sakkal Majalla" panose="02000000000000000000" pitchFamily="2" charset="-78"/>
                <a:cs typeface="Sakkal Majalla" panose="02000000000000000000" pitchFamily="2" charset="-78"/>
              </a:rPr>
              <a:t>تعتمد كل دولة طرف، فيما يتعلق ببيانات الحركة الواجب حفظها بموجب المادة 16، ما يلزم من تدابير تشريعية وغيرها من التدابير بغية:</a:t>
            </a:r>
            <a:endParaRPr lang="fr-FR" sz="1600" dirty="0">
              <a:latin typeface="Sakkal Majalla" panose="02000000000000000000" pitchFamily="2" charset="-78"/>
              <a:cs typeface="Sakkal Majalla" panose="02000000000000000000" pitchFamily="2" charset="-78"/>
            </a:endParaRPr>
          </a:p>
          <a:p>
            <a:pPr lvl="2" algn="just" rtl="1"/>
            <a:r>
              <a:rPr lang="ar-SY" sz="1600" dirty="0" smtClean="0">
                <a:latin typeface="Sakkal Majalla" panose="02000000000000000000" pitchFamily="2" charset="-78"/>
                <a:cs typeface="Sakkal Majalla" panose="02000000000000000000" pitchFamily="2" charset="-78"/>
              </a:rPr>
              <a:t>أ. </a:t>
            </a:r>
            <a:r>
              <a:rPr lang="ar-EG" sz="1600" dirty="0" smtClean="0">
                <a:latin typeface="Sakkal Majalla" panose="02000000000000000000" pitchFamily="2" charset="-78"/>
                <a:cs typeface="Sakkal Majalla" panose="02000000000000000000" pitchFamily="2" charset="-78"/>
              </a:rPr>
              <a:t>ضمان </a:t>
            </a:r>
            <a:r>
              <a:rPr lang="ar-EG" sz="1600" dirty="0">
                <a:latin typeface="Sakkal Majalla" panose="02000000000000000000" pitchFamily="2" charset="-78"/>
                <a:cs typeface="Sakkal Majalla" panose="02000000000000000000" pitchFamily="2" charset="-78"/>
              </a:rPr>
              <a:t>توفر إمكانية التعجيل في حفظ بيانات الحركة بصرف النظر عن مشاركة مزود خدمة واحد أو أكثر في عملية نقل هذا الاتصال؛ و </a:t>
            </a:r>
            <a:endParaRPr lang="ar-SY" sz="1600" dirty="0">
              <a:latin typeface="Sakkal Majalla" panose="02000000000000000000" pitchFamily="2" charset="-78"/>
              <a:cs typeface="Sakkal Majalla" panose="02000000000000000000" pitchFamily="2" charset="-78"/>
            </a:endParaRPr>
          </a:p>
          <a:p>
            <a:pPr lvl="2" algn="just" rtl="1"/>
            <a:r>
              <a:rPr lang="ar-SY" sz="1600" dirty="0" smtClean="0">
                <a:latin typeface="Sakkal Majalla" panose="02000000000000000000" pitchFamily="2" charset="-78"/>
                <a:cs typeface="Sakkal Majalla" panose="02000000000000000000" pitchFamily="2" charset="-78"/>
              </a:rPr>
              <a:t>ب. </a:t>
            </a:r>
            <a:r>
              <a:rPr lang="ar-EG" sz="1600" dirty="0" smtClean="0">
                <a:latin typeface="Sakkal Majalla" panose="02000000000000000000" pitchFamily="2" charset="-78"/>
                <a:cs typeface="Sakkal Majalla" panose="02000000000000000000" pitchFamily="2" charset="-78"/>
              </a:rPr>
              <a:t>ضمان </a:t>
            </a:r>
            <a:r>
              <a:rPr lang="ar-EG" sz="1600" dirty="0">
                <a:latin typeface="Sakkal Majalla" panose="02000000000000000000" pitchFamily="2" charset="-78"/>
                <a:cs typeface="Sakkal Majalla" panose="02000000000000000000" pitchFamily="2" charset="-78"/>
              </a:rPr>
              <a:t>تعجيل الكشف للسلطة المختصة لدى الدولة الطرف، أو الشخص الذي تعينه تلك السلطة، عن القدر الكافي من بيانات الحركة من أجل تمكين الدولة الطرف من تحديد مزود الخدمة والمسار الذي تم من خلاله نقل الاتصال.</a:t>
            </a:r>
            <a:endParaRPr lang="fr-FR" sz="1600" dirty="0">
              <a:latin typeface="Sakkal Majalla" panose="02000000000000000000" pitchFamily="2" charset="-78"/>
              <a:cs typeface="Sakkal Majalla" panose="02000000000000000000" pitchFamily="2" charset="-78"/>
            </a:endParaRPr>
          </a:p>
        </p:txBody>
      </p:sp>
      <p:sp>
        <p:nvSpPr>
          <p:cNvPr id="12" name="Rectangle 11"/>
          <p:cNvSpPr/>
          <p:nvPr/>
        </p:nvSpPr>
        <p:spPr>
          <a:xfrm>
            <a:off x="3795823" y="2953325"/>
            <a:ext cx="2860158" cy="271884"/>
          </a:xfrm>
          <a:prstGeom prst="rect">
            <a:avLst/>
          </a:prstGeom>
          <a:noFill/>
          <a:ln w="15875" cmpd="dbl">
            <a:solidFill>
              <a:srgbClr val="FF000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fr-FR"/>
          </a:p>
        </p:txBody>
      </p:sp>
      <p:sp>
        <p:nvSpPr>
          <p:cNvPr id="13" name="Rectangle 12"/>
          <p:cNvSpPr/>
          <p:nvPr/>
        </p:nvSpPr>
        <p:spPr>
          <a:xfrm>
            <a:off x="190499" y="4558637"/>
            <a:ext cx="8582025" cy="1840576"/>
          </a:xfrm>
          <a:prstGeom prst="rect">
            <a:avLst/>
          </a:prstGeom>
          <a:no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fr-FR"/>
          </a:p>
        </p:txBody>
      </p:sp>
      <p:sp>
        <p:nvSpPr>
          <p:cNvPr id="4" name="Rectangle 3"/>
          <p:cNvSpPr/>
          <p:nvPr/>
        </p:nvSpPr>
        <p:spPr>
          <a:xfrm>
            <a:off x="320271" y="4694095"/>
            <a:ext cx="8272130" cy="1569660"/>
          </a:xfrm>
          <a:prstGeom prst="rect">
            <a:avLst/>
          </a:prstGeom>
        </p:spPr>
        <p:txBody>
          <a:bodyPr wrap="square">
            <a:spAutoFit/>
          </a:bodyPr>
          <a:lstStyle/>
          <a:p>
            <a:pPr algn="just" rtl="1"/>
            <a:r>
              <a:rPr lang="ar-EG" sz="1600" b="1" dirty="0">
                <a:latin typeface="Sakkal Majalla" panose="02000000000000000000" pitchFamily="2" charset="-78"/>
                <a:cs typeface="Sakkal Majalla" panose="02000000000000000000" pitchFamily="2" charset="-78"/>
              </a:rPr>
              <a:t>المادة 18 – الأمر بإبراز </a:t>
            </a:r>
            <a:r>
              <a:rPr lang="ar-EG" sz="1600" b="1" dirty="0" smtClean="0">
                <a:latin typeface="Sakkal Majalla" panose="02000000000000000000" pitchFamily="2" charset="-78"/>
                <a:cs typeface="Sakkal Majalla" panose="02000000000000000000" pitchFamily="2" charset="-78"/>
              </a:rPr>
              <a:t>البيانات</a:t>
            </a:r>
            <a:endParaRPr lang="ar-SY" sz="1600" dirty="0">
              <a:latin typeface="Sakkal Majalla" panose="02000000000000000000" pitchFamily="2" charset="-78"/>
              <a:cs typeface="Sakkal Majalla" panose="02000000000000000000" pitchFamily="2" charset="-78"/>
            </a:endParaRPr>
          </a:p>
          <a:p>
            <a:pPr algn="just" rtl="1"/>
            <a:r>
              <a:rPr lang="ar-SY" sz="1600" dirty="0" smtClean="0">
                <a:latin typeface="Sakkal Majalla" panose="02000000000000000000" pitchFamily="2" charset="-78"/>
                <a:cs typeface="Sakkal Majalla" panose="02000000000000000000" pitchFamily="2" charset="-78"/>
              </a:rPr>
              <a:t>1. </a:t>
            </a:r>
            <a:r>
              <a:rPr lang="ar-EG" sz="1600" dirty="0" smtClean="0">
                <a:latin typeface="Sakkal Majalla" panose="02000000000000000000" pitchFamily="2" charset="-78"/>
                <a:cs typeface="Sakkal Majalla" panose="02000000000000000000" pitchFamily="2" charset="-78"/>
              </a:rPr>
              <a:t>تعتمد </a:t>
            </a:r>
            <a:r>
              <a:rPr lang="ar-EG" sz="1600" dirty="0">
                <a:latin typeface="Sakkal Majalla" panose="02000000000000000000" pitchFamily="2" charset="-78"/>
                <a:cs typeface="Sakkal Majalla" panose="02000000000000000000" pitchFamily="2" charset="-78"/>
              </a:rPr>
              <a:t>كل دولة طرف ما يلزم من تدابير تشريعية وغيرها من التدابير لتمكين سلطاتها المختصة إصدار أمر إلى</a:t>
            </a:r>
            <a:r>
              <a:rPr lang="ar-EG" sz="1600" dirty="0" smtClean="0">
                <a:latin typeface="Sakkal Majalla" panose="02000000000000000000" pitchFamily="2" charset="-78"/>
                <a:cs typeface="Sakkal Majalla" panose="02000000000000000000" pitchFamily="2" charset="-78"/>
              </a:rPr>
              <a:t>:</a:t>
            </a:r>
            <a:endParaRPr lang="fr-FR" sz="1600" dirty="0">
              <a:latin typeface="Sakkal Majalla" panose="02000000000000000000" pitchFamily="2" charset="-78"/>
              <a:cs typeface="Sakkal Majalla" panose="02000000000000000000" pitchFamily="2" charset="-78"/>
            </a:endParaRPr>
          </a:p>
          <a:p>
            <a:pPr lvl="0" algn="just" rtl="1"/>
            <a:r>
              <a:rPr lang="ar-SY" sz="1600" dirty="0" smtClean="0">
                <a:latin typeface="Sakkal Majalla" panose="02000000000000000000" pitchFamily="2" charset="-78"/>
                <a:cs typeface="Sakkal Majalla" panose="02000000000000000000" pitchFamily="2" charset="-78"/>
              </a:rPr>
              <a:t>	أ. </a:t>
            </a:r>
            <a:r>
              <a:rPr lang="ar-EG" sz="1600" dirty="0" smtClean="0">
                <a:latin typeface="Sakkal Majalla" panose="02000000000000000000" pitchFamily="2" charset="-78"/>
                <a:cs typeface="Sakkal Majalla" panose="02000000000000000000" pitchFamily="2" charset="-78"/>
              </a:rPr>
              <a:t>أي </a:t>
            </a:r>
            <a:r>
              <a:rPr lang="ar-EG" sz="1600" dirty="0">
                <a:latin typeface="Sakkal Majalla" panose="02000000000000000000" pitchFamily="2" charset="-78"/>
                <a:cs typeface="Sakkal Majalla" panose="02000000000000000000" pitchFamily="2" charset="-78"/>
              </a:rPr>
              <a:t>شخص داخل أراضيها بتقديم بيانات كمبيوتر محددة </a:t>
            </a:r>
            <a:r>
              <a:rPr lang="ar-SY" sz="1600" dirty="0" smtClean="0">
                <a:latin typeface="Sakkal Majalla" panose="02000000000000000000" pitchFamily="2" charset="-78"/>
                <a:cs typeface="Sakkal Majalla" panose="02000000000000000000" pitchFamily="2" charset="-78"/>
              </a:rPr>
              <a:t> </a:t>
            </a:r>
            <a:r>
              <a:rPr lang="ar-EG" sz="1600" dirty="0" smtClean="0">
                <a:latin typeface="Sakkal Majalla" panose="02000000000000000000" pitchFamily="2" charset="-78"/>
                <a:cs typeface="Sakkal Majalla" panose="02000000000000000000" pitchFamily="2" charset="-78"/>
              </a:rPr>
              <a:t>بحوزة </a:t>
            </a:r>
            <a:r>
              <a:rPr lang="ar-EG" sz="1600" dirty="0">
                <a:latin typeface="Sakkal Majalla" panose="02000000000000000000" pitchFamily="2" charset="-78"/>
                <a:cs typeface="Sakkal Majalla" panose="02000000000000000000" pitchFamily="2" charset="-78"/>
              </a:rPr>
              <a:t>ذلك الشخص أو تحت سيطرته، ومخزنة على نظام </a:t>
            </a:r>
            <a:r>
              <a:rPr lang="ar-EG" sz="1600" dirty="0" smtClean="0">
                <a:latin typeface="Sakkal Majalla" panose="02000000000000000000" pitchFamily="2" charset="-78"/>
                <a:cs typeface="Sakkal Majalla" panose="02000000000000000000" pitchFamily="2" charset="-78"/>
              </a:rPr>
              <a:t>الكومبيوتر </a:t>
            </a:r>
            <a:r>
              <a:rPr lang="ar-EG" sz="1600" dirty="0">
                <a:latin typeface="Sakkal Majalla" panose="02000000000000000000" pitchFamily="2" charset="-78"/>
                <a:cs typeface="Sakkal Majalla" panose="02000000000000000000" pitchFamily="2" charset="-78"/>
              </a:rPr>
              <a:t>أو على أي دعامة أخرى لتخزين بيانات </a:t>
            </a:r>
            <a:r>
              <a:rPr lang="ar-EG" sz="1600" dirty="0" smtClean="0">
                <a:latin typeface="Sakkal Majalla" panose="02000000000000000000" pitchFamily="2" charset="-78"/>
                <a:cs typeface="Sakkal Majalla" panose="02000000000000000000" pitchFamily="2" charset="-78"/>
              </a:rPr>
              <a:t>الكمبيوتر.</a:t>
            </a:r>
            <a:endParaRPr lang="ar-SY" sz="1600" dirty="0">
              <a:latin typeface="Sakkal Majalla" panose="02000000000000000000" pitchFamily="2" charset="-78"/>
              <a:cs typeface="Sakkal Majalla" panose="02000000000000000000" pitchFamily="2" charset="-78"/>
            </a:endParaRPr>
          </a:p>
          <a:p>
            <a:pPr lvl="0" algn="just" rtl="1"/>
            <a:r>
              <a:rPr lang="ar-SY" sz="1600" dirty="0">
                <a:latin typeface="Sakkal Majalla" panose="02000000000000000000" pitchFamily="2" charset="-78"/>
                <a:cs typeface="Sakkal Majalla" panose="02000000000000000000" pitchFamily="2" charset="-78"/>
              </a:rPr>
              <a:t>	</a:t>
            </a:r>
            <a:r>
              <a:rPr lang="ar-SY" sz="1600" dirty="0" smtClean="0">
                <a:latin typeface="Sakkal Majalla" panose="02000000000000000000" pitchFamily="2" charset="-78"/>
                <a:cs typeface="Sakkal Majalla" panose="02000000000000000000" pitchFamily="2" charset="-78"/>
              </a:rPr>
              <a:t>ب. </a:t>
            </a:r>
            <a:r>
              <a:rPr lang="ar-EG" sz="1600" dirty="0" smtClean="0">
                <a:latin typeface="Sakkal Majalla" panose="02000000000000000000" pitchFamily="2" charset="-78"/>
                <a:cs typeface="Sakkal Majalla" panose="02000000000000000000" pitchFamily="2" charset="-78"/>
              </a:rPr>
              <a:t>أي </a:t>
            </a:r>
            <a:r>
              <a:rPr lang="ar-EG" sz="1600" dirty="0">
                <a:latin typeface="Sakkal Majalla" panose="02000000000000000000" pitchFamily="2" charset="-78"/>
                <a:cs typeface="Sakkal Majalla" panose="02000000000000000000" pitchFamily="2" charset="-78"/>
              </a:rPr>
              <a:t>مزود خدمة يعرض خدماته داخل أراضي الدولة الطرف </a:t>
            </a:r>
            <a:r>
              <a:rPr lang="ar-EG" sz="1600" dirty="0" smtClean="0">
                <a:latin typeface="Sakkal Majalla" panose="02000000000000000000" pitchFamily="2" charset="-78"/>
                <a:cs typeface="Sakkal Majalla" panose="02000000000000000000" pitchFamily="2" charset="-78"/>
              </a:rPr>
              <a:t>بتقديم</a:t>
            </a:r>
            <a:r>
              <a:rPr lang="ar-SY" sz="1600" dirty="0" smtClean="0">
                <a:latin typeface="Sakkal Majalla" panose="02000000000000000000" pitchFamily="2" charset="-78"/>
                <a:cs typeface="Sakkal Majalla" panose="02000000000000000000" pitchFamily="2" charset="-78"/>
              </a:rPr>
              <a:t> </a:t>
            </a:r>
            <a:r>
              <a:rPr lang="ar-EG" sz="1600" dirty="0" smtClean="0">
                <a:latin typeface="Sakkal Majalla" panose="02000000000000000000" pitchFamily="2" charset="-78"/>
                <a:cs typeface="Sakkal Majalla" panose="02000000000000000000" pitchFamily="2" charset="-78"/>
              </a:rPr>
              <a:t> </a:t>
            </a:r>
            <a:r>
              <a:rPr lang="ar-EG" sz="1600" dirty="0">
                <a:latin typeface="Sakkal Majalla" panose="02000000000000000000" pitchFamily="2" charset="-78"/>
                <a:cs typeface="Sakkal Majalla" panose="02000000000000000000" pitchFamily="2" charset="-78"/>
              </a:rPr>
              <a:t>معلومات عن المشترك ذات الصلة بتلك الخدمات </a:t>
            </a:r>
            <a:r>
              <a:rPr lang="ar-SY" sz="1600" dirty="0" smtClean="0">
                <a:latin typeface="Sakkal Majalla" panose="02000000000000000000" pitchFamily="2" charset="-78"/>
                <a:cs typeface="Sakkal Majalla" panose="02000000000000000000" pitchFamily="2" charset="-78"/>
              </a:rPr>
              <a:t>	</a:t>
            </a:r>
            <a:r>
              <a:rPr lang="ar-EG" sz="1600" dirty="0" smtClean="0">
                <a:latin typeface="Sakkal Majalla" panose="02000000000000000000" pitchFamily="2" charset="-78"/>
                <a:cs typeface="Sakkal Majalla" panose="02000000000000000000" pitchFamily="2" charset="-78"/>
              </a:rPr>
              <a:t>الموجودة </a:t>
            </a:r>
            <a:r>
              <a:rPr lang="ar-EG" sz="1600" dirty="0">
                <a:latin typeface="Sakkal Majalla" panose="02000000000000000000" pitchFamily="2" charset="-78"/>
                <a:cs typeface="Sakkal Majalla" panose="02000000000000000000" pitchFamily="2" charset="-78"/>
              </a:rPr>
              <a:t>بحوزته أو تحت سيطرته.</a:t>
            </a:r>
            <a:endParaRPr lang="fr-FR" sz="1600" dirty="0">
              <a:latin typeface="Sakkal Majalla" panose="02000000000000000000" pitchFamily="2" charset="-78"/>
              <a:cs typeface="Sakkal Majalla" panose="02000000000000000000" pitchFamily="2" charset="-78"/>
            </a:endParaRPr>
          </a:p>
        </p:txBody>
      </p:sp>
      <p:sp>
        <p:nvSpPr>
          <p:cNvPr id="15" name="Rectangle 14"/>
          <p:cNvSpPr/>
          <p:nvPr/>
        </p:nvSpPr>
        <p:spPr>
          <a:xfrm>
            <a:off x="4660605" y="5204129"/>
            <a:ext cx="1867785" cy="271884"/>
          </a:xfrm>
          <a:prstGeom prst="rect">
            <a:avLst/>
          </a:prstGeom>
          <a:noFill/>
          <a:ln w="15875" cmpd="dbl">
            <a:solidFill>
              <a:srgbClr val="FF000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fr-FR"/>
          </a:p>
        </p:txBody>
      </p:sp>
      <p:sp>
        <p:nvSpPr>
          <p:cNvPr id="16" name="Rectangle 15"/>
          <p:cNvSpPr/>
          <p:nvPr/>
        </p:nvSpPr>
        <p:spPr>
          <a:xfrm>
            <a:off x="1222743" y="5669191"/>
            <a:ext cx="2806995" cy="271884"/>
          </a:xfrm>
          <a:prstGeom prst="rect">
            <a:avLst/>
          </a:prstGeom>
          <a:noFill/>
          <a:ln w="15875" cmpd="dbl">
            <a:solidFill>
              <a:srgbClr val="FF000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fr-FR"/>
          </a:p>
        </p:txBody>
      </p:sp>
    </p:spTree>
    <p:extLst>
      <p:ext uri="{BB962C8B-B14F-4D97-AF65-F5344CB8AC3E}">
        <p14:creationId xmlns:p14="http://schemas.microsoft.com/office/powerpoint/2010/main" val="31705722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457200" y="-20638"/>
            <a:ext cx="8229600" cy="1143001"/>
          </a:xfrm>
        </p:spPr>
        <p:txBody>
          <a:bodyPr/>
          <a:lstStyle/>
          <a:p>
            <a:pPr rtl="1"/>
            <a:r>
              <a:rPr lang="ar-SY" altLang="en-US" b="1" dirty="0" smtClean="0">
                <a:latin typeface="Sakkal Majalla" panose="02000000000000000000" pitchFamily="2" charset="-78"/>
                <a:cs typeface="Sakkal Majalla" panose="02000000000000000000" pitchFamily="2" charset="-78"/>
              </a:rPr>
              <a:t>البيانات/الاتصالات موضوع الطلب</a:t>
            </a:r>
            <a:endParaRPr lang="en-US" altLang="en-US" b="1" dirty="0">
              <a:latin typeface="Sakkal Majalla" panose="02000000000000000000" pitchFamily="2" charset="-78"/>
              <a:cs typeface="Sakkal Majalla" panose="02000000000000000000" pitchFamily="2" charset="-78"/>
            </a:endParaRPr>
          </a:p>
        </p:txBody>
      </p:sp>
      <p:sp>
        <p:nvSpPr>
          <p:cNvPr id="17411" name="Slide Number Placeholder 3"/>
          <p:cNvSpPr>
            <a:spLocks noGrp="1"/>
          </p:cNvSpPr>
          <p:nvPr>
            <p:ph type="sldNum" sz="quarter" idx="12"/>
          </p:nvPr>
        </p:nvSpPr>
        <p:spPr bwMode="auto">
          <a:xfrm>
            <a:off x="6734175" y="6034088"/>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F8FC7FF4-9C66-4207-9023-0FA3070160CB}" type="slidenum">
              <a:rPr lang="en-US" altLang="en-US">
                <a:solidFill>
                  <a:srgbClr val="898989"/>
                </a:solidFill>
                <a:latin typeface="Calibri" panose="020F0502020204030204" pitchFamily="34" charset="0"/>
              </a:rPr>
              <a:pPr/>
              <a:t>16</a:t>
            </a:fld>
            <a:endParaRPr lang="en-US" altLang="en-US">
              <a:solidFill>
                <a:srgbClr val="898989"/>
              </a:solidFill>
              <a:latin typeface="Calibri" panose="020F0502020204030204" pitchFamily="34" charset="0"/>
            </a:endParaRPr>
          </a:p>
        </p:txBody>
      </p:sp>
      <p:sp>
        <p:nvSpPr>
          <p:cNvPr id="6" name="Rectangle 5"/>
          <p:cNvSpPr/>
          <p:nvPr/>
        </p:nvSpPr>
        <p:spPr>
          <a:xfrm>
            <a:off x="104775" y="1344003"/>
            <a:ext cx="8582025" cy="1900238"/>
          </a:xfrm>
          <a:prstGeom prst="rect">
            <a:avLst/>
          </a:prstGeom>
          <a:no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fr-FR"/>
          </a:p>
        </p:txBody>
      </p:sp>
      <p:sp>
        <p:nvSpPr>
          <p:cNvPr id="7" name="Rectangle 6"/>
          <p:cNvSpPr/>
          <p:nvPr/>
        </p:nvSpPr>
        <p:spPr>
          <a:xfrm>
            <a:off x="104775" y="3473303"/>
            <a:ext cx="8582025" cy="2171700"/>
          </a:xfrm>
          <a:prstGeom prst="rect">
            <a:avLst/>
          </a:prstGeom>
          <a:no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fr-FR" sz="1600" dirty="0"/>
          </a:p>
        </p:txBody>
      </p:sp>
      <p:sp>
        <p:nvSpPr>
          <p:cNvPr id="2" name="Rectangle 1"/>
          <p:cNvSpPr/>
          <p:nvPr/>
        </p:nvSpPr>
        <p:spPr>
          <a:xfrm>
            <a:off x="212652" y="1509292"/>
            <a:ext cx="8389088" cy="1569660"/>
          </a:xfrm>
          <a:prstGeom prst="rect">
            <a:avLst/>
          </a:prstGeom>
        </p:spPr>
        <p:txBody>
          <a:bodyPr wrap="square">
            <a:spAutoFit/>
          </a:bodyPr>
          <a:lstStyle/>
          <a:p>
            <a:pPr marL="0" indent="0" algn="r" rtl="1">
              <a:buFont typeface="Arial" pitchFamily="34" charset="0"/>
              <a:buNone/>
            </a:pPr>
            <a:r>
              <a:rPr lang="ar-EG" altLang="fr-FR" sz="1600" b="1" dirty="0">
                <a:latin typeface="Sakkal Majalla" pitchFamily="2" charset="-78"/>
                <a:cs typeface="Sakkal Majalla" pitchFamily="2" charset="-78"/>
              </a:rPr>
              <a:t>المادة 20- جمع بيانات الكومبيوتر في الوقت الحقيقي</a:t>
            </a:r>
            <a:endParaRPr lang="fr-FR" altLang="fr-FR" sz="1600" dirty="0">
              <a:latin typeface="Sakkal Majalla" pitchFamily="2" charset="-78"/>
              <a:cs typeface="Sakkal Majalla" pitchFamily="2" charset="-78"/>
            </a:endParaRPr>
          </a:p>
          <a:p>
            <a:pPr marL="0" indent="0" algn="r" rtl="1">
              <a:buFont typeface="Arial" pitchFamily="34" charset="0"/>
              <a:buNone/>
            </a:pPr>
            <a:r>
              <a:rPr lang="ar-EG" altLang="fr-FR" sz="1600" dirty="0">
                <a:latin typeface="Sakkal Majalla" pitchFamily="2" charset="-78"/>
                <a:cs typeface="Sakkal Majalla" pitchFamily="2" charset="-78"/>
              </a:rPr>
              <a:t>تعتمد كل دولة طرف ما يلزم من تدابير تشريعية وغيرها من التدابير لتمكين سلطاتها المختصة من:</a:t>
            </a:r>
            <a:endParaRPr lang="fr-FR" altLang="fr-FR" sz="1600" dirty="0">
              <a:latin typeface="Sakkal Majalla" pitchFamily="2" charset="-78"/>
              <a:cs typeface="Sakkal Majalla" pitchFamily="2" charset="-78"/>
            </a:endParaRPr>
          </a:p>
          <a:p>
            <a:pPr lvl="2" algn="r" rtl="1"/>
            <a:r>
              <a:rPr lang="ar-SY" altLang="fr-FR" sz="1600" dirty="0">
                <a:latin typeface="Sakkal Majalla" pitchFamily="2" charset="-78"/>
                <a:cs typeface="Sakkal Majalla" pitchFamily="2" charset="-78"/>
              </a:rPr>
              <a:t>ب. </a:t>
            </a:r>
            <a:r>
              <a:rPr lang="ar-EG" altLang="fr-FR" sz="1600" dirty="0">
                <a:latin typeface="Sakkal Majalla" pitchFamily="2" charset="-78"/>
                <a:cs typeface="Sakkal Majalla" pitchFamily="2" charset="-78"/>
              </a:rPr>
              <a:t>إجبار مزود الخدمة، في نطاق قدرته الفنية القائمة على:</a:t>
            </a:r>
            <a:endParaRPr lang="fr-FR" altLang="fr-FR" sz="1600" dirty="0">
              <a:latin typeface="Sakkal Majalla" pitchFamily="2" charset="-78"/>
              <a:cs typeface="Sakkal Majalla" pitchFamily="2" charset="-78"/>
            </a:endParaRPr>
          </a:p>
          <a:p>
            <a:pPr lvl="3" algn="r" rtl="1"/>
            <a:r>
              <a:rPr lang="ar-EG" altLang="fr-FR" sz="1600" dirty="0">
                <a:latin typeface="Sakkal Majalla" pitchFamily="2" charset="-78"/>
                <a:cs typeface="Sakkal Majalla" pitchFamily="2" charset="-78"/>
              </a:rPr>
              <a:t>جمع أو تسجيل من خلال تطبيق وسائل فنية، عل</a:t>
            </a:r>
            <a:r>
              <a:rPr lang="ar-SY" altLang="fr-FR" sz="1600" dirty="0">
                <a:latin typeface="Sakkal Majalla" pitchFamily="2" charset="-78"/>
                <a:cs typeface="Sakkal Majalla" pitchFamily="2" charset="-78"/>
              </a:rPr>
              <a:t>ى أراضيها</a:t>
            </a:r>
            <a:r>
              <a:rPr lang="ar-EG" altLang="fr-FR" sz="1600" dirty="0">
                <a:latin typeface="Sakkal Majalla" pitchFamily="2" charset="-78"/>
                <a:cs typeface="Sakkal Majalla" pitchFamily="2" charset="-78"/>
              </a:rPr>
              <a:t> ؛ أو أراضي الدولة الطرف؛ أو</a:t>
            </a:r>
            <a:endParaRPr lang="fr-FR" altLang="fr-FR" sz="1600" dirty="0">
              <a:latin typeface="Sakkal Majalla" pitchFamily="2" charset="-78"/>
              <a:cs typeface="Sakkal Majalla" pitchFamily="2" charset="-78"/>
            </a:endParaRPr>
          </a:p>
          <a:p>
            <a:pPr lvl="3" algn="r" rtl="1"/>
            <a:r>
              <a:rPr lang="ar-EG" altLang="fr-FR" sz="1600" dirty="0">
                <a:latin typeface="Sakkal Majalla" pitchFamily="2" charset="-78"/>
                <a:cs typeface="Sakkal Majalla" pitchFamily="2" charset="-78"/>
              </a:rPr>
              <a:t>التعاون مع السلطات المختصة ودعمها في جمع أو تسجيل</a:t>
            </a:r>
            <a:endParaRPr lang="fr-FR" altLang="fr-FR" sz="1600" dirty="0">
              <a:latin typeface="Sakkal Majalla" pitchFamily="2" charset="-78"/>
              <a:cs typeface="Sakkal Majalla" pitchFamily="2" charset="-78"/>
            </a:endParaRPr>
          </a:p>
          <a:p>
            <a:pPr marL="0" indent="0" algn="r" rtl="1">
              <a:buFont typeface="Arial" pitchFamily="34" charset="0"/>
              <a:buNone/>
            </a:pPr>
            <a:r>
              <a:rPr lang="ar-EG" altLang="fr-FR" sz="1600" dirty="0">
                <a:latin typeface="Sakkal Majalla" pitchFamily="2" charset="-78"/>
                <a:cs typeface="Sakkal Majalla" pitchFamily="2" charset="-78"/>
              </a:rPr>
              <a:t>بيانات الحركة، في الوقت الحقيقي، ذات الصلة</a:t>
            </a:r>
            <a:r>
              <a:rPr lang="ar-SY" altLang="fr-FR" sz="1600" dirty="0">
                <a:latin typeface="Sakkal Majalla" pitchFamily="2" charset="-78"/>
                <a:cs typeface="Sakkal Majalla" pitchFamily="2" charset="-78"/>
              </a:rPr>
              <a:t>   </a:t>
            </a:r>
            <a:r>
              <a:rPr lang="ar-EG" altLang="fr-FR" sz="1600" dirty="0">
                <a:latin typeface="Sakkal Majalla" pitchFamily="2" charset="-78"/>
                <a:cs typeface="Sakkal Majalla" pitchFamily="2" charset="-78"/>
              </a:rPr>
              <a:t> باتصالات محددة على أراضيها والتي تم نقلها بواسطة نظام الكمبيوتر. </a:t>
            </a:r>
            <a:endParaRPr lang="ar-SY" altLang="fr-FR" sz="1600" dirty="0">
              <a:latin typeface="Sakkal Majalla" pitchFamily="2" charset="-78"/>
              <a:cs typeface="Sakkal Majalla" pitchFamily="2" charset="-78"/>
            </a:endParaRPr>
          </a:p>
        </p:txBody>
      </p:sp>
      <p:sp>
        <p:nvSpPr>
          <p:cNvPr id="9" name="Rectangle 8"/>
          <p:cNvSpPr/>
          <p:nvPr/>
        </p:nvSpPr>
        <p:spPr>
          <a:xfrm>
            <a:off x="4698299" y="2760530"/>
            <a:ext cx="1044575" cy="314325"/>
          </a:xfrm>
          <a:prstGeom prst="rect">
            <a:avLst/>
          </a:prstGeom>
          <a:noFill/>
          <a:ln w="15875" cmpd="dbl">
            <a:solidFill>
              <a:srgbClr val="FF000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fr-FR"/>
          </a:p>
        </p:txBody>
      </p:sp>
      <p:sp>
        <p:nvSpPr>
          <p:cNvPr id="3" name="Rectangle 2"/>
          <p:cNvSpPr/>
          <p:nvPr/>
        </p:nvSpPr>
        <p:spPr>
          <a:xfrm>
            <a:off x="212652" y="3651212"/>
            <a:ext cx="8389088" cy="1815882"/>
          </a:xfrm>
          <a:prstGeom prst="rect">
            <a:avLst/>
          </a:prstGeom>
        </p:spPr>
        <p:txBody>
          <a:bodyPr wrap="square">
            <a:spAutoFit/>
          </a:bodyPr>
          <a:lstStyle/>
          <a:p>
            <a:pPr marL="0" indent="0" algn="r" rtl="1">
              <a:buFont typeface="Arial" pitchFamily="34" charset="0"/>
              <a:buNone/>
            </a:pPr>
            <a:r>
              <a:rPr lang="ar-EG" altLang="fr-FR" sz="1600" b="1" dirty="0">
                <a:latin typeface="Sakkal Majalla" pitchFamily="2" charset="-78"/>
                <a:cs typeface="Sakkal Majalla" pitchFamily="2" charset="-78"/>
              </a:rPr>
              <a:t>المادة 21 – اعتراض بيانات المحتوى</a:t>
            </a:r>
            <a:endParaRPr lang="fr-FR" altLang="fr-FR" sz="1600" dirty="0">
              <a:latin typeface="Sakkal Majalla" pitchFamily="2" charset="-78"/>
              <a:cs typeface="Sakkal Majalla" pitchFamily="2" charset="-78"/>
            </a:endParaRPr>
          </a:p>
          <a:p>
            <a:pPr marL="0" indent="0" algn="r" rtl="1">
              <a:buFont typeface="Arial" pitchFamily="34" charset="0"/>
              <a:buNone/>
            </a:pPr>
            <a:r>
              <a:rPr lang="ar-EG" altLang="fr-FR" sz="1600" dirty="0">
                <a:latin typeface="Sakkal Majalla" pitchFamily="2" charset="-78"/>
                <a:cs typeface="Sakkal Majalla" pitchFamily="2" charset="-78"/>
              </a:rPr>
              <a:t>تعتمد كل دولة طرف ما يلزم من تدابير تشريعية وغيرها من التدابير، فيما يتعلق بنطاق الجرائم الجسيمة التي يحددها القانون الوطني، لتمكين سلطاتها المختصة من:</a:t>
            </a:r>
            <a:endParaRPr lang="fr-FR" altLang="fr-FR" sz="1600" dirty="0">
              <a:latin typeface="Sakkal Majalla" pitchFamily="2" charset="-78"/>
              <a:cs typeface="Sakkal Majalla" pitchFamily="2" charset="-78"/>
            </a:endParaRPr>
          </a:p>
          <a:p>
            <a:pPr lvl="2" algn="r" rtl="1"/>
            <a:r>
              <a:rPr lang="ar-SY" altLang="fr-FR" sz="1600" dirty="0">
                <a:latin typeface="Sakkal Majalla" pitchFamily="2" charset="-78"/>
                <a:cs typeface="Sakkal Majalla" pitchFamily="2" charset="-78"/>
              </a:rPr>
              <a:t>ب. </a:t>
            </a:r>
            <a:r>
              <a:rPr lang="ar-EG" altLang="fr-FR" sz="1600" dirty="0">
                <a:latin typeface="Sakkal Majalla" pitchFamily="2" charset="-78"/>
                <a:cs typeface="Sakkal Majalla" pitchFamily="2" charset="-78"/>
              </a:rPr>
              <a:t>إجبار مزود الخدمة، في نطاق قدرته الفنية القائمة، على: </a:t>
            </a:r>
            <a:endParaRPr lang="fr-FR" altLang="fr-FR" sz="1600" dirty="0">
              <a:latin typeface="Sakkal Majalla" pitchFamily="2" charset="-78"/>
              <a:cs typeface="Sakkal Majalla" pitchFamily="2" charset="-78"/>
            </a:endParaRPr>
          </a:p>
          <a:p>
            <a:pPr lvl="3" algn="r" rtl="1"/>
            <a:r>
              <a:rPr lang="ar-EG" altLang="fr-FR" sz="1600" dirty="0">
                <a:latin typeface="Sakkal Majalla" pitchFamily="2" charset="-78"/>
                <a:cs typeface="Sakkal Majalla" pitchFamily="2" charset="-78"/>
              </a:rPr>
              <a:t>جمع أو تسجيل من خلال تطبيق وسائل فنية على أراضيها؛ أو</a:t>
            </a:r>
            <a:endParaRPr lang="fr-FR" altLang="fr-FR" sz="1600" dirty="0">
              <a:latin typeface="Sakkal Majalla" pitchFamily="2" charset="-78"/>
              <a:cs typeface="Sakkal Majalla" pitchFamily="2" charset="-78"/>
            </a:endParaRPr>
          </a:p>
          <a:p>
            <a:pPr lvl="3" algn="r" rtl="1"/>
            <a:r>
              <a:rPr lang="ar-EG" altLang="fr-FR" sz="1600" dirty="0">
                <a:latin typeface="Sakkal Majalla" pitchFamily="2" charset="-78"/>
                <a:cs typeface="Sakkal Majalla" pitchFamily="2" charset="-78"/>
              </a:rPr>
              <a:t>التعاون مع السلطات المختصة ودعمها في جمع أو تسجيل </a:t>
            </a:r>
            <a:endParaRPr lang="ar-SY" altLang="fr-FR" sz="1600" dirty="0">
              <a:latin typeface="Sakkal Majalla" pitchFamily="2" charset="-78"/>
              <a:cs typeface="Sakkal Majalla" pitchFamily="2" charset="-78"/>
            </a:endParaRPr>
          </a:p>
          <a:p>
            <a:pPr lvl="3" algn="r" rtl="1">
              <a:buFont typeface="Arial" pitchFamily="34" charset="0"/>
              <a:buNone/>
            </a:pPr>
            <a:r>
              <a:rPr lang="ar-EG" altLang="fr-FR" sz="1600" dirty="0">
                <a:latin typeface="Sakkal Majalla" pitchFamily="2" charset="-78"/>
                <a:cs typeface="Sakkal Majalla" pitchFamily="2" charset="-78"/>
              </a:rPr>
              <a:t>بيانات المحتوى، في الوقت الحقيقي، ذات الصلة باتصالات محددة على أراضيها والتي تم نقلها بواسطة نظام الكمبيوتر. </a:t>
            </a:r>
            <a:endParaRPr lang="fr-FR" dirty="0"/>
          </a:p>
        </p:txBody>
      </p:sp>
      <p:sp>
        <p:nvSpPr>
          <p:cNvPr id="11" name="Rectangle 10"/>
          <p:cNvSpPr/>
          <p:nvPr/>
        </p:nvSpPr>
        <p:spPr>
          <a:xfrm>
            <a:off x="3362621" y="5152769"/>
            <a:ext cx="1044575" cy="314325"/>
          </a:xfrm>
          <a:prstGeom prst="rect">
            <a:avLst/>
          </a:prstGeom>
          <a:noFill/>
          <a:ln w="15875" cmpd="dbl">
            <a:solidFill>
              <a:srgbClr val="FF000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fr-FR"/>
          </a:p>
        </p:txBody>
      </p:sp>
    </p:spTree>
    <p:extLst>
      <p:ext uri="{BB962C8B-B14F-4D97-AF65-F5344CB8AC3E}">
        <p14:creationId xmlns:p14="http://schemas.microsoft.com/office/powerpoint/2010/main" val="34477404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457200" y="0"/>
            <a:ext cx="8229600" cy="1143000"/>
          </a:xfrm>
        </p:spPr>
        <p:txBody>
          <a:bodyPr/>
          <a:lstStyle/>
          <a:p>
            <a:pPr rtl="1"/>
            <a:r>
              <a:rPr lang="ar-SY" altLang="en-US" b="1" dirty="0" smtClean="0">
                <a:latin typeface="Sakkal Majalla" panose="02000000000000000000" pitchFamily="2" charset="-78"/>
                <a:cs typeface="Sakkal Majalla" panose="02000000000000000000" pitchFamily="2" charset="-78"/>
              </a:rPr>
              <a:t>دراسة حالة: البيانات موضوع الطلب</a:t>
            </a:r>
            <a:endParaRPr lang="en-US" altLang="en-US" b="1" dirty="0">
              <a:latin typeface="Sakkal Majalla" panose="02000000000000000000" pitchFamily="2" charset="-78"/>
              <a:cs typeface="Sakkal Majalla" panose="02000000000000000000" pitchFamily="2" charset="-78"/>
            </a:endParaRPr>
          </a:p>
        </p:txBody>
      </p:sp>
      <p:sp>
        <p:nvSpPr>
          <p:cNvPr id="15363"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965D49C5-209B-4C9E-8DDD-94624022FA0C}" type="slidenum">
              <a:rPr lang="en-US" altLang="en-US">
                <a:solidFill>
                  <a:srgbClr val="898989"/>
                </a:solidFill>
                <a:latin typeface="Calibri" panose="020F0502020204030204" pitchFamily="34" charset="0"/>
              </a:rPr>
              <a:pPr/>
              <a:t>17</a:t>
            </a:fld>
            <a:endParaRPr lang="en-US" altLang="en-US">
              <a:solidFill>
                <a:srgbClr val="898989"/>
              </a:solidFill>
              <a:latin typeface="Calibri" panose="020F0502020204030204" pitchFamily="34" charset="0"/>
            </a:endParaRPr>
          </a:p>
        </p:txBody>
      </p:sp>
      <p:pic>
        <p:nvPicPr>
          <p:cNvPr id="6" name="Picture 5">
            <a:extLst>
              <a:ext uri="{FF2B5EF4-FFF2-40B4-BE49-F238E27FC236}">
                <a16:creationId xmlns="" xmlns:a16="http://schemas.microsoft.com/office/drawing/2014/main" id="{DAC326D8-09C4-44AF-8E36-26022BD8A58C}"/>
              </a:ext>
            </a:extLst>
          </p:cNvPr>
          <p:cNvPicPr>
            <a:picLocks noChangeAspect="1"/>
          </p:cNvPicPr>
          <p:nvPr/>
        </p:nvPicPr>
        <p:blipFill>
          <a:blip r:embed="rId3"/>
          <a:stretch>
            <a:fillRect/>
          </a:stretch>
        </p:blipFill>
        <p:spPr>
          <a:xfrm>
            <a:off x="1295400" y="965019"/>
            <a:ext cx="6553200" cy="5865346"/>
          </a:xfrm>
          <a:prstGeom prst="rect">
            <a:avLst/>
          </a:prstGeom>
        </p:spPr>
      </p:pic>
    </p:spTree>
    <p:extLst>
      <p:ext uri="{BB962C8B-B14F-4D97-AF65-F5344CB8AC3E}">
        <p14:creationId xmlns:p14="http://schemas.microsoft.com/office/powerpoint/2010/main" val="31653649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 xmlns:a16="http://schemas.microsoft.com/office/drawing/2014/main" id="{EED8E148-8072-4F2C-AF1F-2DB8C6A3078E}"/>
              </a:ext>
            </a:extLst>
          </p:cNvPr>
          <p:cNvPicPr>
            <a:picLocks noChangeAspect="1"/>
          </p:cNvPicPr>
          <p:nvPr/>
        </p:nvPicPr>
        <p:blipFill>
          <a:blip r:embed="rId3"/>
          <a:stretch>
            <a:fillRect/>
          </a:stretch>
        </p:blipFill>
        <p:spPr>
          <a:xfrm>
            <a:off x="457200" y="1249577"/>
            <a:ext cx="8229600" cy="5362576"/>
          </a:xfrm>
          <a:prstGeom prst="rect">
            <a:avLst/>
          </a:prstGeom>
        </p:spPr>
      </p:pic>
      <p:sp>
        <p:nvSpPr>
          <p:cNvPr id="15362" name="Title 1"/>
          <p:cNvSpPr>
            <a:spLocks noGrp="1"/>
          </p:cNvSpPr>
          <p:nvPr>
            <p:ph type="title"/>
          </p:nvPr>
        </p:nvSpPr>
        <p:spPr>
          <a:xfrm>
            <a:off x="457200" y="0"/>
            <a:ext cx="8229600" cy="1143000"/>
          </a:xfrm>
        </p:spPr>
        <p:txBody>
          <a:bodyPr/>
          <a:lstStyle/>
          <a:p>
            <a:pPr rtl="1"/>
            <a:r>
              <a:rPr lang="ar-SY" altLang="en-US" b="1" dirty="0">
                <a:latin typeface="Sakkal Majalla" panose="02000000000000000000" pitchFamily="2" charset="-78"/>
                <a:cs typeface="Sakkal Majalla" panose="02000000000000000000" pitchFamily="2" charset="-78"/>
              </a:rPr>
              <a:t>دراسة حالة: البيانات موضوع الطلب</a:t>
            </a:r>
            <a:endParaRPr lang="en-US" altLang="en-US" b="1" dirty="0"/>
          </a:p>
        </p:txBody>
      </p:sp>
      <p:sp>
        <p:nvSpPr>
          <p:cNvPr id="15363"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965D49C5-209B-4C9E-8DDD-94624022FA0C}" type="slidenum">
              <a:rPr lang="en-US" altLang="en-US">
                <a:solidFill>
                  <a:srgbClr val="898989"/>
                </a:solidFill>
                <a:latin typeface="Calibri" panose="020F0502020204030204" pitchFamily="34" charset="0"/>
              </a:rPr>
              <a:pPr/>
              <a:t>18</a:t>
            </a:fld>
            <a:endParaRPr lang="en-US" altLang="en-US">
              <a:solidFill>
                <a:srgbClr val="898989"/>
              </a:solidFill>
              <a:latin typeface="Calibri" panose="020F0502020204030204" pitchFamily="34" charset="0"/>
            </a:endParaRPr>
          </a:p>
        </p:txBody>
      </p:sp>
    </p:spTree>
    <p:extLst>
      <p:ext uri="{BB962C8B-B14F-4D97-AF65-F5344CB8AC3E}">
        <p14:creationId xmlns:p14="http://schemas.microsoft.com/office/powerpoint/2010/main" val="120510641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457200" y="0"/>
            <a:ext cx="8229600" cy="1143000"/>
          </a:xfrm>
        </p:spPr>
        <p:txBody>
          <a:bodyPr/>
          <a:lstStyle/>
          <a:p>
            <a:pPr rtl="1"/>
            <a:r>
              <a:rPr lang="ar-SY" altLang="en-US" b="1" dirty="0">
                <a:latin typeface="Sakkal Majalla" panose="02000000000000000000" pitchFamily="2" charset="-78"/>
                <a:cs typeface="Sakkal Majalla" panose="02000000000000000000" pitchFamily="2" charset="-78"/>
              </a:rPr>
              <a:t>دراسة حالة: البيانات موضوع الطلب</a:t>
            </a:r>
            <a:endParaRPr lang="en-US" altLang="en-US" b="1" dirty="0"/>
          </a:p>
        </p:txBody>
      </p:sp>
      <p:sp>
        <p:nvSpPr>
          <p:cNvPr id="15363"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965D49C5-209B-4C9E-8DDD-94624022FA0C}" type="slidenum">
              <a:rPr lang="en-US" altLang="en-US">
                <a:solidFill>
                  <a:srgbClr val="898989"/>
                </a:solidFill>
                <a:latin typeface="Calibri" panose="020F0502020204030204" pitchFamily="34" charset="0"/>
              </a:rPr>
              <a:pPr/>
              <a:t>19</a:t>
            </a:fld>
            <a:endParaRPr lang="en-US" altLang="en-US">
              <a:solidFill>
                <a:srgbClr val="898989"/>
              </a:solidFill>
              <a:latin typeface="Calibri" panose="020F0502020204030204" pitchFamily="34" charset="0"/>
            </a:endParaRPr>
          </a:p>
        </p:txBody>
      </p:sp>
      <p:pic>
        <p:nvPicPr>
          <p:cNvPr id="6" name="Picture 5">
            <a:extLst>
              <a:ext uri="{FF2B5EF4-FFF2-40B4-BE49-F238E27FC236}">
                <a16:creationId xmlns="" xmlns:a16="http://schemas.microsoft.com/office/drawing/2014/main" id="{8136820B-8DA0-4908-91F6-07A512E35830}"/>
              </a:ext>
            </a:extLst>
          </p:cNvPr>
          <p:cNvPicPr>
            <a:picLocks noChangeAspect="1"/>
          </p:cNvPicPr>
          <p:nvPr/>
        </p:nvPicPr>
        <p:blipFill>
          <a:blip r:embed="rId3"/>
          <a:stretch>
            <a:fillRect/>
          </a:stretch>
        </p:blipFill>
        <p:spPr>
          <a:xfrm>
            <a:off x="839337" y="1261373"/>
            <a:ext cx="8004412" cy="5094977"/>
          </a:xfrm>
          <a:prstGeom prst="rect">
            <a:avLst/>
          </a:prstGeom>
        </p:spPr>
      </p:pic>
    </p:spTree>
    <p:extLst>
      <p:ext uri="{BB962C8B-B14F-4D97-AF65-F5344CB8AC3E}">
        <p14:creationId xmlns:p14="http://schemas.microsoft.com/office/powerpoint/2010/main" val="21245156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457200" y="0"/>
            <a:ext cx="8229600" cy="774700"/>
          </a:xfrm>
        </p:spPr>
        <p:txBody>
          <a:bodyPr/>
          <a:lstStyle/>
          <a:p>
            <a:pPr rtl="1"/>
            <a:r>
              <a:rPr lang="ar-SY" sz="5400" b="1" dirty="0" smtClean="0">
                <a:latin typeface="Sakkal Majalla" panose="02000000000000000000" pitchFamily="2" charset="-78"/>
                <a:cs typeface="Sakkal Majalla" panose="02000000000000000000" pitchFamily="2" charset="-78"/>
              </a:rPr>
              <a:t>برنامج العمل</a:t>
            </a:r>
            <a:endParaRPr lang="en-US" sz="5400" b="1" dirty="0">
              <a:latin typeface="Sakkal Majalla" panose="02000000000000000000" pitchFamily="2" charset="-78"/>
              <a:cs typeface="Sakkal Majalla" panose="02000000000000000000" pitchFamily="2" charset="-78"/>
            </a:endParaRPr>
          </a:p>
        </p:txBody>
      </p:sp>
      <p:sp>
        <p:nvSpPr>
          <p:cNvPr id="3075" name="Content Placeholder 2"/>
          <p:cNvSpPr>
            <a:spLocks noGrp="1"/>
          </p:cNvSpPr>
          <p:nvPr>
            <p:ph idx="1"/>
          </p:nvPr>
        </p:nvSpPr>
        <p:spPr>
          <a:xfrm>
            <a:off x="630238" y="774700"/>
            <a:ext cx="7691437" cy="4899025"/>
          </a:xfrm>
        </p:spPr>
        <p:txBody>
          <a:bodyPr/>
          <a:lstStyle/>
          <a:p>
            <a:pPr algn="r" rtl="1">
              <a:lnSpc>
                <a:spcPct val="120000"/>
              </a:lnSpc>
              <a:defRPr/>
            </a:pPr>
            <a:r>
              <a:rPr lang="ar-SY" altLang="sr-Latn-RS" sz="2400" b="1" dirty="0" smtClean="0">
                <a:solidFill>
                  <a:srgbClr val="000000"/>
                </a:solidFill>
                <a:latin typeface="Sakkal Majalla" panose="02000000000000000000" pitchFamily="2" charset="-78"/>
                <a:cs typeface="Sakkal Majalla" panose="02000000000000000000" pitchFamily="2" charset="-78"/>
              </a:rPr>
              <a:t>الجزء الأول</a:t>
            </a:r>
            <a:endParaRPr lang="en-US" altLang="sr-Latn-RS" sz="2400" b="1" dirty="0">
              <a:solidFill>
                <a:srgbClr val="000000"/>
              </a:solidFill>
              <a:latin typeface="Sakkal Majalla" panose="02000000000000000000" pitchFamily="2" charset="-78"/>
              <a:cs typeface="Sakkal Majalla" panose="02000000000000000000" pitchFamily="2" charset="-78"/>
            </a:endParaRPr>
          </a:p>
          <a:p>
            <a:pPr marL="0" indent="0" algn="r" rtl="1">
              <a:lnSpc>
                <a:spcPct val="120000"/>
              </a:lnSpc>
              <a:buFont typeface="Arial" panose="020B0604020202020204" pitchFamily="34" charset="0"/>
              <a:buNone/>
              <a:defRPr/>
            </a:pPr>
            <a:r>
              <a:rPr lang="en-US" altLang="sr-Latn-RS" sz="2400" dirty="0">
                <a:solidFill>
                  <a:srgbClr val="000000"/>
                </a:solidFill>
                <a:latin typeface="Sakkal Majalla" panose="02000000000000000000" pitchFamily="2" charset="-78"/>
                <a:cs typeface="Sakkal Majalla" panose="02000000000000000000" pitchFamily="2" charset="-78"/>
              </a:rPr>
              <a:t>	</a:t>
            </a:r>
            <a:r>
              <a:rPr lang="ar-SY" altLang="sr-Latn-RS" sz="2400" dirty="0" smtClean="0">
                <a:solidFill>
                  <a:srgbClr val="000000"/>
                </a:solidFill>
                <a:latin typeface="Sakkal Majalla" panose="02000000000000000000" pitchFamily="2" charset="-78"/>
                <a:cs typeface="Sakkal Majalla" panose="02000000000000000000" pitchFamily="2" charset="-78"/>
              </a:rPr>
              <a:t>المقدمة</a:t>
            </a:r>
            <a:endParaRPr lang="en-US" altLang="sr-Latn-RS" sz="2400" b="1" dirty="0">
              <a:solidFill>
                <a:srgbClr val="000000"/>
              </a:solidFill>
              <a:latin typeface="Sakkal Majalla" panose="02000000000000000000" pitchFamily="2" charset="-78"/>
              <a:cs typeface="Sakkal Majalla" panose="02000000000000000000" pitchFamily="2" charset="-78"/>
            </a:endParaRPr>
          </a:p>
          <a:p>
            <a:pPr algn="r" rtl="1">
              <a:lnSpc>
                <a:spcPct val="120000"/>
              </a:lnSpc>
              <a:defRPr/>
            </a:pPr>
            <a:r>
              <a:rPr lang="ar-SY" altLang="sr-Latn-RS" sz="2400" b="1" dirty="0" smtClean="0">
                <a:solidFill>
                  <a:srgbClr val="000000"/>
                </a:solidFill>
                <a:latin typeface="Sakkal Majalla" panose="02000000000000000000" pitchFamily="2" charset="-78"/>
                <a:cs typeface="Sakkal Majalla" panose="02000000000000000000" pitchFamily="2" charset="-78"/>
              </a:rPr>
              <a:t>الجزء الثاني</a:t>
            </a:r>
            <a:endParaRPr lang="en-US" altLang="sr-Latn-RS" sz="2400" dirty="0">
              <a:solidFill>
                <a:srgbClr val="000000"/>
              </a:solidFill>
              <a:latin typeface="Sakkal Majalla" panose="02000000000000000000" pitchFamily="2" charset="-78"/>
              <a:cs typeface="Sakkal Majalla" panose="02000000000000000000" pitchFamily="2" charset="-78"/>
            </a:endParaRPr>
          </a:p>
          <a:p>
            <a:pPr marL="0" indent="0" algn="r" rtl="1">
              <a:lnSpc>
                <a:spcPct val="120000"/>
              </a:lnSpc>
              <a:buFont typeface="Arial" panose="020B0604020202020204" pitchFamily="34" charset="0"/>
              <a:buNone/>
              <a:defRPr/>
            </a:pPr>
            <a:r>
              <a:rPr lang="en-US" altLang="sr-Latn-RS" sz="2400" dirty="0" smtClean="0">
                <a:solidFill>
                  <a:srgbClr val="000000"/>
                </a:solidFill>
                <a:latin typeface="Sakkal Majalla" panose="02000000000000000000" pitchFamily="2" charset="-78"/>
                <a:cs typeface="Sakkal Majalla" panose="02000000000000000000" pitchFamily="2" charset="-78"/>
              </a:rPr>
              <a:t>	</a:t>
            </a:r>
            <a:r>
              <a:rPr lang="ar-SY" altLang="sr-Latn-RS" sz="2400" dirty="0" smtClean="0">
                <a:solidFill>
                  <a:srgbClr val="000000"/>
                </a:solidFill>
                <a:latin typeface="Sakkal Majalla" panose="02000000000000000000" pitchFamily="2" charset="-78"/>
                <a:cs typeface="Sakkal Majalla" panose="02000000000000000000" pitchFamily="2" charset="-78"/>
              </a:rPr>
              <a:t>ما هو موضوع السلطات الإجرائية؟</a:t>
            </a:r>
            <a:endParaRPr lang="en-US" altLang="sr-Latn-RS" sz="2400" dirty="0" smtClean="0">
              <a:solidFill>
                <a:srgbClr val="000000"/>
              </a:solidFill>
              <a:latin typeface="Sakkal Majalla" panose="02000000000000000000" pitchFamily="2" charset="-78"/>
              <a:cs typeface="Sakkal Majalla" panose="02000000000000000000" pitchFamily="2" charset="-78"/>
            </a:endParaRPr>
          </a:p>
          <a:p>
            <a:pPr algn="r" rtl="1">
              <a:lnSpc>
                <a:spcPct val="120000"/>
              </a:lnSpc>
              <a:defRPr/>
            </a:pPr>
            <a:r>
              <a:rPr lang="ar-SY" altLang="sr-Latn-RS" sz="2400" b="1" dirty="0" smtClean="0">
                <a:solidFill>
                  <a:srgbClr val="000000"/>
                </a:solidFill>
                <a:latin typeface="Sakkal Majalla" panose="02000000000000000000" pitchFamily="2" charset="-78"/>
                <a:cs typeface="Sakkal Majalla" panose="02000000000000000000" pitchFamily="2" charset="-78"/>
              </a:rPr>
              <a:t>الجزء الثالث</a:t>
            </a:r>
            <a:endParaRPr lang="en-US" altLang="sr-Latn-RS" sz="2400" b="1" dirty="0" smtClean="0">
              <a:solidFill>
                <a:srgbClr val="000000"/>
              </a:solidFill>
              <a:latin typeface="Sakkal Majalla" panose="02000000000000000000" pitchFamily="2" charset="-78"/>
              <a:cs typeface="Sakkal Majalla" panose="02000000000000000000" pitchFamily="2" charset="-78"/>
            </a:endParaRPr>
          </a:p>
          <a:p>
            <a:pPr marL="0" indent="0" algn="r" rtl="1">
              <a:lnSpc>
                <a:spcPct val="120000"/>
              </a:lnSpc>
              <a:buFont typeface="Arial" panose="020B0604020202020204" pitchFamily="34" charset="0"/>
              <a:buNone/>
              <a:defRPr/>
            </a:pPr>
            <a:r>
              <a:rPr lang="en-US" altLang="sr-Latn-RS" sz="2400" dirty="0">
                <a:solidFill>
                  <a:srgbClr val="000000"/>
                </a:solidFill>
                <a:latin typeface="Sakkal Majalla" panose="02000000000000000000" pitchFamily="2" charset="-78"/>
                <a:cs typeface="Sakkal Majalla" panose="02000000000000000000" pitchFamily="2" charset="-78"/>
              </a:rPr>
              <a:t>	</a:t>
            </a:r>
            <a:r>
              <a:rPr lang="ar-SY" altLang="sr-Latn-RS" sz="2400" dirty="0" smtClean="0">
                <a:solidFill>
                  <a:srgbClr val="000000"/>
                </a:solidFill>
                <a:latin typeface="Sakkal Majalla" panose="02000000000000000000" pitchFamily="2" charset="-78"/>
                <a:cs typeface="Sakkal Majalla" panose="02000000000000000000" pitchFamily="2" charset="-78"/>
              </a:rPr>
              <a:t>كيف ستطبق السلطات الإجرائية؟</a:t>
            </a:r>
            <a:endParaRPr lang="en-US" altLang="sr-Latn-RS" sz="2400" dirty="0">
              <a:solidFill>
                <a:srgbClr val="000000"/>
              </a:solidFill>
              <a:latin typeface="Sakkal Majalla" panose="02000000000000000000" pitchFamily="2" charset="-78"/>
              <a:cs typeface="Sakkal Majalla" panose="02000000000000000000" pitchFamily="2" charset="-78"/>
            </a:endParaRPr>
          </a:p>
          <a:p>
            <a:pPr algn="r" rtl="1">
              <a:lnSpc>
                <a:spcPct val="120000"/>
              </a:lnSpc>
              <a:defRPr/>
            </a:pPr>
            <a:r>
              <a:rPr lang="ar-SY" altLang="sr-Latn-RS" sz="2400" b="1" dirty="0" smtClean="0">
                <a:solidFill>
                  <a:srgbClr val="000000"/>
                </a:solidFill>
                <a:latin typeface="Sakkal Majalla" panose="02000000000000000000" pitchFamily="2" charset="-78"/>
                <a:cs typeface="Sakkal Majalla" panose="02000000000000000000" pitchFamily="2" charset="-78"/>
              </a:rPr>
              <a:t>الجزء الرابع</a:t>
            </a:r>
            <a:endParaRPr lang="en-US" altLang="sr-Latn-RS" sz="2400" b="1" dirty="0">
              <a:solidFill>
                <a:srgbClr val="000000"/>
              </a:solidFill>
              <a:latin typeface="Sakkal Majalla" panose="02000000000000000000" pitchFamily="2" charset="-78"/>
              <a:cs typeface="Sakkal Majalla" panose="02000000000000000000" pitchFamily="2" charset="-78"/>
            </a:endParaRPr>
          </a:p>
          <a:p>
            <a:pPr marL="0" indent="0" algn="r" rtl="1">
              <a:lnSpc>
                <a:spcPct val="120000"/>
              </a:lnSpc>
              <a:buFont typeface="Arial" panose="020B0604020202020204" pitchFamily="34" charset="0"/>
              <a:buNone/>
              <a:defRPr/>
            </a:pPr>
            <a:r>
              <a:rPr lang="en-US" altLang="sr-Latn-RS" sz="2400" dirty="0">
                <a:solidFill>
                  <a:srgbClr val="000000"/>
                </a:solidFill>
                <a:latin typeface="Sakkal Majalla" panose="02000000000000000000" pitchFamily="2" charset="-78"/>
                <a:cs typeface="Sakkal Majalla" panose="02000000000000000000" pitchFamily="2" charset="-78"/>
              </a:rPr>
              <a:t>	</a:t>
            </a:r>
            <a:r>
              <a:rPr lang="ar-SY" altLang="sr-Latn-RS" sz="2400" dirty="0" smtClean="0">
                <a:solidFill>
                  <a:srgbClr val="000000"/>
                </a:solidFill>
                <a:latin typeface="Sakkal Majalla" panose="02000000000000000000" pitchFamily="2" charset="-78"/>
                <a:cs typeface="Sakkal Majalla" panose="02000000000000000000" pitchFamily="2" charset="-78"/>
              </a:rPr>
              <a:t>لماذا تعتبر السلطات الإجرائية ضرورية؟</a:t>
            </a:r>
            <a:endParaRPr lang="en-US" altLang="sr-Latn-RS" sz="2400" dirty="0">
              <a:solidFill>
                <a:srgbClr val="000000"/>
              </a:solidFill>
              <a:latin typeface="Sakkal Majalla" panose="02000000000000000000" pitchFamily="2" charset="-78"/>
              <a:cs typeface="Sakkal Majalla" panose="02000000000000000000" pitchFamily="2" charset="-78"/>
            </a:endParaRPr>
          </a:p>
          <a:p>
            <a:pPr algn="r" rtl="1">
              <a:lnSpc>
                <a:spcPct val="120000"/>
              </a:lnSpc>
              <a:defRPr/>
            </a:pPr>
            <a:r>
              <a:rPr lang="ar-SY" altLang="sr-Latn-RS" sz="2400" b="1" dirty="0" smtClean="0">
                <a:solidFill>
                  <a:srgbClr val="000000"/>
                </a:solidFill>
                <a:latin typeface="Sakkal Majalla" panose="02000000000000000000" pitchFamily="2" charset="-78"/>
                <a:cs typeface="Sakkal Majalla" panose="02000000000000000000" pitchFamily="2" charset="-78"/>
              </a:rPr>
              <a:t>الجزء الخامس</a:t>
            </a:r>
            <a:endParaRPr lang="en-US" altLang="sr-Latn-RS" sz="2400" b="1" dirty="0">
              <a:solidFill>
                <a:srgbClr val="000000"/>
              </a:solidFill>
              <a:latin typeface="Sakkal Majalla" panose="02000000000000000000" pitchFamily="2" charset="-78"/>
              <a:cs typeface="Sakkal Majalla" panose="02000000000000000000" pitchFamily="2" charset="-78"/>
            </a:endParaRPr>
          </a:p>
          <a:p>
            <a:pPr marL="0" indent="0" algn="r" rtl="1">
              <a:lnSpc>
                <a:spcPct val="120000"/>
              </a:lnSpc>
              <a:buFont typeface="Arial" panose="020B0604020202020204" pitchFamily="34" charset="0"/>
              <a:buNone/>
              <a:defRPr/>
            </a:pPr>
            <a:r>
              <a:rPr lang="en-US" altLang="sr-Latn-RS" sz="2400" dirty="0">
                <a:solidFill>
                  <a:srgbClr val="000000"/>
                </a:solidFill>
                <a:latin typeface="Sakkal Majalla" panose="02000000000000000000" pitchFamily="2" charset="-78"/>
                <a:cs typeface="Sakkal Majalla" panose="02000000000000000000" pitchFamily="2" charset="-78"/>
              </a:rPr>
              <a:t>	</a:t>
            </a:r>
            <a:r>
              <a:rPr lang="ar-SY" altLang="sr-Latn-RS" sz="2400" dirty="0" smtClean="0">
                <a:solidFill>
                  <a:srgbClr val="000000"/>
                </a:solidFill>
                <a:latin typeface="Sakkal Majalla" panose="02000000000000000000" pitchFamily="2" charset="-78"/>
                <a:cs typeface="Sakkal Majalla" panose="02000000000000000000" pitchFamily="2" charset="-78"/>
              </a:rPr>
              <a:t>الإجراءات الشكلية للطلبات المكتوبة</a:t>
            </a:r>
            <a:endParaRPr lang="en-US" altLang="sr-Latn-RS" sz="2400" dirty="0">
              <a:solidFill>
                <a:srgbClr val="000000"/>
              </a:solidFill>
              <a:latin typeface="Sakkal Majalla" panose="02000000000000000000" pitchFamily="2" charset="-78"/>
              <a:cs typeface="Sakkal Majalla" panose="02000000000000000000" pitchFamily="2" charset="-78"/>
            </a:endParaRPr>
          </a:p>
        </p:txBody>
      </p:sp>
      <p:sp>
        <p:nvSpPr>
          <p:cNvPr id="3076"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3EE737BB-1885-45C2-A41B-51593DC32BF6}" type="slidenum">
              <a:rPr lang="en-US" altLang="fr-FR">
                <a:solidFill>
                  <a:srgbClr val="898989"/>
                </a:solidFill>
                <a:latin typeface="Calibri" panose="020F0502020204030204" pitchFamily="34" charset="0"/>
              </a:rPr>
              <a:pPr/>
              <a:t>2</a:t>
            </a:fld>
            <a:endParaRPr lang="en-US" altLang="fr-FR">
              <a:solidFill>
                <a:srgbClr val="898989"/>
              </a:solidFill>
              <a:latin typeface="Calibri" panose="020F0502020204030204" pitchFamily="34"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457200" y="-106363"/>
            <a:ext cx="8229600" cy="1143001"/>
          </a:xfrm>
        </p:spPr>
        <p:txBody>
          <a:bodyPr/>
          <a:lstStyle/>
          <a:p>
            <a:pPr rtl="1"/>
            <a:r>
              <a:rPr lang="ar-SY" altLang="en-US" b="1" dirty="0">
                <a:latin typeface="Sakkal Majalla" panose="02000000000000000000" pitchFamily="2" charset="-78"/>
                <a:cs typeface="Sakkal Majalla" panose="02000000000000000000" pitchFamily="2" charset="-78"/>
              </a:rPr>
              <a:t>البيانات موضوع الطلب</a:t>
            </a:r>
            <a:endParaRPr lang="en-US" altLang="en-US" b="1" dirty="0"/>
          </a:p>
        </p:txBody>
      </p:sp>
      <p:sp>
        <p:nvSpPr>
          <p:cNvPr id="18435" name="Content Placeholder 2"/>
          <p:cNvSpPr>
            <a:spLocks noGrp="1"/>
          </p:cNvSpPr>
          <p:nvPr>
            <p:ph idx="1"/>
          </p:nvPr>
        </p:nvSpPr>
        <p:spPr>
          <a:xfrm>
            <a:off x="349250" y="1181099"/>
            <a:ext cx="8151813" cy="4525963"/>
          </a:xfrm>
        </p:spPr>
        <p:txBody>
          <a:bodyPr/>
          <a:lstStyle/>
          <a:p>
            <a:pPr marL="0" indent="0" algn="just" rtl="1">
              <a:buNone/>
            </a:pPr>
            <a:r>
              <a:rPr lang="ar-SY" altLang="en-US" sz="3300" dirty="0" smtClean="0">
                <a:latin typeface="Sakkal Majalla" panose="02000000000000000000" pitchFamily="2" charset="-78"/>
                <a:cs typeface="Sakkal Majalla" panose="02000000000000000000" pitchFamily="2" charset="-78"/>
              </a:rPr>
              <a:t>ينبغي التحديد في </a:t>
            </a:r>
            <a:r>
              <a:rPr lang="ar-SY" altLang="en-US" sz="3300" dirty="0">
                <a:latin typeface="Sakkal Majalla" panose="02000000000000000000" pitchFamily="2" charset="-78"/>
                <a:cs typeface="Sakkal Majalla" panose="02000000000000000000" pitchFamily="2" charset="-78"/>
              </a:rPr>
              <a:t>حدود ما </a:t>
            </a:r>
            <a:r>
              <a:rPr lang="ar-SY" altLang="en-US" sz="3300" dirty="0" smtClean="0">
                <a:latin typeface="Sakkal Majalla" panose="02000000000000000000" pitchFamily="2" charset="-78"/>
                <a:cs typeface="Sakkal Majalla" panose="02000000000000000000" pitchFamily="2" charset="-78"/>
              </a:rPr>
              <a:t>هو </a:t>
            </a:r>
            <a:r>
              <a:rPr lang="ar-SY" altLang="en-US" sz="3300" dirty="0">
                <a:latin typeface="Sakkal Majalla" panose="02000000000000000000" pitchFamily="2" charset="-78"/>
                <a:cs typeface="Sakkal Majalla" panose="02000000000000000000" pitchFamily="2" charset="-78"/>
              </a:rPr>
              <a:t>ممكن عمليًا:</a:t>
            </a:r>
          </a:p>
          <a:p>
            <a:pPr algn="just" rtl="1"/>
            <a:r>
              <a:rPr lang="ar-SY" altLang="en-US" sz="3300" dirty="0" smtClean="0">
                <a:latin typeface="Sakkal Majalla" panose="02000000000000000000" pitchFamily="2" charset="-78"/>
                <a:cs typeface="Sakkal Majalla" panose="02000000000000000000" pitchFamily="2" charset="-78"/>
              </a:rPr>
              <a:t>موقع البيانات موضوع الطلب</a:t>
            </a:r>
          </a:p>
          <a:p>
            <a:pPr algn="just" rtl="1"/>
            <a:r>
              <a:rPr lang="ar-SY" altLang="en-US" sz="3300" dirty="0" smtClean="0">
                <a:latin typeface="Sakkal Majalla" panose="02000000000000000000" pitchFamily="2" charset="-78"/>
                <a:cs typeface="Sakkal Majalla" panose="02000000000000000000" pitchFamily="2" charset="-78"/>
              </a:rPr>
              <a:t>تفاصيل عن البيانات </a:t>
            </a:r>
            <a:r>
              <a:rPr lang="ar-SY" altLang="en-US" sz="3300" dirty="0">
                <a:latin typeface="Sakkal Majalla" panose="02000000000000000000" pitchFamily="2" charset="-78"/>
                <a:cs typeface="Sakkal Majalla" panose="02000000000000000000" pitchFamily="2" charset="-78"/>
              </a:rPr>
              <a:t>موضوع الطلب</a:t>
            </a:r>
            <a:endParaRPr lang="ar-SY" altLang="en-US" sz="3300" dirty="0" smtClean="0">
              <a:latin typeface="Sakkal Majalla" panose="02000000000000000000" pitchFamily="2" charset="-78"/>
              <a:cs typeface="Sakkal Majalla" panose="02000000000000000000" pitchFamily="2" charset="-78"/>
            </a:endParaRPr>
          </a:p>
          <a:p>
            <a:pPr algn="just" rtl="1"/>
            <a:r>
              <a:rPr lang="ar-SY" altLang="en-US" sz="3300" dirty="0" smtClean="0">
                <a:latin typeface="Sakkal Majalla" panose="02000000000000000000" pitchFamily="2" charset="-78"/>
                <a:cs typeface="Sakkal Majalla" panose="02000000000000000000" pitchFamily="2" charset="-78"/>
              </a:rPr>
              <a:t>مصدر إرسال الاتصال</a:t>
            </a:r>
          </a:p>
          <a:p>
            <a:pPr algn="just" rtl="1"/>
            <a:r>
              <a:rPr lang="ar-SY" altLang="en-US" sz="3300" dirty="0" smtClean="0">
                <a:latin typeface="Sakkal Majalla" panose="02000000000000000000" pitchFamily="2" charset="-78"/>
                <a:cs typeface="Sakkal Majalla" panose="02000000000000000000" pitchFamily="2" charset="-78"/>
              </a:rPr>
              <a:t>مزود </a:t>
            </a:r>
            <a:r>
              <a:rPr lang="ar-SY" altLang="en-US" sz="3300" dirty="0">
                <a:latin typeface="Sakkal Majalla" panose="02000000000000000000" pitchFamily="2" charset="-78"/>
                <a:cs typeface="Sakkal Majalla" panose="02000000000000000000" pitchFamily="2" charset="-78"/>
              </a:rPr>
              <a:t>الخدمة </a:t>
            </a:r>
            <a:r>
              <a:rPr lang="ar-SY" altLang="en-US" sz="3300" dirty="0" smtClean="0">
                <a:latin typeface="Sakkal Majalla" panose="02000000000000000000" pitchFamily="2" charset="-78"/>
                <a:cs typeface="Sakkal Majalla" panose="02000000000000000000" pitchFamily="2" charset="-78"/>
              </a:rPr>
              <a:t>المعني بإرسال الاتصال</a:t>
            </a:r>
          </a:p>
        </p:txBody>
      </p:sp>
      <p:sp>
        <p:nvSpPr>
          <p:cNvPr id="18436"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59931857-11DB-40E4-A374-EAD5556A82FB}" type="slidenum">
              <a:rPr lang="en-US" altLang="en-US">
                <a:solidFill>
                  <a:srgbClr val="898989"/>
                </a:solidFill>
                <a:latin typeface="Calibri" panose="020F0502020204030204" pitchFamily="34" charset="0"/>
              </a:rPr>
              <a:pPr/>
              <a:t>20</a:t>
            </a:fld>
            <a:endParaRPr lang="en-US" altLang="en-US">
              <a:solidFill>
                <a:srgbClr val="898989"/>
              </a:solidFill>
              <a:latin typeface="Calibri" panose="020F0502020204030204" pitchFamily="34" charset="0"/>
            </a:endParaRPr>
          </a:p>
        </p:txBody>
      </p:sp>
      <p:pic>
        <p:nvPicPr>
          <p:cNvPr id="18437" name="Picture 2" descr="Image result for data pandora box"/>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8992" y="4599070"/>
            <a:ext cx="7214572" cy="1847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457200" y="-106363"/>
            <a:ext cx="8229600" cy="1143001"/>
          </a:xfrm>
        </p:spPr>
        <p:txBody>
          <a:bodyPr/>
          <a:lstStyle/>
          <a:p>
            <a:pPr rtl="1"/>
            <a:r>
              <a:rPr lang="ar-SY" altLang="en-US" b="1" dirty="0">
                <a:latin typeface="Sakkal Majalla" panose="02000000000000000000" pitchFamily="2" charset="-78"/>
                <a:cs typeface="Sakkal Majalla" panose="02000000000000000000" pitchFamily="2" charset="-78"/>
              </a:rPr>
              <a:t>البيانات موضوع الطلب</a:t>
            </a:r>
            <a:endParaRPr lang="en-US" altLang="en-US" b="1" dirty="0"/>
          </a:p>
        </p:txBody>
      </p:sp>
      <p:sp>
        <p:nvSpPr>
          <p:cNvPr id="18435" name="Content Placeholder 2"/>
          <p:cNvSpPr>
            <a:spLocks noGrp="1"/>
          </p:cNvSpPr>
          <p:nvPr>
            <p:ph idx="1"/>
          </p:nvPr>
        </p:nvSpPr>
        <p:spPr>
          <a:xfrm>
            <a:off x="349250" y="1181099"/>
            <a:ext cx="8151813" cy="4525963"/>
          </a:xfrm>
        </p:spPr>
        <p:txBody>
          <a:bodyPr/>
          <a:lstStyle/>
          <a:p>
            <a:pPr marL="0" indent="0" algn="just" rtl="1">
              <a:buNone/>
            </a:pPr>
            <a:r>
              <a:rPr lang="ar-SY" altLang="en-US" sz="3300" dirty="0">
                <a:latin typeface="Sakkal Majalla" panose="02000000000000000000" pitchFamily="2" charset="-78"/>
                <a:cs typeface="Sakkal Majalla" panose="02000000000000000000" pitchFamily="2" charset="-78"/>
              </a:rPr>
              <a:t>ينبغي التحديد في حدود ما هو </a:t>
            </a:r>
            <a:r>
              <a:rPr lang="ar-SY" altLang="en-US" sz="3300" dirty="0" smtClean="0">
                <a:latin typeface="Sakkal Majalla" panose="02000000000000000000" pitchFamily="2" charset="-78"/>
                <a:cs typeface="Sakkal Majalla" panose="02000000000000000000" pitchFamily="2" charset="-78"/>
              </a:rPr>
              <a:t>ممكن </a:t>
            </a:r>
            <a:r>
              <a:rPr lang="ar-SY" altLang="en-US" sz="3300" dirty="0">
                <a:latin typeface="Sakkal Majalla" panose="02000000000000000000" pitchFamily="2" charset="-78"/>
                <a:cs typeface="Sakkal Majalla" panose="02000000000000000000" pitchFamily="2" charset="-78"/>
              </a:rPr>
              <a:t>عمليًا:</a:t>
            </a:r>
          </a:p>
          <a:p>
            <a:pPr algn="just" rtl="1"/>
            <a:r>
              <a:rPr lang="ar-SY" altLang="en-US" sz="3300" dirty="0" smtClean="0">
                <a:latin typeface="Sakkal Majalla" panose="02000000000000000000" pitchFamily="2" charset="-78"/>
                <a:cs typeface="Sakkal Majalla" panose="02000000000000000000" pitchFamily="2" charset="-78"/>
              </a:rPr>
              <a:t>كيف </a:t>
            </a:r>
            <a:r>
              <a:rPr lang="ar-SY" altLang="en-US" sz="3300" dirty="0">
                <a:latin typeface="Sakkal Majalla" panose="02000000000000000000" pitchFamily="2" charset="-78"/>
                <a:cs typeface="Sakkal Majalla" panose="02000000000000000000" pitchFamily="2" charset="-78"/>
              </a:rPr>
              <a:t>تم تحديد أن </a:t>
            </a:r>
            <a:r>
              <a:rPr lang="ar-SY" altLang="en-US" sz="3300" dirty="0" smtClean="0">
                <a:latin typeface="Sakkal Majalla" panose="02000000000000000000" pitchFamily="2" charset="-78"/>
                <a:cs typeface="Sakkal Majalla" panose="02000000000000000000" pitchFamily="2" charset="-78"/>
              </a:rPr>
              <a:t>البيانات موجودة:</a:t>
            </a:r>
            <a:endParaRPr lang="ar-SY" altLang="en-US" sz="3300" dirty="0">
              <a:latin typeface="Sakkal Majalla" panose="02000000000000000000" pitchFamily="2" charset="-78"/>
              <a:cs typeface="Sakkal Majalla" panose="02000000000000000000" pitchFamily="2" charset="-78"/>
            </a:endParaRPr>
          </a:p>
          <a:p>
            <a:pPr marL="0" indent="0" algn="just" rtl="1">
              <a:buNone/>
            </a:pPr>
            <a:r>
              <a:rPr lang="ar-SY" altLang="en-US" sz="3300" dirty="0">
                <a:latin typeface="Sakkal Majalla" panose="02000000000000000000" pitchFamily="2" charset="-78"/>
                <a:cs typeface="Sakkal Majalla" panose="02000000000000000000" pitchFamily="2" charset="-78"/>
              </a:rPr>
              <a:t> </a:t>
            </a:r>
            <a:r>
              <a:rPr lang="ar-SY" altLang="en-US" sz="3300" dirty="0" smtClean="0">
                <a:latin typeface="Sakkal Majalla" panose="02000000000000000000" pitchFamily="2" charset="-78"/>
                <a:cs typeface="Sakkal Majalla" panose="02000000000000000000" pitchFamily="2" charset="-78"/>
              </a:rPr>
              <a:t>	- في حوزة/ تحت سيطرة شخص محدد؛ أو</a:t>
            </a:r>
          </a:p>
          <a:p>
            <a:pPr marL="0" indent="0" algn="just" rtl="1">
              <a:buNone/>
            </a:pPr>
            <a:r>
              <a:rPr lang="ar-SY" altLang="en-US" sz="3300" dirty="0" smtClean="0">
                <a:latin typeface="Sakkal Majalla" panose="02000000000000000000" pitchFamily="2" charset="-78"/>
                <a:cs typeface="Sakkal Majalla" panose="02000000000000000000" pitchFamily="2" charset="-78"/>
              </a:rPr>
              <a:t>	- في </a:t>
            </a:r>
            <a:r>
              <a:rPr lang="ar-SY" altLang="en-US" sz="3300" dirty="0">
                <a:latin typeface="Sakkal Majalla" panose="02000000000000000000" pitchFamily="2" charset="-78"/>
                <a:cs typeface="Sakkal Majalla" panose="02000000000000000000" pitchFamily="2" charset="-78"/>
              </a:rPr>
              <a:t>نظام </a:t>
            </a:r>
            <a:r>
              <a:rPr lang="ar-SY" altLang="en-US" sz="3300" dirty="0" smtClean="0">
                <a:latin typeface="Sakkal Majalla" panose="02000000000000000000" pitchFamily="2" charset="-78"/>
                <a:cs typeface="Sakkal Majalla" panose="02000000000000000000" pitchFamily="2" charset="-78"/>
              </a:rPr>
              <a:t>كمبيوتر محدد</a:t>
            </a:r>
            <a:endParaRPr lang="ar-SY" altLang="en-US" sz="3300" dirty="0">
              <a:latin typeface="Sakkal Majalla" panose="02000000000000000000" pitchFamily="2" charset="-78"/>
              <a:cs typeface="Sakkal Majalla" panose="02000000000000000000" pitchFamily="2" charset="-78"/>
            </a:endParaRPr>
          </a:p>
          <a:p>
            <a:pPr algn="just" rtl="1"/>
            <a:r>
              <a:rPr lang="ar-SY" altLang="en-US" sz="3300" dirty="0" smtClean="0">
                <a:latin typeface="Sakkal Majalla" panose="02000000000000000000" pitchFamily="2" charset="-78"/>
                <a:cs typeface="Sakkal Majalla" panose="02000000000000000000" pitchFamily="2" charset="-78"/>
              </a:rPr>
              <a:t>المخبرين</a:t>
            </a:r>
          </a:p>
          <a:p>
            <a:pPr algn="just" rtl="1"/>
            <a:r>
              <a:rPr lang="ar-SY" altLang="en-US" sz="3300" dirty="0" smtClean="0">
                <a:latin typeface="Sakkal Majalla" panose="02000000000000000000" pitchFamily="2" charset="-78"/>
                <a:cs typeface="Sakkal Majalla" panose="02000000000000000000" pitchFamily="2" charset="-78"/>
              </a:rPr>
              <a:t>الموثوقية</a:t>
            </a:r>
          </a:p>
          <a:p>
            <a:pPr algn="just" rtl="1"/>
            <a:r>
              <a:rPr lang="ar-SY" altLang="en-US" sz="3300" dirty="0" smtClean="0">
                <a:latin typeface="Sakkal Majalla" panose="02000000000000000000" pitchFamily="2" charset="-78"/>
                <a:cs typeface="Sakkal Majalla" panose="02000000000000000000" pitchFamily="2" charset="-78"/>
              </a:rPr>
              <a:t>التحقق</a:t>
            </a:r>
            <a:endParaRPr lang="en-US" altLang="en-US" sz="3300" dirty="0">
              <a:latin typeface="Sakkal Majalla" panose="02000000000000000000" pitchFamily="2" charset="-78"/>
              <a:cs typeface="Sakkal Majalla" panose="02000000000000000000" pitchFamily="2" charset="-78"/>
            </a:endParaRPr>
          </a:p>
          <a:p>
            <a:pPr algn="just"/>
            <a:endParaRPr lang="en-US" altLang="en-US" sz="3300" dirty="0">
              <a:latin typeface="Sakkal Majalla" panose="02000000000000000000" pitchFamily="2" charset="-78"/>
              <a:cs typeface="Sakkal Majalla" panose="02000000000000000000" pitchFamily="2" charset="-78"/>
            </a:endParaRPr>
          </a:p>
        </p:txBody>
      </p:sp>
      <p:sp>
        <p:nvSpPr>
          <p:cNvPr id="18436"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59931857-11DB-40E4-A374-EAD5556A82FB}" type="slidenum">
              <a:rPr lang="en-US" altLang="en-US">
                <a:solidFill>
                  <a:srgbClr val="898989"/>
                </a:solidFill>
                <a:latin typeface="Calibri" panose="020F0502020204030204" pitchFamily="34" charset="0"/>
              </a:rPr>
              <a:pPr/>
              <a:t>21</a:t>
            </a:fld>
            <a:endParaRPr lang="en-US" altLang="en-US">
              <a:solidFill>
                <a:srgbClr val="898989"/>
              </a:solidFill>
              <a:latin typeface="Calibri" panose="020F0502020204030204" pitchFamily="34" charset="0"/>
            </a:endParaRPr>
          </a:p>
        </p:txBody>
      </p:sp>
      <p:pic>
        <p:nvPicPr>
          <p:cNvPr id="6" name="Picture 2" descr="Image result for data center clip art">
            <a:extLst>
              <a:ext uri="{FF2B5EF4-FFF2-40B4-BE49-F238E27FC236}">
                <a16:creationId xmlns="" xmlns:a16="http://schemas.microsoft.com/office/drawing/2014/main" id="{CC9E01E5-21F4-4119-8BDD-6D7D5750EC7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2108" y="3209132"/>
            <a:ext cx="2604957" cy="26049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4" descr="Image result for confidential informant clipart">
            <a:extLst>
              <a:ext uri="{FF2B5EF4-FFF2-40B4-BE49-F238E27FC236}">
                <a16:creationId xmlns="" xmlns:a16="http://schemas.microsoft.com/office/drawing/2014/main" id="{CECD0526-08E2-459C-AFAD-B496DCD881C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57065" y="3365011"/>
            <a:ext cx="2604957" cy="26049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1352860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457200" y="-106363"/>
            <a:ext cx="8229600" cy="1143001"/>
          </a:xfrm>
        </p:spPr>
        <p:txBody>
          <a:bodyPr/>
          <a:lstStyle/>
          <a:p>
            <a:pPr rtl="1"/>
            <a:r>
              <a:rPr lang="ar-SY" altLang="en-US" b="1" dirty="0">
                <a:latin typeface="Sakkal Majalla" panose="02000000000000000000" pitchFamily="2" charset="-78"/>
                <a:cs typeface="Sakkal Majalla" panose="02000000000000000000" pitchFamily="2" charset="-78"/>
              </a:rPr>
              <a:t>البيانات موضوع الطلب</a:t>
            </a:r>
            <a:endParaRPr lang="en-US" altLang="en-US" b="1" dirty="0"/>
          </a:p>
        </p:txBody>
      </p:sp>
      <p:sp>
        <p:nvSpPr>
          <p:cNvPr id="18435" name="Content Placeholder 2"/>
          <p:cNvSpPr>
            <a:spLocks noGrp="1"/>
          </p:cNvSpPr>
          <p:nvPr>
            <p:ph idx="1"/>
          </p:nvPr>
        </p:nvSpPr>
        <p:spPr>
          <a:xfrm>
            <a:off x="349250" y="1181099"/>
            <a:ext cx="8151813" cy="4525963"/>
          </a:xfrm>
        </p:spPr>
        <p:txBody>
          <a:bodyPr/>
          <a:lstStyle/>
          <a:p>
            <a:pPr algn="just"/>
            <a:endParaRPr lang="en-US" altLang="en-US" sz="3300" dirty="0"/>
          </a:p>
        </p:txBody>
      </p:sp>
      <p:sp>
        <p:nvSpPr>
          <p:cNvPr id="18436"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59931857-11DB-40E4-A374-EAD5556A82FB}" type="slidenum">
              <a:rPr lang="en-US" altLang="en-US">
                <a:solidFill>
                  <a:srgbClr val="898989"/>
                </a:solidFill>
                <a:latin typeface="Calibri" panose="020F0502020204030204" pitchFamily="34" charset="0"/>
              </a:rPr>
              <a:pPr/>
              <a:t>22</a:t>
            </a:fld>
            <a:endParaRPr lang="en-US" altLang="en-US">
              <a:solidFill>
                <a:srgbClr val="898989"/>
              </a:solidFill>
              <a:latin typeface="Calibri" panose="020F0502020204030204" pitchFamily="34" charset="0"/>
            </a:endParaRPr>
          </a:p>
        </p:txBody>
      </p:sp>
      <p:pic>
        <p:nvPicPr>
          <p:cNvPr id="8" name="Picture 7">
            <a:extLst>
              <a:ext uri="{FF2B5EF4-FFF2-40B4-BE49-F238E27FC236}">
                <a16:creationId xmlns="" xmlns:a16="http://schemas.microsoft.com/office/drawing/2014/main" id="{FB55DBF7-7C77-4B68-B218-3B5967F6E49A}"/>
              </a:ext>
            </a:extLst>
          </p:cNvPr>
          <p:cNvPicPr>
            <a:picLocks noChangeAspect="1"/>
          </p:cNvPicPr>
          <p:nvPr/>
        </p:nvPicPr>
        <p:blipFill>
          <a:blip r:embed="rId3"/>
          <a:stretch>
            <a:fillRect/>
          </a:stretch>
        </p:blipFill>
        <p:spPr>
          <a:xfrm>
            <a:off x="0" y="900752"/>
            <a:ext cx="9144000" cy="5875337"/>
          </a:xfrm>
          <a:prstGeom prst="rect">
            <a:avLst/>
          </a:prstGeom>
        </p:spPr>
      </p:pic>
    </p:spTree>
    <p:extLst>
      <p:ext uri="{BB962C8B-B14F-4D97-AF65-F5344CB8AC3E}">
        <p14:creationId xmlns:p14="http://schemas.microsoft.com/office/powerpoint/2010/main" val="330641130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457200" y="2762249"/>
            <a:ext cx="8229600" cy="1416345"/>
          </a:xfrm>
        </p:spPr>
        <p:txBody>
          <a:bodyPr/>
          <a:lstStyle/>
          <a:p>
            <a:pPr rtl="1">
              <a:lnSpc>
                <a:spcPct val="120000"/>
              </a:lnSpc>
              <a:defRPr/>
            </a:pPr>
            <a:r>
              <a:rPr lang="ar-SY" altLang="sr-Latn-RS" sz="4000" b="1" dirty="0">
                <a:solidFill>
                  <a:srgbClr val="000000"/>
                </a:solidFill>
                <a:latin typeface="Sakkal Majalla" panose="02000000000000000000" pitchFamily="2" charset="-78"/>
                <a:cs typeface="Sakkal Majalla" panose="02000000000000000000" pitchFamily="2" charset="-78"/>
              </a:rPr>
              <a:t>الجزء الثالث</a:t>
            </a:r>
            <a:r>
              <a:rPr lang="en-US" altLang="sr-Latn-RS" sz="4000" b="1" dirty="0">
                <a:solidFill>
                  <a:srgbClr val="000000"/>
                </a:solidFill>
                <a:latin typeface="Sakkal Majalla" panose="02000000000000000000" pitchFamily="2" charset="-78"/>
                <a:cs typeface="Sakkal Majalla" panose="02000000000000000000" pitchFamily="2" charset="-78"/>
              </a:rPr>
              <a:t/>
            </a:r>
            <a:br>
              <a:rPr lang="en-US" altLang="sr-Latn-RS" sz="4000" b="1" dirty="0">
                <a:solidFill>
                  <a:srgbClr val="000000"/>
                </a:solidFill>
                <a:latin typeface="Sakkal Majalla" panose="02000000000000000000" pitchFamily="2" charset="-78"/>
                <a:cs typeface="Sakkal Majalla" panose="02000000000000000000" pitchFamily="2" charset="-78"/>
              </a:rPr>
            </a:br>
            <a:r>
              <a:rPr lang="en-US" altLang="sr-Latn-RS" sz="4000" b="1" dirty="0">
                <a:solidFill>
                  <a:srgbClr val="000000"/>
                </a:solidFill>
                <a:latin typeface="Sakkal Majalla" panose="02000000000000000000" pitchFamily="2" charset="-78"/>
                <a:cs typeface="Sakkal Majalla" panose="02000000000000000000" pitchFamily="2" charset="-78"/>
              </a:rPr>
              <a:t>	</a:t>
            </a:r>
            <a:r>
              <a:rPr lang="ar-SY" altLang="sr-Latn-RS" sz="4000" b="1" dirty="0">
                <a:solidFill>
                  <a:srgbClr val="FF0000"/>
                </a:solidFill>
                <a:latin typeface="Sakkal Majalla" panose="02000000000000000000" pitchFamily="2" charset="-78"/>
                <a:cs typeface="Sakkal Majalla" panose="02000000000000000000" pitchFamily="2" charset="-78"/>
              </a:rPr>
              <a:t>كيف</a:t>
            </a:r>
            <a:r>
              <a:rPr lang="ar-SY" altLang="sr-Latn-RS" sz="4000" b="1" dirty="0">
                <a:solidFill>
                  <a:srgbClr val="000000"/>
                </a:solidFill>
                <a:latin typeface="Sakkal Majalla" panose="02000000000000000000" pitchFamily="2" charset="-78"/>
                <a:cs typeface="Sakkal Majalla" panose="02000000000000000000" pitchFamily="2" charset="-78"/>
              </a:rPr>
              <a:t> ستطبق السلطات الإجرائية</a:t>
            </a:r>
            <a:r>
              <a:rPr lang="ar-SY" altLang="sr-Latn-RS" sz="4000" b="1" dirty="0" smtClean="0">
                <a:solidFill>
                  <a:srgbClr val="000000"/>
                </a:solidFill>
                <a:latin typeface="Sakkal Majalla" panose="02000000000000000000" pitchFamily="2" charset="-78"/>
                <a:cs typeface="Sakkal Majalla" panose="02000000000000000000" pitchFamily="2" charset="-78"/>
              </a:rPr>
              <a:t>؟</a:t>
            </a:r>
            <a:endParaRPr lang="en-GB" sz="4000" b="1" dirty="0"/>
          </a:p>
        </p:txBody>
      </p:sp>
      <p:pic>
        <p:nvPicPr>
          <p:cNvPr id="20483" name="Picture 3"/>
          <p:cNvPicPr>
            <a:picLocks noGrp="1" noChangeAspect="1" noChangeArrowheads="1"/>
          </p:cNvPicPr>
          <p:nvPr>
            <p:ph sz="quarter" idx="1"/>
          </p:nvPr>
        </p:nvPicPr>
        <p:blipFill>
          <a:blip r:embed="rId3">
            <a:extLst>
              <a:ext uri="{28A0092B-C50C-407E-A947-70E740481C1C}">
                <a14:useLocalDpi xmlns:a14="http://schemas.microsoft.com/office/drawing/2010/main" val="0"/>
              </a:ext>
            </a:extLst>
          </a:blip>
          <a:srcRect/>
          <a:stretch>
            <a:fillRect/>
          </a:stretch>
        </p:blipFill>
        <p:spPr>
          <a:xfrm>
            <a:off x="6786563" y="4643438"/>
            <a:ext cx="1962150" cy="1766887"/>
          </a:xfrm>
        </p:spPr>
      </p:pic>
      <p:sp>
        <p:nvSpPr>
          <p:cNvPr id="20484"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CF1D2317-4B99-4376-993E-D239D4DE3013}" type="slidenum">
              <a:rPr lang="en-US" altLang="fr-FR">
                <a:solidFill>
                  <a:srgbClr val="898989"/>
                </a:solidFill>
                <a:latin typeface="Calibri" panose="020F0502020204030204" pitchFamily="34" charset="0"/>
              </a:rPr>
              <a:pPr/>
              <a:t>23</a:t>
            </a:fld>
            <a:endParaRPr lang="en-US" altLang="fr-FR">
              <a:solidFill>
                <a:srgbClr val="898989"/>
              </a:solidFill>
              <a:latin typeface="Calibri" panose="020F0502020204030204" pitchFamily="34"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8" descr="Image result for computer stethoscop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700" y="1618286"/>
            <a:ext cx="1969862" cy="20901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7" name="Title 1"/>
          <p:cNvSpPr>
            <a:spLocks noGrp="1"/>
          </p:cNvSpPr>
          <p:nvPr>
            <p:ph type="title"/>
          </p:nvPr>
        </p:nvSpPr>
        <p:spPr>
          <a:xfrm>
            <a:off x="457200" y="301625"/>
            <a:ext cx="8229600" cy="1143000"/>
          </a:xfrm>
        </p:spPr>
        <p:txBody>
          <a:bodyPr/>
          <a:lstStyle/>
          <a:p>
            <a:pPr rtl="1"/>
            <a:r>
              <a:rPr lang="ar-SY" altLang="en-US" b="1" dirty="0" smtClean="0">
                <a:latin typeface="Sakkal Majalla" panose="02000000000000000000" pitchFamily="2" charset="-78"/>
                <a:cs typeface="Sakkal Majalla" panose="02000000000000000000" pitchFamily="2" charset="-78"/>
              </a:rPr>
              <a:t>تنفيذ التدابير الإجرائية</a:t>
            </a:r>
            <a:endParaRPr lang="en-US" altLang="en-US" b="1" dirty="0">
              <a:latin typeface="Sakkal Majalla" panose="02000000000000000000" pitchFamily="2" charset="-78"/>
              <a:cs typeface="Sakkal Majalla" panose="02000000000000000000" pitchFamily="2" charset="-78"/>
            </a:endParaRPr>
          </a:p>
        </p:txBody>
      </p:sp>
      <p:sp>
        <p:nvSpPr>
          <p:cNvPr id="21508" name="Content Placeholder 2"/>
          <p:cNvSpPr>
            <a:spLocks noGrp="1"/>
          </p:cNvSpPr>
          <p:nvPr>
            <p:ph idx="1"/>
          </p:nvPr>
        </p:nvSpPr>
        <p:spPr>
          <a:xfrm>
            <a:off x="1611462" y="1766036"/>
            <a:ext cx="7275512" cy="4525963"/>
          </a:xfrm>
        </p:spPr>
        <p:txBody>
          <a:bodyPr/>
          <a:lstStyle/>
          <a:p>
            <a:pPr algn="just" rtl="1"/>
            <a:endParaRPr lang="en-US" altLang="en-US" dirty="0">
              <a:latin typeface="Sakkal Majalla" panose="02000000000000000000" pitchFamily="2" charset="-78"/>
              <a:cs typeface="Sakkal Majalla" panose="02000000000000000000" pitchFamily="2" charset="-78"/>
            </a:endParaRPr>
          </a:p>
          <a:p>
            <a:pPr lvl="1" algn="just" rtl="1"/>
            <a:r>
              <a:rPr lang="ar-SY" altLang="en-US" sz="3200" dirty="0" smtClean="0">
                <a:latin typeface="Sakkal Majalla" panose="02000000000000000000" pitchFamily="2" charset="-78"/>
                <a:cs typeface="Sakkal Majalla" panose="02000000000000000000" pitchFamily="2" charset="-78"/>
              </a:rPr>
              <a:t>الضرورات </a:t>
            </a:r>
            <a:r>
              <a:rPr lang="ar-SY" altLang="en-US" sz="3200" b="1" dirty="0" smtClean="0">
                <a:solidFill>
                  <a:srgbClr val="FF0000"/>
                </a:solidFill>
                <a:latin typeface="Sakkal Majalla" panose="02000000000000000000" pitchFamily="2" charset="-78"/>
                <a:cs typeface="Sakkal Majalla" panose="02000000000000000000" pitchFamily="2" charset="-78"/>
              </a:rPr>
              <a:t>الفنية</a:t>
            </a:r>
            <a:endParaRPr lang="en-US" altLang="en-US" sz="3200" dirty="0">
              <a:latin typeface="Sakkal Majalla" panose="02000000000000000000" pitchFamily="2" charset="-78"/>
              <a:cs typeface="Sakkal Majalla" panose="02000000000000000000" pitchFamily="2" charset="-78"/>
            </a:endParaRPr>
          </a:p>
          <a:p>
            <a:pPr lvl="1" algn="just" rtl="1"/>
            <a:endParaRPr lang="en-US" altLang="en-US" sz="3200" dirty="0">
              <a:latin typeface="Sakkal Majalla" panose="02000000000000000000" pitchFamily="2" charset="-78"/>
              <a:cs typeface="Sakkal Majalla" panose="02000000000000000000" pitchFamily="2" charset="-78"/>
            </a:endParaRPr>
          </a:p>
          <a:p>
            <a:pPr marL="457200" lvl="1" indent="0" algn="just" rtl="1">
              <a:buNone/>
            </a:pPr>
            <a:endParaRPr lang="en-US" altLang="en-US" sz="3200" dirty="0">
              <a:latin typeface="Sakkal Majalla" panose="02000000000000000000" pitchFamily="2" charset="-78"/>
              <a:cs typeface="Sakkal Majalla" panose="02000000000000000000" pitchFamily="2" charset="-78"/>
            </a:endParaRPr>
          </a:p>
          <a:p>
            <a:pPr marL="457200" lvl="1" indent="0" algn="just" rtl="1">
              <a:buNone/>
            </a:pPr>
            <a:endParaRPr lang="en-US" altLang="en-US" sz="3200" dirty="0">
              <a:latin typeface="Sakkal Majalla" panose="02000000000000000000" pitchFamily="2" charset="-78"/>
              <a:cs typeface="Sakkal Majalla" panose="02000000000000000000" pitchFamily="2" charset="-78"/>
            </a:endParaRPr>
          </a:p>
          <a:p>
            <a:pPr lvl="1" algn="just" rtl="1"/>
            <a:r>
              <a:rPr lang="ar-SY" altLang="en-US" sz="3200" dirty="0" smtClean="0">
                <a:latin typeface="Sakkal Majalla" panose="02000000000000000000" pitchFamily="2" charset="-78"/>
                <a:cs typeface="Sakkal Majalla" panose="02000000000000000000" pitchFamily="2" charset="-78"/>
              </a:rPr>
              <a:t>الضرورات </a:t>
            </a:r>
            <a:r>
              <a:rPr lang="ar-SY" altLang="en-US" sz="3200" b="1" dirty="0" smtClean="0">
                <a:solidFill>
                  <a:srgbClr val="FF0000"/>
                </a:solidFill>
                <a:latin typeface="Sakkal Majalla" panose="02000000000000000000" pitchFamily="2" charset="-78"/>
                <a:cs typeface="Sakkal Majalla" panose="02000000000000000000" pitchFamily="2" charset="-78"/>
              </a:rPr>
              <a:t>الحمائية</a:t>
            </a:r>
            <a:endParaRPr lang="en-US" altLang="en-US" sz="3200" dirty="0">
              <a:latin typeface="Sakkal Majalla" panose="02000000000000000000" pitchFamily="2" charset="-78"/>
              <a:cs typeface="Sakkal Majalla" panose="02000000000000000000" pitchFamily="2" charset="-78"/>
            </a:endParaRPr>
          </a:p>
        </p:txBody>
      </p:sp>
      <p:sp>
        <p:nvSpPr>
          <p:cNvPr id="21509"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9CF54427-2C7F-416B-B476-4B42BAFA0B24}" type="slidenum">
              <a:rPr lang="en-US" altLang="en-US">
                <a:solidFill>
                  <a:srgbClr val="898989"/>
                </a:solidFill>
                <a:latin typeface="Calibri" panose="020F0502020204030204" pitchFamily="34" charset="0"/>
              </a:rPr>
              <a:pPr/>
              <a:t>24</a:t>
            </a:fld>
            <a:endParaRPr lang="en-US" altLang="en-US">
              <a:solidFill>
                <a:srgbClr val="898989"/>
              </a:solidFill>
              <a:latin typeface="Calibri" panose="020F0502020204030204" pitchFamily="34" charset="0"/>
            </a:endParaRPr>
          </a:p>
        </p:txBody>
      </p:sp>
      <p:pic>
        <p:nvPicPr>
          <p:cNvPr id="21510" name="Picture 2" descr="Image result for privacy clipart"/>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0895" y="3947520"/>
            <a:ext cx="1379489" cy="196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11" name="Picture 6" descr="Related imag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10407" y="4083620"/>
            <a:ext cx="1702548" cy="1693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12" name="Picture 10" descr="Image result for computer crime scen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036562" y="1874807"/>
            <a:ext cx="2152650" cy="1693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457200" y="2762250"/>
            <a:ext cx="8229600" cy="1143000"/>
          </a:xfrm>
        </p:spPr>
        <p:txBody>
          <a:bodyPr/>
          <a:lstStyle/>
          <a:p>
            <a:pPr rtl="1"/>
            <a:r>
              <a:rPr lang="ar-SY" sz="5400" b="1" dirty="0" smtClean="0">
                <a:latin typeface="Sakkal Majalla" panose="02000000000000000000" pitchFamily="2" charset="-78"/>
                <a:cs typeface="Sakkal Majalla" panose="02000000000000000000" pitchFamily="2" charset="-78"/>
              </a:rPr>
              <a:t>الضرورات الفنية</a:t>
            </a:r>
            <a:endParaRPr lang="en-GB" sz="5400" b="1" dirty="0">
              <a:latin typeface="Sakkal Majalla" panose="02000000000000000000" pitchFamily="2" charset="-78"/>
              <a:cs typeface="Sakkal Majalla" panose="02000000000000000000" pitchFamily="2" charset="-78"/>
            </a:endParaRPr>
          </a:p>
        </p:txBody>
      </p:sp>
      <p:sp>
        <p:nvSpPr>
          <p:cNvPr id="28675"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EF8CE3F8-981D-4B54-8EC8-6C221EB1B480}" type="slidenum">
              <a:rPr lang="en-US" altLang="fr-FR">
                <a:solidFill>
                  <a:srgbClr val="898989"/>
                </a:solidFill>
                <a:latin typeface="Calibri" panose="020F0502020204030204" pitchFamily="34" charset="0"/>
              </a:rPr>
              <a:pPr/>
              <a:t>25</a:t>
            </a:fld>
            <a:endParaRPr lang="en-US" altLang="fr-FR">
              <a:solidFill>
                <a:srgbClr val="898989"/>
              </a:solidFill>
              <a:latin typeface="Calibri" panose="020F0502020204030204" pitchFamily="34" charset="0"/>
            </a:endParaRPr>
          </a:p>
        </p:txBody>
      </p:sp>
    </p:spTree>
    <p:extLst>
      <p:ext uri="{BB962C8B-B14F-4D97-AF65-F5344CB8AC3E}">
        <p14:creationId xmlns:p14="http://schemas.microsoft.com/office/powerpoint/2010/main" val="306990716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457200" y="301625"/>
            <a:ext cx="8229600" cy="1143000"/>
          </a:xfrm>
        </p:spPr>
        <p:txBody>
          <a:bodyPr/>
          <a:lstStyle/>
          <a:p>
            <a:pPr rtl="1"/>
            <a:r>
              <a:rPr lang="ar-SY" b="1" dirty="0" smtClean="0">
                <a:latin typeface="Sakkal Majalla" panose="02000000000000000000" pitchFamily="2" charset="-78"/>
                <a:cs typeface="Sakkal Majalla" panose="02000000000000000000" pitchFamily="2" charset="-78"/>
              </a:rPr>
              <a:t>الضرورات الفنية</a:t>
            </a:r>
            <a:endParaRPr lang="en-US" altLang="en-US" b="1" dirty="0"/>
          </a:p>
        </p:txBody>
      </p:sp>
      <p:sp>
        <p:nvSpPr>
          <p:cNvPr id="23555" name="Content Placeholder 2"/>
          <p:cNvSpPr>
            <a:spLocks noGrp="1"/>
          </p:cNvSpPr>
          <p:nvPr>
            <p:ph idx="1"/>
          </p:nvPr>
        </p:nvSpPr>
        <p:spPr>
          <a:xfrm>
            <a:off x="631825" y="1644650"/>
            <a:ext cx="7859713" cy="4843463"/>
          </a:xfrm>
        </p:spPr>
        <p:txBody>
          <a:bodyPr/>
          <a:lstStyle/>
          <a:p>
            <a:pPr algn="just" rtl="1" eaLnBrk="1" hangingPunct="1"/>
            <a:r>
              <a:rPr lang="ar-SY" sz="2800" dirty="0" smtClean="0">
                <a:latin typeface="Sakkal Majalla" panose="02000000000000000000" pitchFamily="2" charset="-78"/>
                <a:cs typeface="Sakkal Majalla" panose="02000000000000000000" pitchFamily="2" charset="-78"/>
              </a:rPr>
              <a:t>السلطات الإجرائية التالية متاحة بموجب اتفاقية بودابست:</a:t>
            </a:r>
          </a:p>
          <a:p>
            <a:pPr lvl="1" algn="just" rtl="1" eaLnBrk="1" hangingPunct="1">
              <a:buFont typeface="Arial" panose="020B0604020202020204" pitchFamily="34" charset="0"/>
              <a:buChar char="•"/>
            </a:pPr>
            <a:r>
              <a:rPr lang="ar-SY" b="1" dirty="0" smtClean="0">
                <a:solidFill>
                  <a:srgbClr val="FF0000"/>
                </a:solidFill>
                <a:latin typeface="Sakkal Majalla" panose="02000000000000000000" pitchFamily="2" charset="-78"/>
                <a:cs typeface="Sakkal Majalla" panose="02000000000000000000" pitchFamily="2" charset="-78"/>
              </a:rPr>
              <a:t>التعجيل بحفظ بيانات الكمبيوتر المخزنة</a:t>
            </a:r>
          </a:p>
          <a:p>
            <a:pPr lvl="1" algn="just" rtl="1" eaLnBrk="1" hangingPunct="1">
              <a:buFont typeface="Arial" panose="020B0604020202020204" pitchFamily="34" charset="0"/>
              <a:buChar char="•"/>
            </a:pPr>
            <a:r>
              <a:rPr lang="ar-SY" b="1" dirty="0" smtClean="0">
                <a:solidFill>
                  <a:srgbClr val="FF0000"/>
                </a:solidFill>
                <a:latin typeface="Sakkal Majalla" panose="02000000000000000000" pitchFamily="2" charset="-78"/>
                <a:cs typeface="Sakkal Majalla" panose="02000000000000000000" pitchFamily="2" charset="-78"/>
              </a:rPr>
              <a:t>الكشف الجزئي عن بيانات الحركة المخزنة</a:t>
            </a:r>
          </a:p>
          <a:p>
            <a:pPr lvl="1" algn="just" rtl="1" eaLnBrk="1" hangingPunct="1">
              <a:buFont typeface="Arial" panose="020B0604020202020204" pitchFamily="34" charset="0"/>
              <a:buChar char="•"/>
            </a:pPr>
            <a:r>
              <a:rPr lang="ar-SY" b="1" dirty="0" smtClean="0">
                <a:solidFill>
                  <a:srgbClr val="FF0000"/>
                </a:solidFill>
                <a:latin typeface="Sakkal Majalla" panose="02000000000000000000" pitchFamily="2" charset="-78"/>
                <a:cs typeface="Sakkal Majalla" panose="02000000000000000000" pitchFamily="2" charset="-78"/>
              </a:rPr>
              <a:t>أمر بإبراز البيانات</a:t>
            </a:r>
          </a:p>
          <a:p>
            <a:pPr lvl="1" algn="just" rtl="1" eaLnBrk="1" hangingPunct="1">
              <a:buFont typeface="Arial" panose="020B0604020202020204" pitchFamily="34" charset="0"/>
              <a:buChar char="•"/>
            </a:pPr>
            <a:r>
              <a:rPr lang="ar-SY" b="1" dirty="0" smtClean="0">
                <a:solidFill>
                  <a:srgbClr val="FF0000"/>
                </a:solidFill>
                <a:latin typeface="Sakkal Majalla" panose="02000000000000000000" pitchFamily="2" charset="-78"/>
                <a:cs typeface="Sakkal Majalla" panose="02000000000000000000" pitchFamily="2" charset="-78"/>
              </a:rPr>
              <a:t>البحث والمصادرة</a:t>
            </a:r>
          </a:p>
          <a:p>
            <a:pPr lvl="1" algn="just" rtl="1" eaLnBrk="1" hangingPunct="1">
              <a:buFont typeface="Arial" panose="020B0604020202020204" pitchFamily="34" charset="0"/>
              <a:buChar char="•"/>
            </a:pPr>
            <a:r>
              <a:rPr lang="ar-SY" b="1" dirty="0" smtClean="0">
                <a:solidFill>
                  <a:srgbClr val="FF0000"/>
                </a:solidFill>
                <a:latin typeface="Sakkal Majalla" panose="02000000000000000000" pitchFamily="2" charset="-78"/>
                <a:cs typeface="Sakkal Majalla" panose="02000000000000000000" pitchFamily="2" charset="-78"/>
              </a:rPr>
              <a:t>جمع بيانات الحركة في الوقت الحقيقي</a:t>
            </a:r>
          </a:p>
          <a:p>
            <a:pPr lvl="1" algn="just" rtl="1" eaLnBrk="1" hangingPunct="1">
              <a:buFont typeface="Arial" panose="020B0604020202020204" pitchFamily="34" charset="0"/>
              <a:buChar char="•"/>
            </a:pPr>
            <a:r>
              <a:rPr lang="ar-SY" b="1" dirty="0" smtClean="0">
                <a:solidFill>
                  <a:srgbClr val="FF0000"/>
                </a:solidFill>
                <a:latin typeface="Sakkal Majalla" panose="02000000000000000000" pitchFamily="2" charset="-78"/>
                <a:cs typeface="Sakkal Majalla" panose="02000000000000000000" pitchFamily="2" charset="-78"/>
              </a:rPr>
              <a:t>اعتراض بيانات المحتوى</a:t>
            </a:r>
          </a:p>
          <a:p>
            <a:pPr marL="457200" lvl="1" indent="0" algn="just" eaLnBrk="1" hangingPunct="1">
              <a:buNone/>
            </a:pPr>
            <a:endParaRPr lang="en-GB" sz="2400" b="1" dirty="0">
              <a:solidFill>
                <a:srgbClr val="FF0000"/>
              </a:solidFill>
              <a:latin typeface="Sakkal Majalla" panose="02000000000000000000" pitchFamily="2" charset="-78"/>
              <a:cs typeface="Sakkal Majalla" panose="02000000000000000000" pitchFamily="2" charset="-78"/>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457200" y="301625"/>
            <a:ext cx="8229600" cy="1143000"/>
          </a:xfrm>
        </p:spPr>
        <p:txBody>
          <a:bodyPr/>
          <a:lstStyle/>
          <a:p>
            <a:pPr rtl="1"/>
            <a:r>
              <a:rPr lang="ar-SY" b="1" dirty="0" smtClean="0">
                <a:latin typeface="Sakkal Majalla" panose="02000000000000000000" pitchFamily="2" charset="-78"/>
                <a:cs typeface="Sakkal Majalla" panose="02000000000000000000" pitchFamily="2" charset="-78"/>
              </a:rPr>
              <a:t>الضرورات الفنية</a:t>
            </a:r>
            <a:endParaRPr lang="en-US" altLang="en-US" b="1" dirty="0"/>
          </a:p>
        </p:txBody>
      </p:sp>
      <p:sp>
        <p:nvSpPr>
          <p:cNvPr id="24579" name="Content Placeholder 2"/>
          <p:cNvSpPr>
            <a:spLocks noGrp="1"/>
          </p:cNvSpPr>
          <p:nvPr>
            <p:ph idx="1"/>
          </p:nvPr>
        </p:nvSpPr>
        <p:spPr>
          <a:xfrm>
            <a:off x="631825" y="1644650"/>
            <a:ext cx="7859713" cy="4843463"/>
          </a:xfrm>
        </p:spPr>
        <p:txBody>
          <a:bodyPr/>
          <a:lstStyle/>
          <a:p>
            <a:pPr algn="just" rtl="1" eaLnBrk="1" hangingPunct="1"/>
            <a:r>
              <a:rPr lang="ar-SY" b="1" dirty="0" smtClean="0">
                <a:solidFill>
                  <a:srgbClr val="FF0000"/>
                </a:solidFill>
                <a:latin typeface="Sakkal Majalla" panose="02000000000000000000" pitchFamily="2" charset="-78"/>
                <a:cs typeface="Sakkal Majalla" panose="02000000000000000000" pitchFamily="2" charset="-78"/>
              </a:rPr>
              <a:t>تكون التدابير الفنية رهينة بالتحقيق</a:t>
            </a:r>
          </a:p>
          <a:p>
            <a:pPr algn="just" eaLnBrk="1" hangingPunct="1"/>
            <a:endParaRPr lang="en-GB" dirty="0">
              <a:latin typeface="Sakkal Majalla" panose="02000000000000000000" pitchFamily="2" charset="-78"/>
              <a:cs typeface="Sakkal Majalla" panose="02000000000000000000" pitchFamily="2" charset="-78"/>
            </a:endParaRPr>
          </a:p>
          <a:p>
            <a:pPr algn="just" rtl="1" eaLnBrk="1" hangingPunct="1"/>
            <a:r>
              <a:rPr lang="ar-SY" dirty="0" smtClean="0">
                <a:latin typeface="Sakkal Majalla" panose="02000000000000000000" pitchFamily="2" charset="-78"/>
                <a:cs typeface="Sakkal Majalla" panose="02000000000000000000" pitchFamily="2" charset="-78"/>
              </a:rPr>
              <a:t>على سبيل المثال:</a:t>
            </a:r>
          </a:p>
          <a:p>
            <a:pPr lvl="1" algn="just" rtl="1" eaLnBrk="1" hangingPunct="1"/>
            <a:r>
              <a:rPr lang="ar-SY" sz="3200" dirty="0" smtClean="0">
                <a:latin typeface="Sakkal Majalla" panose="02000000000000000000" pitchFamily="2" charset="-78"/>
                <a:cs typeface="Sakkal Majalla" panose="02000000000000000000" pitchFamily="2" charset="-78"/>
              </a:rPr>
              <a:t>عند السعي إلى الحصول على </a:t>
            </a:r>
            <a:r>
              <a:rPr lang="ar-SY" sz="3200" b="1" dirty="0" smtClean="0">
                <a:solidFill>
                  <a:srgbClr val="FF0000"/>
                </a:solidFill>
                <a:latin typeface="Sakkal Majalla" panose="02000000000000000000" pitchFamily="2" charset="-78"/>
                <a:cs typeface="Sakkal Majalla" panose="02000000000000000000" pitchFamily="2" charset="-78"/>
              </a:rPr>
              <a:t>معلومات عن المشترك</a:t>
            </a:r>
            <a:r>
              <a:rPr lang="ar-SY" sz="3200" dirty="0" smtClean="0">
                <a:latin typeface="Sakkal Majalla" panose="02000000000000000000" pitchFamily="2" charset="-78"/>
                <a:cs typeface="Sakkal Majalla" panose="02000000000000000000" pitchFamily="2" charset="-78"/>
              </a:rPr>
              <a:t>، يجب تقديم طلب للحصول على </a:t>
            </a:r>
            <a:r>
              <a:rPr lang="ar-SY" sz="3200" b="1" dirty="0" smtClean="0">
                <a:solidFill>
                  <a:srgbClr val="FF0000"/>
                </a:solidFill>
                <a:latin typeface="Sakkal Majalla" panose="02000000000000000000" pitchFamily="2" charset="-78"/>
                <a:cs typeface="Sakkal Majalla" panose="02000000000000000000" pitchFamily="2" charset="-78"/>
              </a:rPr>
              <a:t>أمر بإبراز البيانات</a:t>
            </a:r>
          </a:p>
          <a:p>
            <a:pPr marL="457200" lvl="1" indent="0" algn="just" rtl="1" eaLnBrk="1" hangingPunct="1">
              <a:buNone/>
            </a:pPr>
            <a:endParaRPr lang="ar-SY" sz="3200" b="1" dirty="0" smtClean="0">
              <a:solidFill>
                <a:srgbClr val="FF0000"/>
              </a:solidFill>
              <a:latin typeface="Sakkal Majalla" panose="02000000000000000000" pitchFamily="2" charset="-78"/>
              <a:cs typeface="Sakkal Majalla" panose="02000000000000000000" pitchFamily="2" charset="-78"/>
            </a:endParaRPr>
          </a:p>
          <a:p>
            <a:pPr lvl="1" algn="just" rtl="1" eaLnBrk="1" hangingPunct="1"/>
            <a:r>
              <a:rPr lang="ar-SY" sz="3200" dirty="0" smtClean="0">
                <a:latin typeface="Sakkal Majalla" panose="02000000000000000000" pitchFamily="2" charset="-78"/>
                <a:cs typeface="Sakkal Majalla" panose="02000000000000000000" pitchFamily="2" charset="-78"/>
              </a:rPr>
              <a:t>عندما تكون </a:t>
            </a:r>
            <a:r>
              <a:rPr lang="ar-SY" sz="3200" b="1" dirty="0" smtClean="0">
                <a:solidFill>
                  <a:srgbClr val="FF0000"/>
                </a:solidFill>
                <a:latin typeface="Sakkal Majalla" panose="02000000000000000000" pitchFamily="2" charset="-78"/>
                <a:cs typeface="Sakkal Majalla" panose="02000000000000000000" pitchFamily="2" charset="-78"/>
              </a:rPr>
              <a:t>محتويات اتصال مس</a:t>
            </a:r>
            <a:r>
              <a:rPr lang="ar-SY" sz="3200" dirty="0" smtClean="0">
                <a:latin typeface="Sakkal Majalla" panose="02000000000000000000" pitchFamily="2" charset="-78"/>
                <a:cs typeface="Sakkal Majalla" panose="02000000000000000000" pitchFamily="2" charset="-78"/>
              </a:rPr>
              <a:t>تقبلي مطلوبة، يجب تقديم طلب </a:t>
            </a:r>
            <a:r>
              <a:rPr lang="ar-SY" sz="3200" b="1" dirty="0" smtClean="0">
                <a:solidFill>
                  <a:srgbClr val="FF0000"/>
                </a:solidFill>
                <a:latin typeface="Sakkal Majalla" panose="02000000000000000000" pitchFamily="2" charset="-78"/>
                <a:cs typeface="Sakkal Majalla" panose="02000000000000000000" pitchFamily="2" charset="-78"/>
              </a:rPr>
              <a:t>باعتراض بيانات المحتوى</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457200" y="301625"/>
            <a:ext cx="8229600" cy="1143000"/>
          </a:xfrm>
        </p:spPr>
        <p:txBody>
          <a:bodyPr/>
          <a:lstStyle/>
          <a:p>
            <a:pPr rtl="1"/>
            <a:r>
              <a:rPr lang="ar-SY" altLang="en-US" b="1" dirty="0" smtClean="0">
                <a:latin typeface="Sakkal Majalla" panose="02000000000000000000" pitchFamily="2" charset="-78"/>
                <a:cs typeface="Sakkal Majalla" panose="02000000000000000000" pitchFamily="2" charset="-78"/>
              </a:rPr>
              <a:t>دراسة حالة: الضرورات الفنية</a:t>
            </a:r>
            <a:endParaRPr lang="en-US" altLang="en-US" b="1" dirty="0">
              <a:latin typeface="Sakkal Majalla" panose="02000000000000000000" pitchFamily="2" charset="-78"/>
              <a:cs typeface="Sakkal Majalla" panose="02000000000000000000" pitchFamily="2" charset="-78"/>
            </a:endParaRPr>
          </a:p>
        </p:txBody>
      </p:sp>
      <p:sp>
        <p:nvSpPr>
          <p:cNvPr id="24579" name="Content Placeholder 2"/>
          <p:cNvSpPr>
            <a:spLocks noGrp="1"/>
          </p:cNvSpPr>
          <p:nvPr>
            <p:ph idx="1"/>
          </p:nvPr>
        </p:nvSpPr>
        <p:spPr>
          <a:xfrm>
            <a:off x="457201" y="1644650"/>
            <a:ext cx="2769326" cy="4843463"/>
          </a:xfrm>
        </p:spPr>
        <p:txBody>
          <a:bodyPr/>
          <a:lstStyle/>
          <a:p>
            <a:pPr algn="just" rtl="1" eaLnBrk="1" hangingPunct="1"/>
            <a:r>
              <a:rPr lang="ar-SY" b="1" dirty="0" smtClean="0">
                <a:solidFill>
                  <a:srgbClr val="FF0000"/>
                </a:solidFill>
                <a:latin typeface="Sakkal Majalla" panose="02000000000000000000" pitchFamily="2" charset="-78"/>
                <a:cs typeface="Sakkal Majalla" panose="02000000000000000000" pitchFamily="2" charset="-78"/>
              </a:rPr>
              <a:t>أمر بإبراز البيانات / المصادرة </a:t>
            </a:r>
            <a:r>
              <a:rPr lang="ar-SY" dirty="0" smtClean="0">
                <a:latin typeface="Sakkal Majalla" panose="02000000000000000000" pitchFamily="2" charset="-78"/>
                <a:cs typeface="Sakkal Majalla" panose="02000000000000000000" pitchFamily="2" charset="-78"/>
              </a:rPr>
              <a:t>موجه إلى «</a:t>
            </a:r>
            <a:r>
              <a:rPr lang="ar-SY" dirty="0" err="1" smtClean="0">
                <a:latin typeface="Sakkal Majalla" panose="02000000000000000000" pitchFamily="2" charset="-78"/>
                <a:cs typeface="Sakkal Majalla" panose="02000000000000000000" pitchFamily="2" charset="-78"/>
              </a:rPr>
              <a:t>دوكلاندس</a:t>
            </a:r>
            <a:r>
              <a:rPr lang="ar-SY" dirty="0" smtClean="0">
                <a:latin typeface="Sakkal Majalla" panose="02000000000000000000" pitchFamily="2" charset="-78"/>
                <a:cs typeface="Sakkal Majalla" panose="02000000000000000000" pitchFamily="2" charset="-78"/>
              </a:rPr>
              <a:t> </a:t>
            </a:r>
            <a:r>
              <a:rPr lang="ar-SY" dirty="0" err="1" smtClean="0">
                <a:latin typeface="Sakkal Majalla" panose="02000000000000000000" pitchFamily="2" charset="-78"/>
                <a:cs typeface="Sakkal Majalla" panose="02000000000000000000" pitchFamily="2" charset="-78"/>
              </a:rPr>
              <a:t>سكيوريتيز</a:t>
            </a:r>
            <a:r>
              <a:rPr lang="ar-SY" dirty="0" smtClean="0">
                <a:latin typeface="Sakkal Majalla" panose="02000000000000000000" pitchFamily="2" charset="-78"/>
                <a:cs typeface="Sakkal Majalla" panose="02000000000000000000" pitchFamily="2" charset="-78"/>
              </a:rPr>
              <a:t> – بنك نورلاندا» للحصول على تسجيل الحساب البنكي</a:t>
            </a:r>
          </a:p>
        </p:txBody>
      </p:sp>
      <p:pic>
        <p:nvPicPr>
          <p:cNvPr id="4" name="Picture 3">
            <a:extLst>
              <a:ext uri="{FF2B5EF4-FFF2-40B4-BE49-F238E27FC236}">
                <a16:creationId xmlns="" xmlns:a16="http://schemas.microsoft.com/office/drawing/2014/main" id="{701CE8A5-B44F-4158-9E47-4BAE6323BE6A}"/>
              </a:ext>
            </a:extLst>
          </p:cNvPr>
          <p:cNvPicPr>
            <a:picLocks noChangeAspect="1"/>
          </p:cNvPicPr>
          <p:nvPr/>
        </p:nvPicPr>
        <p:blipFill>
          <a:blip r:embed="rId3"/>
          <a:stretch>
            <a:fillRect/>
          </a:stretch>
        </p:blipFill>
        <p:spPr>
          <a:xfrm>
            <a:off x="3513909" y="1518892"/>
            <a:ext cx="5538651" cy="5094977"/>
          </a:xfrm>
          <a:prstGeom prst="rect">
            <a:avLst/>
          </a:prstGeom>
        </p:spPr>
      </p:pic>
    </p:spTree>
    <p:extLst>
      <p:ext uri="{BB962C8B-B14F-4D97-AF65-F5344CB8AC3E}">
        <p14:creationId xmlns:p14="http://schemas.microsoft.com/office/powerpoint/2010/main" val="372800335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457200" y="301625"/>
            <a:ext cx="8229600" cy="1143000"/>
          </a:xfrm>
        </p:spPr>
        <p:txBody>
          <a:bodyPr/>
          <a:lstStyle/>
          <a:p>
            <a:pPr rtl="1"/>
            <a:r>
              <a:rPr lang="ar-SY" altLang="en-US" b="1" dirty="0">
                <a:latin typeface="Sakkal Majalla" panose="02000000000000000000" pitchFamily="2" charset="-78"/>
                <a:cs typeface="Sakkal Majalla" panose="02000000000000000000" pitchFamily="2" charset="-78"/>
              </a:rPr>
              <a:t>دراسة حالة: الضرورات الفنية</a:t>
            </a:r>
            <a:endParaRPr lang="en-US" altLang="en-US" b="1" dirty="0"/>
          </a:p>
        </p:txBody>
      </p:sp>
      <p:sp>
        <p:nvSpPr>
          <p:cNvPr id="24579" name="Content Placeholder 2"/>
          <p:cNvSpPr>
            <a:spLocks noGrp="1"/>
          </p:cNvSpPr>
          <p:nvPr>
            <p:ph idx="1"/>
          </p:nvPr>
        </p:nvSpPr>
        <p:spPr>
          <a:xfrm>
            <a:off x="631825" y="1644650"/>
            <a:ext cx="2594701" cy="4843463"/>
          </a:xfrm>
        </p:spPr>
        <p:txBody>
          <a:bodyPr/>
          <a:lstStyle/>
          <a:p>
            <a:pPr algn="just" rtl="1" eaLnBrk="1" hangingPunct="1"/>
            <a:r>
              <a:rPr lang="ar-SY" sz="2800" b="1" dirty="0" smtClean="0">
                <a:solidFill>
                  <a:srgbClr val="FF0000"/>
                </a:solidFill>
                <a:latin typeface="Sakkal Majalla" panose="02000000000000000000" pitchFamily="2" charset="-78"/>
                <a:cs typeface="Sakkal Majalla" panose="02000000000000000000" pitchFamily="2" charset="-78"/>
              </a:rPr>
              <a:t>التعجيل بالحفظ/ الكشف الجزئي عن بيانات الحركة </a:t>
            </a:r>
            <a:r>
              <a:rPr lang="ar-SY" sz="2800" dirty="0" smtClean="0">
                <a:latin typeface="Sakkal Majalla" panose="02000000000000000000" pitchFamily="2" charset="-78"/>
                <a:cs typeface="Sakkal Majalla" panose="02000000000000000000" pitchFamily="2" charset="-78"/>
              </a:rPr>
              <a:t>بخصوص البريد الإلكتروني المرسل من </a:t>
            </a:r>
            <a:r>
              <a:rPr lang="en-US" sz="2800" dirty="0">
                <a:latin typeface="Sakkal Majalla" panose="02000000000000000000" pitchFamily="2" charset="-78"/>
                <a:cs typeface="Sakkal Majalla" panose="02000000000000000000" pitchFamily="2" charset="-78"/>
              </a:rPr>
              <a:t>UBP </a:t>
            </a:r>
            <a:r>
              <a:rPr lang="ar-SY" sz="2800" dirty="0" smtClean="0">
                <a:latin typeface="Sakkal Majalla" panose="02000000000000000000" pitchFamily="2" charset="-78"/>
                <a:cs typeface="Sakkal Majalla" panose="02000000000000000000" pitchFamily="2" charset="-78"/>
              </a:rPr>
              <a:t> إلى </a:t>
            </a:r>
            <a:r>
              <a:rPr lang="en-US" sz="2800" dirty="0" smtClean="0">
                <a:latin typeface="Sakkal Majalla" panose="02000000000000000000" pitchFamily="2" charset="-78"/>
                <a:cs typeface="Sakkal Majalla" panose="02000000000000000000" pitchFamily="2" charset="-78"/>
              </a:rPr>
              <a:t>FBA</a:t>
            </a:r>
            <a:endParaRPr lang="ar-SY" sz="2800" b="1" dirty="0" smtClean="0">
              <a:solidFill>
                <a:srgbClr val="FF0000"/>
              </a:solidFill>
              <a:latin typeface="Sakkal Majalla" panose="02000000000000000000" pitchFamily="2" charset="-78"/>
              <a:cs typeface="Sakkal Majalla" panose="02000000000000000000" pitchFamily="2" charset="-78"/>
            </a:endParaRPr>
          </a:p>
        </p:txBody>
      </p:sp>
      <p:pic>
        <p:nvPicPr>
          <p:cNvPr id="5" name="Picture 4">
            <a:extLst>
              <a:ext uri="{FF2B5EF4-FFF2-40B4-BE49-F238E27FC236}">
                <a16:creationId xmlns="" xmlns:a16="http://schemas.microsoft.com/office/drawing/2014/main" id="{46E041F0-DB05-4F5E-941A-819306099825}"/>
              </a:ext>
            </a:extLst>
          </p:cNvPr>
          <p:cNvPicPr>
            <a:picLocks noChangeAspect="1"/>
          </p:cNvPicPr>
          <p:nvPr/>
        </p:nvPicPr>
        <p:blipFill>
          <a:blip r:embed="rId3"/>
          <a:stretch>
            <a:fillRect/>
          </a:stretch>
        </p:blipFill>
        <p:spPr>
          <a:xfrm>
            <a:off x="3332682" y="1273997"/>
            <a:ext cx="5811318" cy="5884448"/>
          </a:xfrm>
          <a:prstGeom prst="rect">
            <a:avLst/>
          </a:prstGeom>
        </p:spPr>
      </p:pic>
    </p:spTree>
    <p:extLst>
      <p:ext uri="{BB962C8B-B14F-4D97-AF65-F5344CB8AC3E}">
        <p14:creationId xmlns:p14="http://schemas.microsoft.com/office/powerpoint/2010/main" val="11676421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idx="4294967295"/>
          </p:nvPr>
        </p:nvSpPr>
        <p:spPr>
          <a:xfrm>
            <a:off x="457200" y="274638"/>
            <a:ext cx="8229600" cy="773112"/>
          </a:xfrm>
        </p:spPr>
        <p:txBody>
          <a:bodyPr/>
          <a:lstStyle/>
          <a:p>
            <a:pPr rtl="1" eaLnBrk="1" hangingPunct="1"/>
            <a:r>
              <a:rPr lang="ar-SY" sz="5400" b="1" dirty="0" smtClean="0">
                <a:latin typeface="Sakkal Majalla" panose="02000000000000000000" pitchFamily="2" charset="-78"/>
                <a:cs typeface="Sakkal Majalla" panose="02000000000000000000" pitchFamily="2" charset="-78"/>
              </a:rPr>
              <a:t>أهداف الحصة</a:t>
            </a:r>
            <a:endParaRPr lang="en-GB" sz="5400" b="1" dirty="0">
              <a:latin typeface="Sakkal Majalla" panose="02000000000000000000" pitchFamily="2" charset="-78"/>
              <a:cs typeface="Sakkal Majalla" panose="02000000000000000000" pitchFamily="2" charset="-78"/>
            </a:endParaRPr>
          </a:p>
        </p:txBody>
      </p:sp>
      <p:sp>
        <p:nvSpPr>
          <p:cNvPr id="4" name="Content Placeholder 2"/>
          <p:cNvSpPr txBox="1">
            <a:spLocks/>
          </p:cNvSpPr>
          <p:nvPr/>
        </p:nvSpPr>
        <p:spPr bwMode="auto">
          <a:xfrm>
            <a:off x="457200" y="1094836"/>
            <a:ext cx="8512175" cy="5338763"/>
          </a:xfrm>
          <a:prstGeom prst="rect">
            <a:avLst/>
          </a:prstGeom>
          <a:noFill/>
          <a:ln w="9525">
            <a:noFill/>
            <a:miter lim="800000"/>
            <a:headEnd/>
            <a:tailEnd/>
          </a:ln>
        </p:spPr>
        <p:txBody>
          <a:bodyPr/>
          <a:lstStyle>
            <a:lvl1pPr marL="342900" indent="-342900" eaLnBrk="0" hangingPunct="0">
              <a:defRPr sz="2400">
                <a:solidFill>
                  <a:schemeClr val="tx1"/>
                </a:solidFill>
                <a:latin typeface="Arial" charset="0"/>
                <a:ea typeface="ＭＳ Ｐゴシック" charset="0"/>
                <a:cs typeface="Arial" charset="0"/>
              </a:defRPr>
            </a:lvl1pPr>
            <a:lvl2pPr marL="37931725" indent="-37474525" eaLnBrk="0" hangingPunct="0">
              <a:defRPr sz="2400">
                <a:solidFill>
                  <a:schemeClr val="tx1"/>
                </a:solidFill>
                <a:latin typeface="Arial" charset="0"/>
                <a:ea typeface="Arial" charset="0"/>
                <a:cs typeface="Arial" charset="0"/>
              </a:defRPr>
            </a:lvl2pPr>
            <a:lvl3pPr eaLnBrk="0" hangingPunct="0">
              <a:defRPr sz="2400">
                <a:solidFill>
                  <a:schemeClr val="tx1"/>
                </a:solidFill>
                <a:latin typeface="Arial" charset="0"/>
                <a:ea typeface="Arial" charset="0"/>
                <a:cs typeface="Arial" charset="0"/>
              </a:defRPr>
            </a:lvl3pPr>
            <a:lvl4pPr eaLnBrk="0" hangingPunct="0">
              <a:defRPr sz="2400">
                <a:solidFill>
                  <a:schemeClr val="tx1"/>
                </a:solidFill>
                <a:latin typeface="Arial" charset="0"/>
                <a:ea typeface="Arial" charset="0"/>
                <a:cs typeface="Arial" charset="0"/>
              </a:defRPr>
            </a:lvl4pPr>
            <a:lvl5pPr eaLnBrk="0" hangingPunct="0">
              <a:defRPr sz="2400">
                <a:solidFill>
                  <a:schemeClr val="tx1"/>
                </a:solidFill>
                <a:latin typeface="Arial" charset="0"/>
                <a:ea typeface="Arial" charset="0"/>
                <a:cs typeface="Arial" charset="0"/>
              </a:defRPr>
            </a:lvl5pPr>
            <a:lvl6pPr marL="457200" eaLnBrk="0" fontAlgn="base" hangingPunct="0">
              <a:spcBef>
                <a:spcPct val="0"/>
              </a:spcBef>
              <a:spcAft>
                <a:spcPct val="0"/>
              </a:spcAft>
              <a:defRPr sz="2400">
                <a:solidFill>
                  <a:schemeClr val="tx1"/>
                </a:solidFill>
                <a:latin typeface="Arial" charset="0"/>
                <a:ea typeface="Arial" charset="0"/>
                <a:cs typeface="Arial" charset="0"/>
              </a:defRPr>
            </a:lvl6pPr>
            <a:lvl7pPr marL="914400" eaLnBrk="0" fontAlgn="base" hangingPunct="0">
              <a:spcBef>
                <a:spcPct val="0"/>
              </a:spcBef>
              <a:spcAft>
                <a:spcPct val="0"/>
              </a:spcAft>
              <a:defRPr sz="2400">
                <a:solidFill>
                  <a:schemeClr val="tx1"/>
                </a:solidFill>
                <a:latin typeface="Arial" charset="0"/>
                <a:ea typeface="Arial" charset="0"/>
                <a:cs typeface="Arial" charset="0"/>
              </a:defRPr>
            </a:lvl7pPr>
            <a:lvl8pPr marL="1371600" eaLnBrk="0" fontAlgn="base" hangingPunct="0">
              <a:spcBef>
                <a:spcPct val="0"/>
              </a:spcBef>
              <a:spcAft>
                <a:spcPct val="0"/>
              </a:spcAft>
              <a:defRPr sz="2400">
                <a:solidFill>
                  <a:schemeClr val="tx1"/>
                </a:solidFill>
                <a:latin typeface="Arial" charset="0"/>
                <a:ea typeface="Arial" charset="0"/>
                <a:cs typeface="Arial" charset="0"/>
              </a:defRPr>
            </a:lvl8pPr>
            <a:lvl9pPr marL="1828800" eaLnBrk="0" fontAlgn="base" hangingPunct="0">
              <a:spcBef>
                <a:spcPct val="0"/>
              </a:spcBef>
              <a:spcAft>
                <a:spcPct val="0"/>
              </a:spcAft>
              <a:defRPr sz="2400">
                <a:solidFill>
                  <a:schemeClr val="tx1"/>
                </a:solidFill>
                <a:latin typeface="Arial" charset="0"/>
                <a:ea typeface="Arial" charset="0"/>
                <a:cs typeface="Arial" charset="0"/>
              </a:defRPr>
            </a:lvl9pPr>
          </a:lstStyle>
          <a:p>
            <a:pPr algn="just" rtl="1"/>
            <a:r>
              <a:rPr lang="ar-SY" sz="3600" dirty="0">
                <a:latin typeface="Sakkal Majalla" panose="02000000000000000000" pitchFamily="2" charset="-78"/>
                <a:cs typeface="Sakkal Majalla" panose="02000000000000000000" pitchFamily="2" charset="-78"/>
              </a:rPr>
              <a:t>في نهاية هذه الحصة، سيكون المشاركون قادرين على</a:t>
            </a:r>
            <a:r>
              <a:rPr lang="ar-SY" sz="3600" dirty="0" smtClean="0">
                <a:latin typeface="Sakkal Majalla" panose="02000000000000000000" pitchFamily="2" charset="-78"/>
                <a:cs typeface="Sakkal Majalla" panose="02000000000000000000" pitchFamily="2" charset="-78"/>
              </a:rPr>
              <a:t>:</a:t>
            </a:r>
          </a:p>
          <a:p>
            <a:pPr algn="just" rtl="1"/>
            <a:endParaRPr lang="fr-FR" sz="3600" dirty="0">
              <a:latin typeface="Sakkal Majalla" panose="02000000000000000000" pitchFamily="2" charset="-78"/>
              <a:cs typeface="Sakkal Majalla" panose="02000000000000000000" pitchFamily="2" charset="-78"/>
            </a:endParaRPr>
          </a:p>
          <a:p>
            <a:pPr lvl="0" algn="just" rtl="1">
              <a:buFont typeface="Arial" pitchFamily="34" charset="0"/>
              <a:buChar char="•"/>
            </a:pPr>
            <a:r>
              <a:rPr lang="ar-SA" sz="3200" dirty="0" smtClean="0">
                <a:latin typeface="Sakkal Majalla" panose="02000000000000000000" pitchFamily="2" charset="-78"/>
                <a:cs typeface="Sakkal Majalla" panose="02000000000000000000" pitchFamily="2" charset="-78"/>
              </a:rPr>
              <a:t>فهم </a:t>
            </a:r>
            <a:r>
              <a:rPr lang="ar-SA" sz="3200" dirty="0">
                <a:latin typeface="Sakkal Majalla" panose="02000000000000000000" pitchFamily="2" charset="-78"/>
                <a:cs typeface="Sakkal Majalla" panose="02000000000000000000" pitchFamily="2" charset="-78"/>
              </a:rPr>
              <a:t>الطرق التي تمكن من خلالها مختلف الأنظمة القانونية </a:t>
            </a:r>
            <a:r>
              <a:rPr lang="ar-SY" sz="3200" dirty="0" smtClean="0">
                <a:latin typeface="Sakkal Majalla" panose="02000000000000000000" pitchFamily="2" charset="-78"/>
                <a:cs typeface="Sakkal Majalla" panose="02000000000000000000" pitchFamily="2" charset="-78"/>
              </a:rPr>
              <a:t>من </a:t>
            </a:r>
            <a:r>
              <a:rPr lang="ar-SA" sz="3200" dirty="0" smtClean="0">
                <a:latin typeface="Sakkal Majalla" panose="02000000000000000000" pitchFamily="2" charset="-78"/>
                <a:cs typeface="Sakkal Majalla" panose="02000000000000000000" pitchFamily="2" charset="-78"/>
              </a:rPr>
              <a:t>طلب </a:t>
            </a:r>
            <a:r>
              <a:rPr lang="ar-SA" sz="3200" dirty="0">
                <a:latin typeface="Sakkal Majalla" panose="02000000000000000000" pitchFamily="2" charset="-78"/>
                <a:cs typeface="Sakkal Majalla" panose="02000000000000000000" pitchFamily="2" charset="-78"/>
              </a:rPr>
              <a:t>سلطات إجرائية </a:t>
            </a:r>
            <a:endParaRPr lang="ar-SY" sz="3200" dirty="0" smtClean="0">
              <a:latin typeface="Sakkal Majalla" panose="02000000000000000000" pitchFamily="2" charset="-78"/>
              <a:cs typeface="Sakkal Majalla" panose="02000000000000000000" pitchFamily="2" charset="-78"/>
            </a:endParaRPr>
          </a:p>
          <a:p>
            <a:pPr lvl="0" algn="just" rtl="1">
              <a:buFont typeface="Arial" pitchFamily="34" charset="0"/>
              <a:buChar char="•"/>
            </a:pPr>
            <a:endParaRPr lang="ar-SY" sz="3200" dirty="0">
              <a:latin typeface="Sakkal Majalla" panose="02000000000000000000" pitchFamily="2" charset="-78"/>
              <a:cs typeface="Sakkal Majalla" panose="02000000000000000000" pitchFamily="2" charset="-78"/>
            </a:endParaRPr>
          </a:p>
          <a:p>
            <a:pPr lvl="0" algn="just" rtl="1">
              <a:buFont typeface="Arial" pitchFamily="34" charset="0"/>
              <a:buChar char="•"/>
            </a:pPr>
            <a:r>
              <a:rPr lang="ar-SA" sz="3200" dirty="0" smtClean="0">
                <a:latin typeface="Sakkal Majalla" panose="02000000000000000000" pitchFamily="2" charset="-78"/>
                <a:cs typeface="Sakkal Majalla" panose="02000000000000000000" pitchFamily="2" charset="-78"/>
              </a:rPr>
              <a:t>تحديد </a:t>
            </a:r>
            <a:r>
              <a:rPr lang="ar-SA" sz="3200" dirty="0">
                <a:latin typeface="Sakkal Majalla" panose="02000000000000000000" pitchFamily="2" charset="-78"/>
                <a:cs typeface="Sakkal Majalla" panose="02000000000000000000" pitchFamily="2" charset="-78"/>
              </a:rPr>
              <a:t>الاعتبارات الخاصة ذات الصلة </a:t>
            </a:r>
            <a:r>
              <a:rPr lang="ar-SA" sz="3200" dirty="0" smtClean="0">
                <a:latin typeface="Sakkal Majalla" panose="02000000000000000000" pitchFamily="2" charset="-78"/>
                <a:cs typeface="Sakkal Majalla" panose="02000000000000000000" pitchFamily="2" charset="-78"/>
              </a:rPr>
              <a:t>ب</a:t>
            </a:r>
            <a:r>
              <a:rPr lang="ar-SY" sz="3200" dirty="0" smtClean="0">
                <a:latin typeface="Sakkal Majalla" panose="02000000000000000000" pitchFamily="2" charset="-78"/>
                <a:cs typeface="Sakkal Majalla" panose="02000000000000000000" pitchFamily="2" charset="-78"/>
              </a:rPr>
              <a:t>صياغة </a:t>
            </a:r>
            <a:r>
              <a:rPr lang="ar-SA" sz="3200" dirty="0" smtClean="0">
                <a:latin typeface="Sakkal Majalla" panose="02000000000000000000" pitchFamily="2" charset="-78"/>
                <a:cs typeface="Sakkal Majalla" panose="02000000000000000000" pitchFamily="2" charset="-78"/>
              </a:rPr>
              <a:t>الطلب </a:t>
            </a:r>
            <a:r>
              <a:rPr lang="ar-SA" sz="3200" dirty="0">
                <a:latin typeface="Sakkal Majalla" panose="02000000000000000000" pitchFamily="2" charset="-78"/>
                <a:cs typeface="Sakkal Majalla" panose="02000000000000000000" pitchFamily="2" charset="-78"/>
              </a:rPr>
              <a:t>لاتخاذ تدابير إجرائية أو تحقيقية متعلقة بأدلة </a:t>
            </a:r>
            <a:r>
              <a:rPr lang="ar-SA" sz="3200" dirty="0" smtClean="0">
                <a:latin typeface="Sakkal Majalla" panose="02000000000000000000" pitchFamily="2" charset="-78"/>
                <a:cs typeface="Sakkal Majalla" panose="02000000000000000000" pitchFamily="2" charset="-78"/>
              </a:rPr>
              <a:t>إلكترونية</a:t>
            </a:r>
            <a:endParaRPr lang="ar-SY" sz="3200" dirty="0" smtClean="0">
              <a:latin typeface="Sakkal Majalla" panose="02000000000000000000" pitchFamily="2" charset="-78"/>
              <a:cs typeface="Sakkal Majalla" panose="02000000000000000000" pitchFamily="2" charset="-78"/>
            </a:endParaRPr>
          </a:p>
          <a:p>
            <a:pPr lvl="0" algn="just" rtl="1">
              <a:buFont typeface="Arial" pitchFamily="34" charset="0"/>
              <a:buChar char="•"/>
            </a:pPr>
            <a:endParaRPr lang="ar-SY" sz="3200" dirty="0">
              <a:latin typeface="Sakkal Majalla" panose="02000000000000000000" pitchFamily="2" charset="-78"/>
              <a:cs typeface="Sakkal Majalla" panose="02000000000000000000" pitchFamily="2" charset="-78"/>
            </a:endParaRPr>
          </a:p>
          <a:p>
            <a:pPr lvl="0" algn="just" rtl="1">
              <a:buFont typeface="Arial" pitchFamily="34" charset="0"/>
              <a:buChar char="•"/>
            </a:pPr>
            <a:r>
              <a:rPr lang="ar-SA" sz="3200" dirty="0" smtClean="0">
                <a:latin typeface="Sakkal Majalla" panose="02000000000000000000" pitchFamily="2" charset="-78"/>
                <a:cs typeface="Sakkal Majalla" panose="02000000000000000000" pitchFamily="2" charset="-78"/>
              </a:rPr>
              <a:t>فهم </a:t>
            </a:r>
            <a:r>
              <a:rPr lang="ar-SA" sz="3200" dirty="0">
                <a:latin typeface="Sakkal Majalla" panose="02000000000000000000" pitchFamily="2" charset="-78"/>
                <a:cs typeface="Sakkal Majalla" panose="02000000000000000000" pitchFamily="2" charset="-78"/>
              </a:rPr>
              <a:t>بعض الاعتبارات والضمانات التي ينبغي تذكرها عند </a:t>
            </a:r>
            <a:r>
              <a:rPr lang="ar-SY" sz="3200" dirty="0" smtClean="0">
                <a:latin typeface="Sakkal Majalla" panose="02000000000000000000" pitchFamily="2" charset="-78"/>
                <a:cs typeface="Sakkal Majalla" panose="02000000000000000000" pitchFamily="2" charset="-78"/>
              </a:rPr>
              <a:t>صياغة طلبات من أجل </a:t>
            </a:r>
            <a:r>
              <a:rPr lang="ar-SA" sz="3200" dirty="0" smtClean="0">
                <a:latin typeface="Sakkal Majalla" panose="02000000000000000000" pitchFamily="2" charset="-78"/>
                <a:cs typeface="Sakkal Majalla" panose="02000000000000000000" pitchFamily="2" charset="-78"/>
              </a:rPr>
              <a:t>سلطات إجرائية</a:t>
            </a:r>
            <a:endParaRPr lang="ar-SY" sz="3200" dirty="0" smtClean="0">
              <a:solidFill>
                <a:srgbClr val="000000"/>
              </a:solidFill>
              <a:latin typeface="Sakkal Majalla" panose="02000000000000000000" pitchFamily="2" charset="-78"/>
              <a:ea typeface="MS PGothic" charset="0"/>
              <a:cs typeface="Sakkal Majalla" panose="02000000000000000000" pitchFamily="2" charset="-78"/>
            </a:endParaRPr>
          </a:p>
        </p:txBody>
      </p:sp>
      <p:sp>
        <p:nvSpPr>
          <p:cNvPr id="4100"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274655D5-F9A0-443F-8A6E-BEB20107D858}" type="slidenum">
              <a:rPr lang="en-US" altLang="fr-FR">
                <a:solidFill>
                  <a:srgbClr val="898989"/>
                </a:solidFill>
                <a:latin typeface="Calibri" panose="020F0502020204030204" pitchFamily="34" charset="0"/>
              </a:rPr>
              <a:pPr/>
              <a:t>3</a:t>
            </a:fld>
            <a:endParaRPr lang="en-US" altLang="fr-FR">
              <a:solidFill>
                <a:srgbClr val="898989"/>
              </a:solidFill>
              <a:latin typeface="Calibri" panose="020F0502020204030204" pitchFamily="34" charset="0"/>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457200" y="136525"/>
            <a:ext cx="8229600" cy="1143000"/>
          </a:xfrm>
        </p:spPr>
        <p:txBody>
          <a:bodyPr/>
          <a:lstStyle/>
          <a:p>
            <a:pPr rtl="1"/>
            <a:r>
              <a:rPr lang="ar-SY" altLang="en-US" b="1" dirty="0">
                <a:latin typeface="Sakkal Majalla" panose="02000000000000000000" pitchFamily="2" charset="-78"/>
                <a:cs typeface="Sakkal Majalla" panose="02000000000000000000" pitchFamily="2" charset="-78"/>
              </a:rPr>
              <a:t>الضرورات الفنية</a:t>
            </a:r>
            <a:endParaRPr lang="en-US" altLang="en-US" b="1" dirty="0"/>
          </a:p>
        </p:txBody>
      </p:sp>
      <p:sp>
        <p:nvSpPr>
          <p:cNvPr id="25603" name="Content Placeholder 2"/>
          <p:cNvSpPr>
            <a:spLocks noGrp="1"/>
          </p:cNvSpPr>
          <p:nvPr>
            <p:ph idx="1"/>
          </p:nvPr>
        </p:nvSpPr>
        <p:spPr>
          <a:xfrm>
            <a:off x="457200" y="1396301"/>
            <a:ext cx="8001000" cy="4525963"/>
          </a:xfrm>
        </p:spPr>
        <p:txBody>
          <a:bodyPr/>
          <a:lstStyle/>
          <a:p>
            <a:pPr algn="just" rtl="1"/>
            <a:r>
              <a:rPr lang="ar-SY" altLang="en-US" sz="3300" dirty="0" smtClean="0">
                <a:latin typeface="Sakkal Majalla" panose="02000000000000000000" pitchFamily="2" charset="-78"/>
                <a:cs typeface="Sakkal Majalla" panose="02000000000000000000" pitchFamily="2" charset="-78"/>
              </a:rPr>
              <a:t>تختلف أساليب التنفيذ بحسب:</a:t>
            </a:r>
          </a:p>
          <a:p>
            <a:pPr lvl="1" algn="just" rtl="1"/>
            <a:r>
              <a:rPr lang="ar-SY" altLang="en-US" sz="3300" dirty="0" smtClean="0">
                <a:latin typeface="Sakkal Majalla" panose="02000000000000000000" pitchFamily="2" charset="-78"/>
                <a:cs typeface="Sakkal Majalla" panose="02000000000000000000" pitchFamily="2" charset="-78"/>
              </a:rPr>
              <a:t> نطاق السلطة الإجرائية</a:t>
            </a:r>
          </a:p>
          <a:p>
            <a:pPr lvl="1" algn="just" rtl="1"/>
            <a:r>
              <a:rPr lang="ar-SY" altLang="en-US" sz="3300" dirty="0">
                <a:latin typeface="Sakkal Majalla" panose="02000000000000000000" pitchFamily="2" charset="-78"/>
                <a:cs typeface="Sakkal Majalla" panose="02000000000000000000" pitchFamily="2" charset="-78"/>
              </a:rPr>
              <a:t> </a:t>
            </a:r>
            <a:r>
              <a:rPr lang="ar-SY" altLang="en-US" sz="3300" dirty="0" smtClean="0">
                <a:latin typeface="Sakkal Majalla" panose="02000000000000000000" pitchFamily="2" charset="-78"/>
                <a:cs typeface="Sakkal Majalla" panose="02000000000000000000" pitchFamily="2" charset="-78"/>
              </a:rPr>
              <a:t>موقع البيانات</a:t>
            </a:r>
          </a:p>
          <a:p>
            <a:pPr lvl="1" algn="just" rtl="1"/>
            <a:r>
              <a:rPr lang="ar-SY" altLang="en-US" sz="3300" dirty="0">
                <a:latin typeface="Sakkal Majalla" panose="02000000000000000000" pitchFamily="2" charset="-78"/>
                <a:cs typeface="Sakkal Majalla" panose="02000000000000000000" pitchFamily="2" charset="-78"/>
              </a:rPr>
              <a:t> </a:t>
            </a:r>
            <a:r>
              <a:rPr lang="ar-SY" altLang="en-US" sz="3300" dirty="0" smtClean="0">
                <a:latin typeface="Sakkal Majalla" panose="02000000000000000000" pitchFamily="2" charset="-78"/>
                <a:cs typeface="Sakkal Majalla" panose="02000000000000000000" pitchFamily="2" charset="-78"/>
              </a:rPr>
              <a:t>طبيعة البيانات المطلوب الحصول عليها</a:t>
            </a:r>
          </a:p>
          <a:p>
            <a:pPr lvl="1" algn="just" rtl="1"/>
            <a:r>
              <a:rPr lang="ar-SY" altLang="en-US" sz="3300" dirty="0">
                <a:latin typeface="Sakkal Majalla" panose="02000000000000000000" pitchFamily="2" charset="-78"/>
                <a:cs typeface="Sakkal Majalla" panose="02000000000000000000" pitchFamily="2" charset="-78"/>
              </a:rPr>
              <a:t> </a:t>
            </a:r>
            <a:r>
              <a:rPr lang="ar-SY" altLang="en-US" sz="3300" dirty="0" smtClean="0">
                <a:latin typeface="Sakkal Majalla" panose="02000000000000000000" pitchFamily="2" charset="-78"/>
                <a:cs typeface="Sakkal Majalla" panose="02000000000000000000" pitchFamily="2" charset="-78"/>
              </a:rPr>
              <a:t>طبيعة مرافق/ مقر مزود الخدمة</a:t>
            </a:r>
          </a:p>
        </p:txBody>
      </p:sp>
      <p:sp>
        <p:nvSpPr>
          <p:cNvPr id="25604"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A853BB2A-87F1-43A5-8F12-5AD8F3B5706A}" type="slidenum">
              <a:rPr lang="en-US" altLang="en-US">
                <a:solidFill>
                  <a:srgbClr val="898989"/>
                </a:solidFill>
                <a:latin typeface="Calibri" panose="020F0502020204030204" pitchFamily="34" charset="0"/>
              </a:rPr>
              <a:pPr/>
              <a:t>30</a:t>
            </a:fld>
            <a:endParaRPr lang="en-US" altLang="en-US">
              <a:solidFill>
                <a:srgbClr val="898989"/>
              </a:solidFill>
              <a:latin typeface="Calibri" panose="020F0502020204030204" pitchFamily="34" charset="0"/>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 xmlns:a16="http://schemas.microsoft.com/office/drawing/2014/main" id="{CDCD1F46-B09F-4327-AE6E-A189F883E8F4}"/>
              </a:ext>
            </a:extLst>
          </p:cNvPr>
          <p:cNvSpPr>
            <a:spLocks noGrp="1"/>
          </p:cNvSpPr>
          <p:nvPr>
            <p:ph type="sldNum" sz="quarter" idx="12"/>
          </p:nvPr>
        </p:nvSpPr>
        <p:spPr/>
        <p:txBody>
          <a:bodyPr/>
          <a:lstStyle/>
          <a:p>
            <a:fld id="{385311C2-2F51-4DAB-A587-301D32DA086D}" type="slidenum">
              <a:rPr lang="en-US" altLang="en-US" smtClean="0"/>
              <a:pPr/>
              <a:t>31</a:t>
            </a:fld>
            <a:endParaRPr lang="en-US" altLang="en-US"/>
          </a:p>
        </p:txBody>
      </p:sp>
      <p:pic>
        <p:nvPicPr>
          <p:cNvPr id="6" name="Picture 5">
            <a:extLst>
              <a:ext uri="{FF2B5EF4-FFF2-40B4-BE49-F238E27FC236}">
                <a16:creationId xmlns="" xmlns:a16="http://schemas.microsoft.com/office/drawing/2014/main" id="{A9A56241-21A8-4A02-8AE7-0373164AA146}"/>
              </a:ext>
            </a:extLst>
          </p:cNvPr>
          <p:cNvPicPr>
            <a:picLocks noChangeAspect="1"/>
          </p:cNvPicPr>
          <p:nvPr/>
        </p:nvPicPr>
        <p:blipFill>
          <a:blip r:embed="rId3"/>
          <a:stretch>
            <a:fillRect/>
          </a:stretch>
        </p:blipFill>
        <p:spPr>
          <a:xfrm>
            <a:off x="200353" y="1656038"/>
            <a:ext cx="8743293" cy="4337493"/>
          </a:xfrm>
          <a:prstGeom prst="rect">
            <a:avLst/>
          </a:prstGeom>
        </p:spPr>
      </p:pic>
      <p:sp>
        <p:nvSpPr>
          <p:cNvPr id="5" name="Title 1">
            <a:extLst>
              <a:ext uri="{FF2B5EF4-FFF2-40B4-BE49-F238E27FC236}">
                <a16:creationId xmlns="" xmlns:a16="http://schemas.microsoft.com/office/drawing/2014/main" id="{18C8BFDF-CEF8-4C8B-A642-8A4ED7230507}"/>
              </a:ext>
            </a:extLst>
          </p:cNvPr>
          <p:cNvSpPr>
            <a:spLocks noGrp="1"/>
          </p:cNvSpPr>
          <p:nvPr>
            <p:ph type="title"/>
          </p:nvPr>
        </p:nvSpPr>
        <p:spPr>
          <a:xfrm>
            <a:off x="457200" y="136525"/>
            <a:ext cx="8229600" cy="1143000"/>
          </a:xfrm>
        </p:spPr>
        <p:txBody>
          <a:bodyPr/>
          <a:lstStyle/>
          <a:p>
            <a:pPr rtl="1"/>
            <a:r>
              <a:rPr lang="ar-SY" altLang="en-US" b="1" dirty="0">
                <a:latin typeface="Sakkal Majalla" panose="02000000000000000000" pitchFamily="2" charset="-78"/>
                <a:cs typeface="Sakkal Majalla" panose="02000000000000000000" pitchFamily="2" charset="-78"/>
              </a:rPr>
              <a:t>دراسة حالة: الضرورات الفنية</a:t>
            </a:r>
            <a:endParaRPr lang="en-US" altLang="en-US" b="1" dirty="0"/>
          </a:p>
        </p:txBody>
      </p:sp>
    </p:spTree>
    <p:extLst>
      <p:ext uri="{BB962C8B-B14F-4D97-AF65-F5344CB8AC3E}">
        <p14:creationId xmlns:p14="http://schemas.microsoft.com/office/powerpoint/2010/main" val="167357269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pPr rtl="1"/>
            <a:r>
              <a:rPr lang="ar-SY" altLang="en-US" b="1" dirty="0" smtClean="0">
                <a:latin typeface="Sakkal Majalla" panose="02000000000000000000" pitchFamily="2" charset="-78"/>
                <a:cs typeface="Sakkal Majalla" panose="02000000000000000000" pitchFamily="2" charset="-78"/>
              </a:rPr>
              <a:t>الأشخاص المطلوب تواجدهم</a:t>
            </a:r>
            <a:endParaRPr lang="en-US" altLang="en-US" b="1" dirty="0">
              <a:latin typeface="Sakkal Majalla" panose="02000000000000000000" pitchFamily="2" charset="-78"/>
              <a:cs typeface="Sakkal Majalla" panose="02000000000000000000" pitchFamily="2" charset="-78"/>
            </a:endParaRPr>
          </a:p>
        </p:txBody>
      </p:sp>
      <p:sp>
        <p:nvSpPr>
          <p:cNvPr id="26627" name="Content Placeholder 2"/>
          <p:cNvSpPr>
            <a:spLocks noGrp="1"/>
          </p:cNvSpPr>
          <p:nvPr>
            <p:ph idx="1"/>
          </p:nvPr>
        </p:nvSpPr>
        <p:spPr>
          <a:xfrm>
            <a:off x="457200" y="1624013"/>
            <a:ext cx="8229600" cy="4525962"/>
          </a:xfrm>
        </p:spPr>
        <p:txBody>
          <a:bodyPr/>
          <a:lstStyle/>
          <a:p>
            <a:pPr algn="just" rtl="1">
              <a:defRPr/>
            </a:pPr>
            <a:r>
              <a:rPr lang="ar-SY" altLang="en-US" sz="2800" dirty="0">
                <a:latin typeface="Sakkal Majalla" panose="02000000000000000000" pitchFamily="2" charset="-78"/>
                <a:cs typeface="Sakkal Majalla" panose="02000000000000000000" pitchFamily="2" charset="-78"/>
              </a:rPr>
              <a:t>حددوا قائمة </a:t>
            </a:r>
            <a:r>
              <a:rPr lang="ar-SY" altLang="en-US" sz="2800" b="1" dirty="0">
                <a:solidFill>
                  <a:srgbClr val="FF0000"/>
                </a:solidFill>
                <a:latin typeface="Sakkal Majalla" panose="02000000000000000000" pitchFamily="2" charset="-78"/>
                <a:cs typeface="Sakkal Majalla" panose="02000000000000000000" pitchFamily="2" charset="-78"/>
              </a:rPr>
              <a:t>بالأشخاص الذين يجب أن يرافقوا </a:t>
            </a:r>
            <a:r>
              <a:rPr lang="ar-SY" altLang="en-US" sz="2800" dirty="0">
                <a:latin typeface="Sakkal Majalla" panose="02000000000000000000" pitchFamily="2" charset="-78"/>
                <a:cs typeface="Sakkal Majalla" panose="02000000000000000000" pitchFamily="2" charset="-78"/>
              </a:rPr>
              <a:t>المنفِّذ</a:t>
            </a:r>
          </a:p>
          <a:p>
            <a:pPr algn="just" rtl="1">
              <a:defRPr/>
            </a:pPr>
            <a:r>
              <a:rPr lang="ar-SY" altLang="en-US" sz="2800" dirty="0">
                <a:latin typeface="Sakkal Majalla" panose="02000000000000000000" pitchFamily="2" charset="-78"/>
                <a:cs typeface="Sakkal Majalla" panose="02000000000000000000" pitchFamily="2" charset="-78"/>
              </a:rPr>
              <a:t>يمكن أن تشمل قائمة الأشخاص:</a:t>
            </a:r>
          </a:p>
          <a:p>
            <a:pPr marL="0" indent="0" algn="just" rtl="1">
              <a:buNone/>
              <a:defRPr/>
            </a:pPr>
            <a:r>
              <a:rPr lang="ar-SY" altLang="en-US" sz="2800" dirty="0">
                <a:latin typeface="Sakkal Majalla" panose="02000000000000000000" pitchFamily="2" charset="-78"/>
                <a:cs typeface="Sakkal Majalla" panose="02000000000000000000" pitchFamily="2" charset="-78"/>
              </a:rPr>
              <a:t>	- مسؤولين عن إنفاذ القانون من أجل </a:t>
            </a:r>
            <a:r>
              <a:rPr lang="ar-SY" altLang="en-US" sz="2800" b="1" dirty="0">
                <a:solidFill>
                  <a:srgbClr val="FF0000"/>
                </a:solidFill>
                <a:latin typeface="Sakkal Majalla" panose="02000000000000000000" pitchFamily="2" charset="-78"/>
                <a:cs typeface="Sakkal Majalla" panose="02000000000000000000" pitchFamily="2" charset="-78"/>
              </a:rPr>
              <a:t>مساعدة عملية</a:t>
            </a:r>
          </a:p>
          <a:p>
            <a:pPr marL="0" indent="0" algn="just" rtl="1">
              <a:buNone/>
              <a:defRPr/>
            </a:pPr>
            <a:r>
              <a:rPr lang="ar-SY" altLang="en-US" sz="2800" b="1" dirty="0">
                <a:solidFill>
                  <a:srgbClr val="FF0000"/>
                </a:solidFill>
                <a:latin typeface="Sakkal Majalla" panose="02000000000000000000" pitchFamily="2" charset="-78"/>
                <a:cs typeface="Sakkal Majalla" panose="02000000000000000000" pitchFamily="2" charset="-78"/>
              </a:rPr>
              <a:t>	- خبراء</a:t>
            </a:r>
            <a:r>
              <a:rPr lang="ar-SY" altLang="en-US" sz="2800" dirty="0">
                <a:latin typeface="Sakkal Majalla" panose="02000000000000000000" pitchFamily="2" charset="-78"/>
                <a:cs typeface="Sakkal Majalla" panose="02000000000000000000" pitchFamily="2" charset="-78"/>
              </a:rPr>
              <a:t> من أجل </a:t>
            </a:r>
            <a:r>
              <a:rPr lang="ar-SY" altLang="en-US" sz="2800" b="1" dirty="0">
                <a:solidFill>
                  <a:srgbClr val="FF0000"/>
                </a:solidFill>
                <a:latin typeface="Sakkal Majalla" panose="02000000000000000000" pitchFamily="2" charset="-78"/>
                <a:cs typeface="Sakkal Majalla" panose="02000000000000000000" pitchFamily="2" charset="-78"/>
              </a:rPr>
              <a:t>المساعدة الفنية</a:t>
            </a:r>
          </a:p>
          <a:p>
            <a:pPr marL="0" indent="0" algn="just" rtl="1">
              <a:buNone/>
              <a:defRPr/>
            </a:pPr>
            <a:r>
              <a:rPr lang="ar-SY" altLang="en-US" sz="2800" dirty="0">
                <a:latin typeface="Sakkal Majalla" panose="02000000000000000000" pitchFamily="2" charset="-78"/>
                <a:cs typeface="Sakkal Majalla" panose="02000000000000000000" pitchFamily="2" charset="-78"/>
              </a:rPr>
              <a:t>	- </a:t>
            </a:r>
            <a:r>
              <a:rPr lang="ar-SY" altLang="en-US" sz="2800" b="1" dirty="0">
                <a:solidFill>
                  <a:srgbClr val="FF0000"/>
                </a:solidFill>
                <a:latin typeface="Sakkal Majalla" panose="02000000000000000000" pitchFamily="2" charset="-78"/>
                <a:cs typeface="Sakkal Majalla" panose="02000000000000000000" pitchFamily="2" charset="-78"/>
              </a:rPr>
              <a:t>أشخاص </a:t>
            </a:r>
            <a:r>
              <a:rPr lang="ar-SY" altLang="en-US" sz="2800" dirty="0">
                <a:latin typeface="Sakkal Majalla" panose="02000000000000000000" pitchFamily="2" charset="-78"/>
                <a:cs typeface="Sakkal Majalla" panose="02000000000000000000" pitchFamily="2" charset="-78"/>
              </a:rPr>
              <a:t>لديهم</a:t>
            </a:r>
            <a:r>
              <a:rPr lang="ar-SY" altLang="en-US" sz="2800" b="1" dirty="0">
                <a:solidFill>
                  <a:srgbClr val="FF0000"/>
                </a:solidFill>
                <a:latin typeface="Sakkal Majalla" panose="02000000000000000000" pitchFamily="2" charset="-78"/>
                <a:cs typeface="Sakkal Majalla" panose="02000000000000000000" pitchFamily="2" charset="-78"/>
              </a:rPr>
              <a:t> معرفة بطريقة اشتغال الكمبيوتر</a:t>
            </a:r>
          </a:p>
          <a:p>
            <a:pPr algn="just" rtl="1">
              <a:defRPr/>
            </a:pPr>
            <a:r>
              <a:rPr lang="ar-SY" altLang="en-US" sz="2800" b="1" dirty="0">
                <a:solidFill>
                  <a:srgbClr val="FF0000"/>
                </a:solidFill>
                <a:latin typeface="Sakkal Majalla" panose="02000000000000000000" pitchFamily="2" charset="-78"/>
                <a:cs typeface="Sakkal Majalla" panose="02000000000000000000" pitchFamily="2" charset="-78"/>
              </a:rPr>
              <a:t>اشرحوا</a:t>
            </a:r>
            <a:r>
              <a:rPr lang="ar-SY" altLang="en-US" sz="2800" dirty="0">
                <a:solidFill>
                  <a:srgbClr val="FF0000"/>
                </a:solidFill>
                <a:latin typeface="Sakkal Majalla" panose="02000000000000000000" pitchFamily="2" charset="-78"/>
                <a:cs typeface="Sakkal Majalla" panose="02000000000000000000" pitchFamily="2" charset="-78"/>
              </a:rPr>
              <a:t> </a:t>
            </a:r>
            <a:r>
              <a:rPr lang="ar-SY" altLang="en-US" sz="2800" dirty="0">
                <a:latin typeface="Sakkal Majalla" panose="02000000000000000000" pitchFamily="2" charset="-78"/>
                <a:cs typeface="Sakkal Majalla" panose="02000000000000000000" pitchFamily="2" charset="-78"/>
              </a:rPr>
              <a:t>ضرورة </a:t>
            </a:r>
            <a:r>
              <a:rPr lang="ar-SY" altLang="en-US" sz="2800" dirty="0" smtClean="0">
                <a:latin typeface="Sakkal Majalla" panose="02000000000000000000" pitchFamily="2" charset="-78"/>
                <a:cs typeface="Sakkal Majalla" panose="02000000000000000000" pitchFamily="2" charset="-78"/>
              </a:rPr>
              <a:t>تواجدهم</a:t>
            </a:r>
            <a:endParaRPr lang="ar-SY" altLang="en-US" sz="2800" dirty="0">
              <a:latin typeface="Sakkal Majalla" panose="02000000000000000000" pitchFamily="2" charset="-78"/>
              <a:cs typeface="Sakkal Majalla" panose="02000000000000000000" pitchFamily="2" charset="-78"/>
            </a:endParaRPr>
          </a:p>
        </p:txBody>
      </p:sp>
      <p:sp>
        <p:nvSpPr>
          <p:cNvPr id="26628"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4974E708-EACD-4DC1-9A34-B80A9923AC82}" type="slidenum">
              <a:rPr lang="en-US" altLang="en-US">
                <a:solidFill>
                  <a:srgbClr val="898989"/>
                </a:solidFill>
                <a:latin typeface="Calibri" panose="020F0502020204030204" pitchFamily="34" charset="0"/>
              </a:rPr>
              <a:pPr/>
              <a:t>32</a:t>
            </a:fld>
            <a:endParaRPr lang="en-US" altLang="en-US">
              <a:solidFill>
                <a:srgbClr val="898989"/>
              </a:solidFill>
              <a:latin typeface="Calibri" panose="020F0502020204030204" pitchFamily="34" charset="0"/>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 xmlns:a16="http://schemas.microsoft.com/office/drawing/2014/main" id="{2B5EAA68-0E3C-4F21-AAB6-63DAB39B27ED}"/>
              </a:ext>
            </a:extLst>
          </p:cNvPr>
          <p:cNvSpPr>
            <a:spLocks noGrp="1"/>
          </p:cNvSpPr>
          <p:nvPr>
            <p:ph type="sldNum" sz="quarter" idx="12"/>
          </p:nvPr>
        </p:nvSpPr>
        <p:spPr>
          <a:xfrm>
            <a:off x="6553200" y="6356350"/>
            <a:ext cx="2133600" cy="365125"/>
          </a:xfrm>
        </p:spPr>
        <p:txBody>
          <a:bodyPr/>
          <a:lstStyle/>
          <a:p>
            <a:fld id="{385311C2-2F51-4DAB-A587-301D32DA086D}" type="slidenum">
              <a:rPr lang="en-US" altLang="en-US" smtClean="0"/>
              <a:pPr/>
              <a:t>33</a:t>
            </a:fld>
            <a:endParaRPr lang="en-US" altLang="en-US"/>
          </a:p>
        </p:txBody>
      </p:sp>
      <p:sp>
        <p:nvSpPr>
          <p:cNvPr id="5" name="Title 1">
            <a:extLst>
              <a:ext uri="{FF2B5EF4-FFF2-40B4-BE49-F238E27FC236}">
                <a16:creationId xmlns="" xmlns:a16="http://schemas.microsoft.com/office/drawing/2014/main" id="{C5F3F659-343C-495E-8A56-91BC696A733A}"/>
              </a:ext>
            </a:extLst>
          </p:cNvPr>
          <p:cNvSpPr>
            <a:spLocks noGrp="1"/>
          </p:cNvSpPr>
          <p:nvPr>
            <p:ph type="title"/>
          </p:nvPr>
        </p:nvSpPr>
        <p:spPr>
          <a:xfrm>
            <a:off x="457200" y="136525"/>
            <a:ext cx="8229600" cy="1143000"/>
          </a:xfrm>
        </p:spPr>
        <p:txBody>
          <a:bodyPr/>
          <a:lstStyle/>
          <a:p>
            <a:pPr rtl="1"/>
            <a:r>
              <a:rPr lang="ar-SY" altLang="en-US" b="1" dirty="0" smtClean="0">
                <a:latin typeface="Sakkal Majalla" panose="02000000000000000000" pitchFamily="2" charset="-78"/>
                <a:cs typeface="Sakkal Majalla" panose="02000000000000000000" pitchFamily="2" charset="-78"/>
              </a:rPr>
              <a:t>دراسة حالة: الأشخاص </a:t>
            </a:r>
            <a:r>
              <a:rPr lang="ar-SY" altLang="en-US" b="1" dirty="0">
                <a:latin typeface="Sakkal Majalla" panose="02000000000000000000" pitchFamily="2" charset="-78"/>
                <a:cs typeface="Sakkal Majalla" panose="02000000000000000000" pitchFamily="2" charset="-78"/>
              </a:rPr>
              <a:t>المطلوب </a:t>
            </a:r>
            <a:r>
              <a:rPr lang="ar-SY" altLang="en-US" b="1" dirty="0" smtClean="0">
                <a:latin typeface="Sakkal Majalla" panose="02000000000000000000" pitchFamily="2" charset="-78"/>
                <a:cs typeface="Sakkal Majalla" panose="02000000000000000000" pitchFamily="2" charset="-78"/>
              </a:rPr>
              <a:t>تواجدهم</a:t>
            </a:r>
            <a:endParaRPr lang="en-US" altLang="en-US" b="1" dirty="0"/>
          </a:p>
        </p:txBody>
      </p:sp>
      <p:sp>
        <p:nvSpPr>
          <p:cNvPr id="6" name="Content Placeholder 2">
            <a:extLst>
              <a:ext uri="{FF2B5EF4-FFF2-40B4-BE49-F238E27FC236}">
                <a16:creationId xmlns="" xmlns:a16="http://schemas.microsoft.com/office/drawing/2014/main" id="{F8E6318C-6537-41CF-9244-A017AB8DBCDC}"/>
              </a:ext>
            </a:extLst>
          </p:cNvPr>
          <p:cNvSpPr>
            <a:spLocks noGrp="1"/>
          </p:cNvSpPr>
          <p:nvPr>
            <p:ph idx="1"/>
          </p:nvPr>
        </p:nvSpPr>
        <p:spPr>
          <a:xfrm>
            <a:off x="457200" y="1624013"/>
            <a:ext cx="8229600" cy="4525962"/>
          </a:xfrm>
        </p:spPr>
        <p:txBody>
          <a:bodyPr/>
          <a:lstStyle/>
          <a:p>
            <a:pPr algn="just" rtl="1"/>
            <a:r>
              <a:rPr lang="ar-SY" altLang="en-US" sz="2900" dirty="0" smtClean="0">
                <a:latin typeface="Sakkal Majalla" panose="02000000000000000000" pitchFamily="2" charset="-78"/>
                <a:cs typeface="Sakkal Majalla" panose="02000000000000000000" pitchFamily="2" charset="-78"/>
              </a:rPr>
              <a:t>إذا كان تأمين البيانات مطلوبا من فرع أوستلاندا بموجب طلب بالمساعدة القانونية المتبادلة من أتلانتيس:</a:t>
            </a:r>
          </a:p>
          <a:p>
            <a:pPr lvl="1" algn="just" rtl="1"/>
            <a:r>
              <a:rPr lang="ar-SY" altLang="en-US" sz="2900" dirty="0">
                <a:latin typeface="Sakkal Majalla" panose="02000000000000000000" pitchFamily="2" charset="-78"/>
                <a:cs typeface="Sakkal Majalla" panose="02000000000000000000" pitchFamily="2" charset="-78"/>
              </a:rPr>
              <a:t> </a:t>
            </a:r>
            <a:r>
              <a:rPr lang="ar-SY" altLang="en-US" sz="2900" dirty="0" smtClean="0">
                <a:latin typeface="Sakkal Majalla" panose="02000000000000000000" pitchFamily="2" charset="-78"/>
                <a:cs typeface="Sakkal Majalla" panose="02000000000000000000" pitchFamily="2" charset="-78"/>
              </a:rPr>
              <a:t>الموظفون لدى سلطة إنفاذ القانون في أوستلاندا</a:t>
            </a:r>
          </a:p>
          <a:p>
            <a:pPr lvl="1" algn="just"/>
            <a:endParaRPr lang="en-US" altLang="en-US" sz="2900" dirty="0">
              <a:latin typeface="Sakkal Majalla" panose="02000000000000000000" pitchFamily="2" charset="-78"/>
              <a:cs typeface="Sakkal Majalla" panose="02000000000000000000" pitchFamily="2" charset="-78"/>
            </a:endParaRPr>
          </a:p>
          <a:p>
            <a:pPr lvl="1" algn="just" rtl="1"/>
            <a:r>
              <a:rPr lang="ar-SY" altLang="en-US" sz="2900" dirty="0">
                <a:latin typeface="Sakkal Majalla" panose="02000000000000000000" pitchFamily="2" charset="-78"/>
                <a:cs typeface="Sakkal Majalla" panose="02000000000000000000" pitchFamily="2" charset="-78"/>
              </a:rPr>
              <a:t>الموظفون لدى سلطة إنفاذ القانون </a:t>
            </a:r>
            <a:r>
              <a:rPr lang="ar-SY" altLang="en-US" sz="2900" dirty="0" smtClean="0">
                <a:latin typeface="Sakkal Majalla" panose="02000000000000000000" pitchFamily="2" charset="-78"/>
                <a:cs typeface="Sakkal Majalla" panose="02000000000000000000" pitchFamily="2" charset="-78"/>
              </a:rPr>
              <a:t>في أتلانتيس (لضمان الامتثال التقنيات لقوانين أتلانتيس)</a:t>
            </a:r>
          </a:p>
          <a:p>
            <a:pPr lvl="1" algn="just"/>
            <a:endParaRPr lang="en-US" altLang="en-US" sz="2900" dirty="0">
              <a:latin typeface="Sakkal Majalla" panose="02000000000000000000" pitchFamily="2" charset="-78"/>
              <a:cs typeface="Sakkal Majalla" panose="02000000000000000000" pitchFamily="2" charset="-78"/>
            </a:endParaRPr>
          </a:p>
          <a:p>
            <a:pPr lvl="1" algn="just" rtl="1"/>
            <a:r>
              <a:rPr lang="ar-SY" altLang="en-US" sz="2900" dirty="0">
                <a:latin typeface="Sakkal Majalla" panose="02000000000000000000" pitchFamily="2" charset="-78"/>
                <a:cs typeface="Sakkal Majalla" panose="02000000000000000000" pitchFamily="2" charset="-78"/>
              </a:rPr>
              <a:t> </a:t>
            </a:r>
            <a:r>
              <a:rPr lang="ar-SY" altLang="en-US" sz="2900" dirty="0" smtClean="0">
                <a:latin typeface="Sakkal Majalla" panose="02000000000000000000" pitchFamily="2" charset="-78"/>
                <a:cs typeface="Sakkal Majalla" panose="02000000000000000000" pitchFamily="2" charset="-78"/>
              </a:rPr>
              <a:t>دعم فرع أوستلاندا (الشخص الذي تكون في حوزته معلومات فك التشفير)</a:t>
            </a:r>
          </a:p>
        </p:txBody>
      </p:sp>
    </p:spTree>
    <p:extLst>
      <p:ext uri="{BB962C8B-B14F-4D97-AF65-F5344CB8AC3E}">
        <p14:creationId xmlns:p14="http://schemas.microsoft.com/office/powerpoint/2010/main" val="1412036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457200" y="136525"/>
            <a:ext cx="8229600" cy="1143001"/>
          </a:xfrm>
        </p:spPr>
        <p:txBody>
          <a:bodyPr/>
          <a:lstStyle/>
          <a:p>
            <a:pPr rtl="1"/>
            <a:r>
              <a:rPr lang="ar-SY" altLang="en-US" b="1" dirty="0">
                <a:latin typeface="Sakkal Majalla" pitchFamily="2" charset="-78"/>
                <a:cs typeface="Sakkal Majalla" pitchFamily="2" charset="-78"/>
              </a:rPr>
              <a:t>القدرات الفنية</a:t>
            </a:r>
            <a:endParaRPr lang="en-US" altLang="en-US" b="1" dirty="0"/>
          </a:p>
        </p:txBody>
      </p:sp>
      <p:sp>
        <p:nvSpPr>
          <p:cNvPr id="27651" name="Content Placeholder 2"/>
          <p:cNvSpPr>
            <a:spLocks noGrp="1"/>
          </p:cNvSpPr>
          <p:nvPr>
            <p:ph idx="1"/>
          </p:nvPr>
        </p:nvSpPr>
        <p:spPr>
          <a:xfrm>
            <a:off x="457200" y="1435894"/>
            <a:ext cx="8229600" cy="4524375"/>
          </a:xfrm>
        </p:spPr>
        <p:txBody>
          <a:bodyPr/>
          <a:lstStyle/>
          <a:p>
            <a:pPr algn="just" rtl="1"/>
            <a:r>
              <a:rPr lang="ar-SY" altLang="en-US" sz="3300" dirty="0" smtClean="0">
                <a:latin typeface="Sakkal Majalla" panose="02000000000000000000" pitchFamily="2" charset="-78"/>
                <a:cs typeface="Sakkal Majalla" panose="02000000000000000000" pitchFamily="2" charset="-78"/>
              </a:rPr>
              <a:t>تعتبر بعض السلطات الإجرائية محدودة بالنسبة </a:t>
            </a:r>
            <a:r>
              <a:rPr lang="ar-SY" altLang="en-US" sz="3300" b="1" dirty="0" smtClean="0">
                <a:solidFill>
                  <a:srgbClr val="FF0000"/>
                </a:solidFill>
                <a:latin typeface="Sakkal Majalla" panose="02000000000000000000" pitchFamily="2" charset="-78"/>
                <a:cs typeface="Sakkal Majalla" panose="02000000000000000000" pitchFamily="2" charset="-78"/>
              </a:rPr>
              <a:t>للقدرات الفنية القائمة</a:t>
            </a:r>
            <a:r>
              <a:rPr lang="ar-SY" altLang="en-US" sz="3300" dirty="0" smtClean="0">
                <a:latin typeface="Sakkal Majalla" panose="02000000000000000000" pitchFamily="2" charset="-78"/>
                <a:cs typeface="Sakkal Majalla" panose="02000000000000000000" pitchFamily="2" charset="-78"/>
              </a:rPr>
              <a:t> لمزودي الخدمات</a:t>
            </a:r>
          </a:p>
          <a:p>
            <a:pPr algn="just"/>
            <a:endParaRPr lang="en-US" altLang="en-US" sz="3300" dirty="0">
              <a:latin typeface="Sakkal Majalla" panose="02000000000000000000" pitchFamily="2" charset="-78"/>
              <a:cs typeface="Sakkal Majalla" panose="02000000000000000000" pitchFamily="2" charset="-78"/>
            </a:endParaRPr>
          </a:p>
          <a:p>
            <a:pPr algn="just" rtl="1"/>
            <a:r>
              <a:rPr lang="ar-SY" altLang="en-US" sz="3300" dirty="0" smtClean="0">
                <a:latin typeface="Sakkal Majalla" panose="02000000000000000000" pitchFamily="2" charset="-78"/>
                <a:cs typeface="Sakkal Majalla" panose="02000000000000000000" pitchFamily="2" charset="-78"/>
              </a:rPr>
              <a:t>ينبغي الإشارة إلى تفاصيل عن مزودي الخدمات بما في ذلك </a:t>
            </a:r>
            <a:r>
              <a:rPr lang="ar-SY" altLang="en-US" sz="3300" b="1" dirty="0" smtClean="0">
                <a:solidFill>
                  <a:srgbClr val="FF0000"/>
                </a:solidFill>
                <a:latin typeface="Sakkal Majalla" panose="02000000000000000000" pitchFamily="2" charset="-78"/>
                <a:cs typeface="Sakkal Majalla" panose="02000000000000000000" pitchFamily="2" charset="-78"/>
              </a:rPr>
              <a:t>قابلية إعمال الطلب </a:t>
            </a:r>
            <a:r>
              <a:rPr lang="ar-SY" altLang="en-US" sz="3300" dirty="0" smtClean="0">
                <a:latin typeface="Sakkal Majalla" panose="02000000000000000000" pitchFamily="2" charset="-78"/>
                <a:cs typeface="Sakkal Majalla" panose="02000000000000000000" pitchFamily="2" charset="-78"/>
              </a:rPr>
              <a:t>المعني </a:t>
            </a:r>
            <a:r>
              <a:rPr lang="ar-SY" altLang="en-US" sz="3300" dirty="0">
                <a:latin typeface="Sakkal Majalla" panose="02000000000000000000" pitchFamily="2" charset="-78"/>
                <a:cs typeface="Sakkal Majalla" panose="02000000000000000000" pitchFamily="2" charset="-78"/>
              </a:rPr>
              <a:t>(ويمكن القيام بذلك </a:t>
            </a:r>
            <a:r>
              <a:rPr lang="ar-SY" altLang="en-US" sz="3300" dirty="0" smtClean="0">
                <a:latin typeface="Sakkal Majalla" panose="02000000000000000000" pitchFamily="2" charset="-78"/>
                <a:cs typeface="Sakkal Majalla" panose="02000000000000000000" pitchFamily="2" charset="-78"/>
              </a:rPr>
              <a:t>من خلال بيانات يقدمها مزودو الخدمات)</a:t>
            </a:r>
            <a:endParaRPr lang="ar-SY" altLang="en-US" sz="3300" dirty="0">
              <a:latin typeface="Sakkal Majalla" panose="02000000000000000000" pitchFamily="2" charset="-78"/>
              <a:cs typeface="Sakkal Majalla" panose="02000000000000000000" pitchFamily="2" charset="-78"/>
            </a:endParaRPr>
          </a:p>
        </p:txBody>
      </p:sp>
      <p:sp>
        <p:nvSpPr>
          <p:cNvPr id="27652"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7021B34B-BF2C-43B1-8CFF-DC10701C28B1}" type="slidenum">
              <a:rPr lang="en-US" altLang="en-US">
                <a:solidFill>
                  <a:srgbClr val="898989"/>
                </a:solidFill>
                <a:latin typeface="Calibri" panose="020F0502020204030204" pitchFamily="34" charset="0"/>
              </a:rPr>
              <a:pPr/>
              <a:t>34</a:t>
            </a:fld>
            <a:endParaRPr lang="en-US" altLang="en-US">
              <a:solidFill>
                <a:srgbClr val="898989"/>
              </a:solidFill>
              <a:latin typeface="Calibri" panose="020F0502020204030204" pitchFamily="34" charset="0"/>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457200" y="-103188"/>
            <a:ext cx="8229600" cy="1143001"/>
          </a:xfrm>
        </p:spPr>
        <p:txBody>
          <a:bodyPr/>
          <a:lstStyle/>
          <a:p>
            <a:pPr rtl="1"/>
            <a:r>
              <a:rPr lang="ar-SY" altLang="en-US" b="1" dirty="0">
                <a:latin typeface="Sakkal Majalla" pitchFamily="2" charset="-78"/>
                <a:cs typeface="Sakkal Majalla" pitchFamily="2" charset="-78"/>
              </a:rPr>
              <a:t>القدرات الفنية</a:t>
            </a:r>
            <a:endParaRPr lang="en-US" altLang="en-US" b="1" dirty="0"/>
          </a:p>
        </p:txBody>
      </p:sp>
      <p:sp>
        <p:nvSpPr>
          <p:cNvPr id="27652"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7021B34B-BF2C-43B1-8CFF-DC10701C28B1}" type="slidenum">
              <a:rPr lang="en-US" altLang="en-US">
                <a:solidFill>
                  <a:srgbClr val="898989"/>
                </a:solidFill>
                <a:latin typeface="Calibri" panose="020F0502020204030204" pitchFamily="34" charset="0"/>
              </a:rPr>
              <a:pPr/>
              <a:t>35</a:t>
            </a:fld>
            <a:endParaRPr lang="en-US" altLang="en-US">
              <a:solidFill>
                <a:srgbClr val="898989"/>
              </a:solidFill>
              <a:latin typeface="Calibri" panose="020F0502020204030204" pitchFamily="34" charset="0"/>
            </a:endParaRPr>
          </a:p>
        </p:txBody>
      </p:sp>
      <p:sp>
        <p:nvSpPr>
          <p:cNvPr id="6" name="Rectangle 5"/>
          <p:cNvSpPr/>
          <p:nvPr/>
        </p:nvSpPr>
        <p:spPr>
          <a:xfrm>
            <a:off x="280194" y="885455"/>
            <a:ext cx="8583612" cy="1816100"/>
          </a:xfrm>
          <a:prstGeom prst="rect">
            <a:avLst/>
          </a:prstGeom>
          <a:no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fr-FR"/>
          </a:p>
        </p:txBody>
      </p:sp>
      <p:sp>
        <p:nvSpPr>
          <p:cNvPr id="2" name="Rectangle 1"/>
          <p:cNvSpPr/>
          <p:nvPr/>
        </p:nvSpPr>
        <p:spPr>
          <a:xfrm>
            <a:off x="382772" y="1008675"/>
            <a:ext cx="8304028" cy="1569660"/>
          </a:xfrm>
          <a:prstGeom prst="rect">
            <a:avLst/>
          </a:prstGeom>
        </p:spPr>
        <p:txBody>
          <a:bodyPr wrap="square">
            <a:spAutoFit/>
          </a:bodyPr>
          <a:lstStyle/>
          <a:p>
            <a:pPr marL="0" indent="0" algn="r" rtl="1">
              <a:buFont typeface="Arial" pitchFamily="34" charset="0"/>
              <a:buNone/>
              <a:defRPr/>
            </a:pPr>
            <a:r>
              <a:rPr lang="ar-EG" sz="1600" b="1" dirty="0">
                <a:latin typeface="Sakkal Majalla" panose="02000000000000000000" pitchFamily="2" charset="-78"/>
                <a:cs typeface="Sakkal Majalla" panose="02000000000000000000" pitchFamily="2" charset="-78"/>
              </a:rPr>
              <a:t>المادة 20- جمع بيانات الكومبيوتر في الوقت الحقيقي</a:t>
            </a:r>
            <a:endParaRPr lang="fr-FR" sz="1600" dirty="0">
              <a:latin typeface="Sakkal Majalla" panose="02000000000000000000" pitchFamily="2" charset="-78"/>
              <a:cs typeface="Sakkal Majalla" panose="02000000000000000000" pitchFamily="2" charset="-78"/>
            </a:endParaRPr>
          </a:p>
          <a:p>
            <a:pPr marL="0" indent="0" algn="r" rtl="1">
              <a:buFont typeface="Arial" pitchFamily="34" charset="0"/>
              <a:buNone/>
              <a:defRPr/>
            </a:pPr>
            <a:r>
              <a:rPr lang="ar-EG" sz="1600" dirty="0">
                <a:latin typeface="Sakkal Majalla" panose="02000000000000000000" pitchFamily="2" charset="-78"/>
                <a:cs typeface="Sakkal Majalla" panose="02000000000000000000" pitchFamily="2" charset="-78"/>
              </a:rPr>
              <a:t>تعتمد كل دولة طرف ما يلزم من تدابير تشريعية وغيرها من التدابير لتمكين سلطاتها المختصة من:</a:t>
            </a:r>
            <a:endParaRPr lang="fr-FR" sz="1600" dirty="0">
              <a:latin typeface="Sakkal Majalla" panose="02000000000000000000" pitchFamily="2" charset="-78"/>
              <a:cs typeface="Sakkal Majalla" panose="02000000000000000000" pitchFamily="2" charset="-78"/>
            </a:endParaRPr>
          </a:p>
          <a:p>
            <a:pPr lvl="2" algn="r" rtl="1">
              <a:defRPr/>
            </a:pPr>
            <a:r>
              <a:rPr lang="ar-SY" sz="1600" dirty="0">
                <a:latin typeface="Sakkal Majalla" panose="02000000000000000000" pitchFamily="2" charset="-78"/>
                <a:cs typeface="Sakkal Majalla" panose="02000000000000000000" pitchFamily="2" charset="-78"/>
              </a:rPr>
              <a:t>ب. </a:t>
            </a:r>
            <a:r>
              <a:rPr lang="ar-EG" sz="1600" dirty="0">
                <a:latin typeface="Sakkal Majalla" panose="02000000000000000000" pitchFamily="2" charset="-78"/>
                <a:cs typeface="Sakkal Majalla" panose="02000000000000000000" pitchFamily="2" charset="-78"/>
              </a:rPr>
              <a:t>إجبار مزود الخدمة، </a:t>
            </a:r>
            <a:r>
              <a:rPr lang="ar-EG" sz="1600" dirty="0" smtClean="0">
                <a:latin typeface="Sakkal Majalla" panose="02000000000000000000" pitchFamily="2" charset="-78"/>
                <a:cs typeface="Sakkal Majalla" panose="02000000000000000000" pitchFamily="2" charset="-78"/>
              </a:rPr>
              <a:t>في</a:t>
            </a:r>
            <a:r>
              <a:rPr lang="ar-SY" sz="1600" dirty="0" smtClean="0">
                <a:latin typeface="Sakkal Majalla" panose="02000000000000000000" pitchFamily="2" charset="-78"/>
                <a:cs typeface="Sakkal Majalla" panose="02000000000000000000" pitchFamily="2" charset="-78"/>
              </a:rPr>
              <a:t> </a:t>
            </a:r>
            <a:r>
              <a:rPr lang="ar-EG" sz="1600" dirty="0" smtClean="0">
                <a:latin typeface="Sakkal Majalla" panose="02000000000000000000" pitchFamily="2" charset="-78"/>
                <a:cs typeface="Sakkal Majalla" panose="02000000000000000000" pitchFamily="2" charset="-78"/>
              </a:rPr>
              <a:t> </a:t>
            </a:r>
            <a:r>
              <a:rPr lang="ar-EG" sz="1600" dirty="0">
                <a:latin typeface="Sakkal Majalla" panose="02000000000000000000" pitchFamily="2" charset="-78"/>
                <a:cs typeface="Sakkal Majalla" panose="02000000000000000000" pitchFamily="2" charset="-78"/>
              </a:rPr>
              <a:t>نطاق قدرته الفنية القائمة على:</a:t>
            </a:r>
            <a:endParaRPr lang="fr-FR" sz="1600" dirty="0">
              <a:latin typeface="Sakkal Majalla" panose="02000000000000000000" pitchFamily="2" charset="-78"/>
              <a:cs typeface="Sakkal Majalla" panose="02000000000000000000" pitchFamily="2" charset="-78"/>
            </a:endParaRPr>
          </a:p>
          <a:p>
            <a:pPr lvl="3" algn="r" rtl="1">
              <a:defRPr/>
            </a:pPr>
            <a:r>
              <a:rPr lang="ar-EG" sz="1600" dirty="0">
                <a:latin typeface="Sakkal Majalla" panose="02000000000000000000" pitchFamily="2" charset="-78"/>
                <a:cs typeface="Sakkal Majalla" panose="02000000000000000000" pitchFamily="2" charset="-78"/>
              </a:rPr>
              <a:t>جمع أو تسجيل من خلال تطبيق وسائل فنية، عل</a:t>
            </a:r>
            <a:r>
              <a:rPr lang="ar-SY" sz="1600" dirty="0">
                <a:latin typeface="Sakkal Majalla" panose="02000000000000000000" pitchFamily="2" charset="-78"/>
                <a:cs typeface="Sakkal Majalla" panose="02000000000000000000" pitchFamily="2" charset="-78"/>
              </a:rPr>
              <a:t>ى أراضيها</a:t>
            </a:r>
            <a:r>
              <a:rPr lang="ar-EG" sz="1600" dirty="0">
                <a:latin typeface="Sakkal Majalla" panose="02000000000000000000" pitchFamily="2" charset="-78"/>
                <a:cs typeface="Sakkal Majalla" panose="02000000000000000000" pitchFamily="2" charset="-78"/>
              </a:rPr>
              <a:t> ؛ أو أراضي الدولة الطرف؛ أو</a:t>
            </a:r>
            <a:endParaRPr lang="fr-FR" sz="1600" dirty="0">
              <a:latin typeface="Sakkal Majalla" panose="02000000000000000000" pitchFamily="2" charset="-78"/>
              <a:cs typeface="Sakkal Majalla" panose="02000000000000000000" pitchFamily="2" charset="-78"/>
            </a:endParaRPr>
          </a:p>
          <a:p>
            <a:pPr lvl="3" algn="r" rtl="1">
              <a:defRPr/>
            </a:pPr>
            <a:r>
              <a:rPr lang="ar-EG" sz="1600" dirty="0">
                <a:latin typeface="Sakkal Majalla" panose="02000000000000000000" pitchFamily="2" charset="-78"/>
                <a:cs typeface="Sakkal Majalla" panose="02000000000000000000" pitchFamily="2" charset="-78"/>
              </a:rPr>
              <a:t>التعاون مع السلطات المختصة ودعمها في جمع أو تسجيل</a:t>
            </a:r>
            <a:endParaRPr lang="fr-FR" sz="1600" dirty="0">
              <a:latin typeface="Sakkal Majalla" panose="02000000000000000000" pitchFamily="2" charset="-78"/>
              <a:cs typeface="Sakkal Majalla" panose="02000000000000000000" pitchFamily="2" charset="-78"/>
            </a:endParaRPr>
          </a:p>
          <a:p>
            <a:pPr marL="0" indent="0" algn="r" rtl="1">
              <a:buFont typeface="Arial" pitchFamily="34" charset="0"/>
              <a:buNone/>
              <a:defRPr/>
            </a:pPr>
            <a:r>
              <a:rPr lang="ar-EG" sz="1600" dirty="0">
                <a:latin typeface="Sakkal Majalla" panose="02000000000000000000" pitchFamily="2" charset="-78"/>
                <a:cs typeface="Sakkal Majalla" panose="02000000000000000000" pitchFamily="2" charset="-78"/>
              </a:rPr>
              <a:t>بيانات الحركة، في الوقت الحقيقي، ذات الصلة</a:t>
            </a:r>
            <a:r>
              <a:rPr lang="ar-SY" sz="1600" dirty="0">
                <a:latin typeface="Sakkal Majalla" panose="02000000000000000000" pitchFamily="2" charset="-78"/>
                <a:cs typeface="Sakkal Majalla" panose="02000000000000000000" pitchFamily="2" charset="-78"/>
              </a:rPr>
              <a:t>   </a:t>
            </a:r>
            <a:r>
              <a:rPr lang="ar-EG" sz="1600" dirty="0">
                <a:latin typeface="Sakkal Majalla" panose="02000000000000000000" pitchFamily="2" charset="-78"/>
                <a:cs typeface="Sakkal Majalla" panose="02000000000000000000" pitchFamily="2" charset="-78"/>
              </a:rPr>
              <a:t> باتصالات محددة على أراضيها والتي تم نقلها بواسطة نظام الكمبيوتر. </a:t>
            </a:r>
            <a:endParaRPr lang="ar-SY" sz="1600" dirty="0">
              <a:latin typeface="Sakkal Majalla" panose="02000000000000000000" pitchFamily="2" charset="-78"/>
              <a:cs typeface="Sakkal Majalla" panose="02000000000000000000" pitchFamily="2" charset="-78"/>
            </a:endParaRPr>
          </a:p>
        </p:txBody>
      </p:sp>
      <p:sp>
        <p:nvSpPr>
          <p:cNvPr id="8" name="Rectangle 7"/>
          <p:cNvSpPr/>
          <p:nvPr/>
        </p:nvSpPr>
        <p:spPr>
          <a:xfrm>
            <a:off x="382772" y="3214060"/>
            <a:ext cx="8582025" cy="2825233"/>
          </a:xfrm>
          <a:prstGeom prst="rect">
            <a:avLst/>
          </a:prstGeom>
          <a:no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fr-FR"/>
          </a:p>
        </p:txBody>
      </p:sp>
      <p:sp>
        <p:nvSpPr>
          <p:cNvPr id="3" name="Rectangle 2"/>
          <p:cNvSpPr/>
          <p:nvPr/>
        </p:nvSpPr>
        <p:spPr>
          <a:xfrm>
            <a:off x="723014" y="3419811"/>
            <a:ext cx="8140792" cy="2308324"/>
          </a:xfrm>
          <a:prstGeom prst="rect">
            <a:avLst/>
          </a:prstGeom>
        </p:spPr>
        <p:txBody>
          <a:bodyPr wrap="square">
            <a:spAutoFit/>
          </a:bodyPr>
          <a:lstStyle/>
          <a:p>
            <a:pPr marL="0" indent="0" algn="r" rtl="1">
              <a:buFont typeface="Arial" pitchFamily="34" charset="0"/>
              <a:buNone/>
              <a:defRPr/>
            </a:pPr>
            <a:r>
              <a:rPr lang="ar-EG" sz="1600" b="1" dirty="0">
                <a:latin typeface="Sakkal Majalla" panose="02000000000000000000" pitchFamily="2" charset="-78"/>
                <a:cs typeface="Sakkal Majalla" panose="02000000000000000000" pitchFamily="2" charset="-78"/>
              </a:rPr>
              <a:t>المادة 21 – اعتراض بيانات المحتوى</a:t>
            </a:r>
            <a:endParaRPr lang="fr-FR" sz="1600" dirty="0">
              <a:latin typeface="Sakkal Majalla" panose="02000000000000000000" pitchFamily="2" charset="-78"/>
              <a:cs typeface="Sakkal Majalla" panose="02000000000000000000" pitchFamily="2" charset="-78"/>
            </a:endParaRPr>
          </a:p>
          <a:p>
            <a:pPr marL="0" indent="0" algn="r" rtl="1">
              <a:buFont typeface="Arial" pitchFamily="34" charset="0"/>
              <a:buNone/>
              <a:defRPr/>
            </a:pPr>
            <a:r>
              <a:rPr lang="ar-EG" sz="1600" dirty="0">
                <a:latin typeface="Sakkal Majalla" panose="02000000000000000000" pitchFamily="2" charset="-78"/>
                <a:cs typeface="Sakkal Majalla" panose="02000000000000000000" pitchFamily="2" charset="-78"/>
              </a:rPr>
              <a:t>تعتمد كل دولة طرف ما يلزم من تدابير تشريعية وغيرها من التدابير، فيما يتعلق بنطاق الجرائم الجسيمة التي يحددها القانون الوطني، لتمكين سلطاتها المختصة من:</a:t>
            </a:r>
            <a:endParaRPr lang="fr-FR" sz="1600" dirty="0">
              <a:latin typeface="Sakkal Majalla" panose="02000000000000000000" pitchFamily="2" charset="-78"/>
              <a:cs typeface="Sakkal Majalla" panose="02000000000000000000" pitchFamily="2" charset="-78"/>
            </a:endParaRPr>
          </a:p>
          <a:p>
            <a:pPr lvl="2" algn="r" rtl="1">
              <a:defRPr/>
            </a:pPr>
            <a:r>
              <a:rPr lang="ar-SY" sz="1600" dirty="0">
                <a:latin typeface="Sakkal Majalla" panose="02000000000000000000" pitchFamily="2" charset="-78"/>
                <a:cs typeface="Sakkal Majalla" panose="02000000000000000000" pitchFamily="2" charset="-78"/>
              </a:rPr>
              <a:t>ب. </a:t>
            </a:r>
            <a:r>
              <a:rPr lang="ar-EG" sz="1600" dirty="0">
                <a:latin typeface="Sakkal Majalla" panose="02000000000000000000" pitchFamily="2" charset="-78"/>
                <a:cs typeface="Sakkal Majalla" panose="02000000000000000000" pitchFamily="2" charset="-78"/>
              </a:rPr>
              <a:t>إجبار مزود الخدمة، في نطاق قدرته الفنية القائمة، على: </a:t>
            </a:r>
            <a:endParaRPr lang="fr-FR" sz="1600" dirty="0">
              <a:latin typeface="Sakkal Majalla" panose="02000000000000000000" pitchFamily="2" charset="-78"/>
              <a:cs typeface="Sakkal Majalla" panose="02000000000000000000" pitchFamily="2" charset="-78"/>
            </a:endParaRPr>
          </a:p>
          <a:p>
            <a:pPr lvl="3" algn="r" rtl="1">
              <a:defRPr/>
            </a:pPr>
            <a:r>
              <a:rPr lang="ar-EG" sz="1600" dirty="0">
                <a:latin typeface="Sakkal Majalla" panose="02000000000000000000" pitchFamily="2" charset="-78"/>
                <a:cs typeface="Sakkal Majalla" panose="02000000000000000000" pitchFamily="2" charset="-78"/>
              </a:rPr>
              <a:t>جمع أو تسجيل من خلال تطبيق وسائل فنية على أراضيها؛ أو</a:t>
            </a:r>
            <a:endParaRPr lang="fr-FR" sz="1600" dirty="0">
              <a:latin typeface="Sakkal Majalla" panose="02000000000000000000" pitchFamily="2" charset="-78"/>
              <a:cs typeface="Sakkal Majalla" panose="02000000000000000000" pitchFamily="2" charset="-78"/>
            </a:endParaRPr>
          </a:p>
          <a:p>
            <a:pPr lvl="3" algn="r" rtl="1">
              <a:defRPr/>
            </a:pPr>
            <a:r>
              <a:rPr lang="ar-EG" sz="1600" dirty="0">
                <a:latin typeface="Sakkal Majalla" panose="02000000000000000000" pitchFamily="2" charset="-78"/>
                <a:cs typeface="Sakkal Majalla" panose="02000000000000000000" pitchFamily="2" charset="-78"/>
              </a:rPr>
              <a:t>التعاون مع السلطات المختصة ودعمها في جمع أو تسجيل </a:t>
            </a:r>
            <a:endParaRPr lang="ar-SY" sz="1600" dirty="0">
              <a:latin typeface="Sakkal Majalla" panose="02000000000000000000" pitchFamily="2" charset="-78"/>
              <a:cs typeface="Sakkal Majalla" panose="02000000000000000000" pitchFamily="2" charset="-78"/>
            </a:endParaRPr>
          </a:p>
          <a:p>
            <a:pPr lvl="3" algn="r" rtl="1">
              <a:defRPr/>
            </a:pPr>
            <a:r>
              <a:rPr lang="ar-EG" sz="1600" dirty="0">
                <a:latin typeface="Sakkal Majalla" panose="02000000000000000000" pitchFamily="2" charset="-78"/>
                <a:cs typeface="Sakkal Majalla" panose="02000000000000000000" pitchFamily="2" charset="-78"/>
              </a:rPr>
              <a:t>بيانات المحتوى، في الوقت الحقيقي، ذات الصلة باتصالات محددة على أراضيها والتي تم نقلها بواسطة نظام الكمبيوتر. </a:t>
            </a:r>
            <a:endParaRPr lang="fr-FR" sz="1600" dirty="0">
              <a:latin typeface="Sakkal Majalla" panose="02000000000000000000" pitchFamily="2" charset="-78"/>
              <a:cs typeface="Sakkal Majalla" panose="02000000000000000000" pitchFamily="2" charset="-78"/>
            </a:endParaRPr>
          </a:p>
          <a:p>
            <a:pPr marL="0" indent="0" algn="r" rtl="1">
              <a:buFont typeface="Arial" pitchFamily="34" charset="0"/>
              <a:buNone/>
              <a:defRPr/>
            </a:pPr>
            <a:endParaRPr lang="fr-FR" sz="1600" dirty="0">
              <a:latin typeface="Sakkal Majalla" panose="02000000000000000000" pitchFamily="2" charset="-78"/>
              <a:cs typeface="Sakkal Majalla" panose="02000000000000000000" pitchFamily="2" charset="-78"/>
            </a:endParaRPr>
          </a:p>
        </p:txBody>
      </p:sp>
      <p:sp>
        <p:nvSpPr>
          <p:cNvPr id="10" name="Rectangle 9"/>
          <p:cNvSpPr/>
          <p:nvPr/>
        </p:nvSpPr>
        <p:spPr>
          <a:xfrm>
            <a:off x="5421276" y="1477593"/>
            <a:ext cx="784225" cy="315912"/>
          </a:xfrm>
          <a:prstGeom prst="rect">
            <a:avLst/>
          </a:prstGeom>
          <a:noFill/>
          <a:ln w="15875" cmpd="dbl">
            <a:solidFill>
              <a:srgbClr val="FF000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fr-FR"/>
          </a:p>
        </p:txBody>
      </p:sp>
      <p:sp>
        <p:nvSpPr>
          <p:cNvPr id="11" name="Rectangle 10"/>
          <p:cNvSpPr/>
          <p:nvPr/>
        </p:nvSpPr>
        <p:spPr>
          <a:xfrm>
            <a:off x="5237162" y="4129605"/>
            <a:ext cx="784225" cy="315912"/>
          </a:xfrm>
          <a:prstGeom prst="rect">
            <a:avLst/>
          </a:prstGeom>
          <a:noFill/>
          <a:ln w="15875" cmpd="dbl">
            <a:solidFill>
              <a:srgbClr val="FF000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fr-FR"/>
          </a:p>
        </p:txBody>
      </p:sp>
    </p:spTree>
    <p:extLst>
      <p:ext uri="{BB962C8B-B14F-4D97-AF65-F5344CB8AC3E}">
        <p14:creationId xmlns:p14="http://schemas.microsoft.com/office/powerpoint/2010/main" val="38802807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a:extLst>
              <a:ext uri="{FF2B5EF4-FFF2-40B4-BE49-F238E27FC236}">
                <a16:creationId xmlns="" xmlns:a16="http://schemas.microsoft.com/office/drawing/2014/main" id="{AB5E5D51-193D-49E1-AD1D-24034570F159}"/>
              </a:ext>
            </a:extLst>
          </p:cNvPr>
          <p:cNvSpPr>
            <a:spLocks noGrp="1"/>
          </p:cNvSpPr>
          <p:nvPr>
            <p:ph type="title"/>
          </p:nvPr>
        </p:nvSpPr>
        <p:spPr>
          <a:xfrm>
            <a:off x="350838" y="304800"/>
            <a:ext cx="8229600" cy="1143000"/>
          </a:xfrm>
        </p:spPr>
        <p:txBody>
          <a:bodyPr/>
          <a:lstStyle/>
          <a:p>
            <a:pPr rtl="1" eaLnBrk="1" hangingPunct="1"/>
            <a:r>
              <a:rPr lang="ar-SY" altLang="sr-Latn-RS" b="1" dirty="0" smtClean="0">
                <a:latin typeface="Sakkal Majalla" panose="02000000000000000000" pitchFamily="2" charset="-78"/>
                <a:cs typeface="Sakkal Majalla" panose="02000000000000000000" pitchFamily="2" charset="-78"/>
              </a:rPr>
              <a:t>الطابع المستعجل</a:t>
            </a:r>
            <a:endParaRPr lang="en-GB" altLang="sr-Latn-RS" b="1" dirty="0">
              <a:latin typeface="Sakkal Majalla" panose="02000000000000000000" pitchFamily="2" charset="-78"/>
              <a:cs typeface="Sakkal Majalla" panose="02000000000000000000" pitchFamily="2" charset="-78"/>
            </a:endParaRPr>
          </a:p>
        </p:txBody>
      </p:sp>
      <p:sp>
        <p:nvSpPr>
          <p:cNvPr id="23555" name="Rectangle 3">
            <a:extLst>
              <a:ext uri="{FF2B5EF4-FFF2-40B4-BE49-F238E27FC236}">
                <a16:creationId xmlns="" xmlns:a16="http://schemas.microsoft.com/office/drawing/2014/main" id="{215C8BB4-9BBB-4567-897D-71329A0E1F96}"/>
              </a:ext>
            </a:extLst>
          </p:cNvPr>
          <p:cNvSpPr txBox="1">
            <a:spLocks/>
          </p:cNvSpPr>
          <p:nvPr/>
        </p:nvSpPr>
        <p:spPr bwMode="auto">
          <a:xfrm>
            <a:off x="457200" y="1638300"/>
            <a:ext cx="6751638"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rtl="1" eaLnBrk="1" hangingPunct="1">
              <a:defRPr/>
            </a:pPr>
            <a:r>
              <a:rPr lang="ar-SY" altLang="sr-Latn-RS" dirty="0">
                <a:solidFill>
                  <a:schemeClr val="tx1">
                    <a:lumMod val="95000"/>
                    <a:lumOff val="5000"/>
                  </a:schemeClr>
                </a:solidFill>
                <a:latin typeface="Sakkal Majalla" panose="02000000000000000000" pitchFamily="2" charset="-78"/>
                <a:cs typeface="Sakkal Majalla" panose="02000000000000000000" pitchFamily="2" charset="-78"/>
              </a:rPr>
              <a:t>تعتبر </a:t>
            </a:r>
            <a:r>
              <a:rPr lang="ar-SY" altLang="sr-Latn-RS" b="1" dirty="0">
                <a:solidFill>
                  <a:srgbClr val="FF0000"/>
                </a:solidFill>
                <a:latin typeface="Sakkal Majalla" panose="02000000000000000000" pitchFamily="2" charset="-78"/>
                <a:cs typeface="Sakkal Majalla" panose="02000000000000000000" pitchFamily="2" charset="-78"/>
              </a:rPr>
              <a:t>الأدلة الإلكترونية عالية </a:t>
            </a:r>
            <a:r>
              <a:rPr lang="ar-SY" altLang="sr-Latn-RS" b="1" dirty="0" smtClean="0">
                <a:solidFill>
                  <a:srgbClr val="FF0000"/>
                </a:solidFill>
                <a:latin typeface="Sakkal Majalla" panose="02000000000000000000" pitchFamily="2" charset="-78"/>
                <a:cs typeface="Sakkal Majalla" panose="02000000000000000000" pitchFamily="2" charset="-78"/>
              </a:rPr>
              <a:t>التقلب</a:t>
            </a:r>
            <a:endParaRPr lang="en-GB" altLang="sr-Latn-RS" b="1" dirty="0">
              <a:solidFill>
                <a:srgbClr val="FF0000"/>
              </a:solidFill>
              <a:latin typeface="Sakkal Majalla" panose="02000000000000000000" pitchFamily="2" charset="-78"/>
              <a:cs typeface="Sakkal Majalla" panose="02000000000000000000" pitchFamily="2" charset="-78"/>
            </a:endParaRPr>
          </a:p>
          <a:p>
            <a:pPr algn="just" rtl="1" eaLnBrk="1" hangingPunct="1">
              <a:defRPr/>
            </a:pPr>
            <a:r>
              <a:rPr lang="ar-SY" altLang="sr-Latn-RS" dirty="0">
                <a:latin typeface="Sakkal Majalla" panose="02000000000000000000" pitchFamily="2" charset="-78"/>
                <a:cs typeface="Sakkal Majalla" panose="02000000000000000000" pitchFamily="2" charset="-78"/>
              </a:rPr>
              <a:t>يمكن أن تتسبب </a:t>
            </a:r>
            <a:r>
              <a:rPr lang="ar-SY" altLang="sr-Latn-RS" b="1" dirty="0">
                <a:solidFill>
                  <a:srgbClr val="FF0000"/>
                </a:solidFill>
                <a:latin typeface="Sakkal Majalla" panose="02000000000000000000" pitchFamily="2" charset="-78"/>
                <a:cs typeface="Sakkal Majalla" panose="02000000000000000000" pitchFamily="2" charset="-78"/>
              </a:rPr>
              <a:t>نقرة بسيطة </a:t>
            </a:r>
            <a:r>
              <a:rPr lang="ar-SY" altLang="sr-Latn-RS" dirty="0">
                <a:latin typeface="Sakkal Majalla" panose="02000000000000000000" pitchFamily="2" charset="-78"/>
                <a:cs typeface="Sakkal Majalla" panose="02000000000000000000" pitchFamily="2" charset="-78"/>
              </a:rPr>
              <a:t>أو </a:t>
            </a:r>
            <a:r>
              <a:rPr lang="ar-SY" altLang="sr-Latn-RS" b="1" dirty="0">
                <a:solidFill>
                  <a:srgbClr val="FF0000"/>
                </a:solidFill>
                <a:latin typeface="Sakkal Majalla" panose="02000000000000000000" pitchFamily="2" charset="-78"/>
                <a:cs typeface="Sakkal Majalla" panose="02000000000000000000" pitchFamily="2" charset="-78"/>
              </a:rPr>
              <a:t>ضغطة زر </a:t>
            </a:r>
            <a:r>
              <a:rPr lang="ar-SY" altLang="sr-Latn-RS" dirty="0">
                <a:latin typeface="Sakkal Majalla" panose="02000000000000000000" pitchFamily="2" charset="-78"/>
                <a:cs typeface="Sakkal Majalla" panose="02000000000000000000" pitchFamily="2" charset="-78"/>
              </a:rPr>
              <a:t>في </a:t>
            </a:r>
            <a:r>
              <a:rPr lang="ar-SY" altLang="sr-Latn-RS" b="1" dirty="0">
                <a:solidFill>
                  <a:srgbClr val="FF0000"/>
                </a:solidFill>
                <a:latin typeface="Sakkal Majalla" panose="02000000000000000000" pitchFamily="2" charset="-78"/>
                <a:cs typeface="Sakkal Majalla" panose="02000000000000000000" pitchFamily="2" charset="-78"/>
              </a:rPr>
              <a:t>ضياع</a:t>
            </a:r>
            <a:r>
              <a:rPr lang="ar-SY" altLang="sr-Latn-RS" dirty="0">
                <a:latin typeface="Sakkal Majalla" panose="02000000000000000000" pitchFamily="2" charset="-78"/>
                <a:cs typeface="Sakkal Majalla" panose="02000000000000000000" pitchFamily="2" charset="-78"/>
              </a:rPr>
              <a:t> أو </a:t>
            </a:r>
            <a:r>
              <a:rPr lang="ar-SY" altLang="sr-Latn-RS" b="1" dirty="0">
                <a:solidFill>
                  <a:srgbClr val="FF0000"/>
                </a:solidFill>
                <a:latin typeface="Sakkal Majalla" panose="02000000000000000000" pitchFamily="2" charset="-78"/>
                <a:cs typeface="Sakkal Majalla" panose="02000000000000000000" pitchFamily="2" charset="-78"/>
              </a:rPr>
              <a:t>تغيير</a:t>
            </a:r>
            <a:r>
              <a:rPr lang="ar-SY" altLang="sr-Latn-RS" dirty="0">
                <a:latin typeface="Sakkal Majalla" panose="02000000000000000000" pitchFamily="2" charset="-78"/>
                <a:cs typeface="Sakkal Majalla" panose="02000000000000000000" pitchFamily="2" charset="-78"/>
              </a:rPr>
              <a:t> </a:t>
            </a:r>
            <a:r>
              <a:rPr lang="ar-SY" altLang="sr-Latn-RS" dirty="0" smtClean="0">
                <a:latin typeface="Sakkal Majalla" panose="02000000000000000000" pitchFamily="2" charset="-78"/>
                <a:cs typeface="Sakkal Majalla" panose="02000000000000000000" pitchFamily="2" charset="-78"/>
              </a:rPr>
              <a:t>البيانات</a:t>
            </a:r>
            <a:endParaRPr lang="ar-SY" altLang="sr-Latn-RS" dirty="0">
              <a:latin typeface="Sakkal Majalla" panose="02000000000000000000" pitchFamily="2" charset="-78"/>
              <a:cs typeface="Sakkal Majalla" panose="02000000000000000000" pitchFamily="2" charset="-78"/>
            </a:endParaRPr>
          </a:p>
          <a:p>
            <a:pPr algn="just" rtl="1" eaLnBrk="1" hangingPunct="1">
              <a:defRPr/>
            </a:pPr>
            <a:r>
              <a:rPr lang="ar-SY" altLang="sr-Latn-RS" dirty="0">
                <a:latin typeface="Sakkal Majalla" panose="02000000000000000000" pitchFamily="2" charset="-78"/>
                <a:cs typeface="Sakkal Majalla" panose="02000000000000000000" pitchFamily="2" charset="-78"/>
              </a:rPr>
              <a:t>أحيانا </a:t>
            </a:r>
            <a:r>
              <a:rPr lang="ar-SY" altLang="sr-Latn-RS" b="1" dirty="0">
                <a:solidFill>
                  <a:srgbClr val="FF0000"/>
                </a:solidFill>
                <a:latin typeface="Sakkal Majalla" panose="02000000000000000000" pitchFamily="2" charset="-78"/>
                <a:cs typeface="Sakkal Majalla" panose="02000000000000000000" pitchFamily="2" charset="-78"/>
              </a:rPr>
              <a:t>لا يتم الاحتفاظ </a:t>
            </a:r>
            <a:r>
              <a:rPr lang="ar-SY" altLang="sr-Latn-RS" dirty="0">
                <a:latin typeface="Sakkal Majalla" panose="02000000000000000000" pitchFamily="2" charset="-78"/>
                <a:cs typeface="Sakkal Majalla" panose="02000000000000000000" pitchFamily="2" charset="-78"/>
              </a:rPr>
              <a:t>بالبيانات وبالتالي يجب </a:t>
            </a:r>
            <a:r>
              <a:rPr lang="ar-SY" altLang="sr-Latn-RS" b="1" dirty="0">
                <a:solidFill>
                  <a:srgbClr val="FF0000"/>
                </a:solidFill>
                <a:latin typeface="Sakkal Majalla" panose="02000000000000000000" pitchFamily="2" charset="-78"/>
                <a:cs typeface="Sakkal Majalla" panose="02000000000000000000" pitchFamily="2" charset="-78"/>
              </a:rPr>
              <a:t>جمعها</a:t>
            </a:r>
            <a:r>
              <a:rPr lang="ar-SY" altLang="sr-Latn-RS" dirty="0">
                <a:latin typeface="Sakkal Majalla" panose="02000000000000000000" pitchFamily="2" charset="-78"/>
                <a:cs typeface="Sakkal Majalla" panose="02000000000000000000" pitchFamily="2" charset="-78"/>
              </a:rPr>
              <a:t> في </a:t>
            </a:r>
            <a:r>
              <a:rPr lang="ar-SY" altLang="sr-Latn-RS" b="1" dirty="0">
                <a:solidFill>
                  <a:srgbClr val="FF0000"/>
                </a:solidFill>
                <a:latin typeface="Sakkal Majalla" panose="02000000000000000000" pitchFamily="2" charset="-78"/>
                <a:cs typeface="Sakkal Majalla" panose="02000000000000000000" pitchFamily="2" charset="-78"/>
              </a:rPr>
              <a:t>الوقت </a:t>
            </a:r>
            <a:r>
              <a:rPr lang="ar-SY" altLang="sr-Latn-RS" b="1" dirty="0" smtClean="0">
                <a:solidFill>
                  <a:srgbClr val="FF0000"/>
                </a:solidFill>
                <a:latin typeface="Sakkal Majalla" panose="02000000000000000000" pitchFamily="2" charset="-78"/>
                <a:cs typeface="Sakkal Majalla" panose="02000000000000000000" pitchFamily="2" charset="-78"/>
              </a:rPr>
              <a:t>الحقيقي</a:t>
            </a:r>
          </a:p>
          <a:p>
            <a:pPr algn="just" rtl="1" eaLnBrk="1" hangingPunct="1"/>
            <a:r>
              <a:rPr lang="ar-SY" altLang="sr-Latn-RS" dirty="0" smtClean="0">
                <a:latin typeface="Sakkal Majalla" panose="02000000000000000000" pitchFamily="2" charset="-78"/>
                <a:cs typeface="Sakkal Majalla" panose="02000000000000000000" pitchFamily="2" charset="-78"/>
              </a:rPr>
              <a:t>تقتضي بعض الولايات القضائية </a:t>
            </a:r>
            <a:r>
              <a:rPr lang="ar-SY" altLang="sr-Latn-RS" b="1" dirty="0" smtClean="0">
                <a:solidFill>
                  <a:srgbClr val="FF0000"/>
                </a:solidFill>
                <a:latin typeface="Sakkal Majalla" panose="02000000000000000000" pitchFamily="2" charset="-78"/>
                <a:cs typeface="Sakkal Majalla" panose="02000000000000000000" pitchFamily="2" charset="-78"/>
              </a:rPr>
              <a:t>برمجة</a:t>
            </a:r>
            <a:r>
              <a:rPr lang="ar-SY" altLang="sr-Latn-RS" dirty="0" smtClean="0">
                <a:latin typeface="Sakkal Majalla" panose="02000000000000000000" pitchFamily="2" charset="-78"/>
                <a:cs typeface="Sakkal Majalla" panose="02000000000000000000" pitchFamily="2" charset="-78"/>
              </a:rPr>
              <a:t> جلسات الاستماع بينما تسمح ولايات أخرى </a:t>
            </a:r>
            <a:r>
              <a:rPr lang="ar-SY" altLang="sr-Latn-RS" b="1" dirty="0" smtClean="0">
                <a:solidFill>
                  <a:srgbClr val="FF0000"/>
                </a:solidFill>
                <a:latin typeface="Sakkal Majalla" panose="02000000000000000000" pitchFamily="2" charset="-78"/>
                <a:cs typeface="Sakkal Majalla" panose="02000000000000000000" pitchFamily="2" charset="-78"/>
              </a:rPr>
              <a:t>للمحققين بالاتصال بقاض في حال كان الترخيص مطلوبا</a:t>
            </a:r>
          </a:p>
        </p:txBody>
      </p:sp>
      <p:pic>
        <p:nvPicPr>
          <p:cNvPr id="23556" name="Picture 5" descr="Image result for data destruction clipart">
            <a:extLst>
              <a:ext uri="{FF2B5EF4-FFF2-40B4-BE49-F238E27FC236}">
                <a16:creationId xmlns="" xmlns:a16="http://schemas.microsoft.com/office/drawing/2014/main" id="{CF1DABEB-43AC-45FA-9272-D101A74A527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00132" y="1830387"/>
            <a:ext cx="1677987" cy="189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7" name="Picture 7" descr="Image result for wireless signal clipart">
            <a:extLst>
              <a:ext uri="{FF2B5EF4-FFF2-40B4-BE49-F238E27FC236}">
                <a16:creationId xmlns="" xmlns:a16="http://schemas.microsoft.com/office/drawing/2014/main" id="{C5954BAF-0517-4225-A197-B14545DEE46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24726" y="4511976"/>
            <a:ext cx="1677987" cy="1461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8" name="Slide Number Placeholder 1">
            <a:extLst>
              <a:ext uri="{FF2B5EF4-FFF2-40B4-BE49-F238E27FC236}">
                <a16:creationId xmlns="" xmlns:a16="http://schemas.microsoft.com/office/drawing/2014/main" id="{3BED0C49-7F70-438A-8B95-514A2AD51B64}"/>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EED9D074-F159-4AA8-B655-0781AFE3E6FD}" type="slidenum">
              <a:rPr lang="en-US" altLang="en-US" sz="1200" smtClean="0">
                <a:solidFill>
                  <a:srgbClr val="898989"/>
                </a:solidFill>
              </a:rPr>
              <a:pPr>
                <a:spcBef>
                  <a:spcPct val="0"/>
                </a:spcBef>
                <a:buFontTx/>
                <a:buNone/>
              </a:pPr>
              <a:t>36</a:t>
            </a:fld>
            <a:endParaRPr lang="en-US" altLang="en-US" sz="1200">
              <a:solidFill>
                <a:srgbClr val="898989"/>
              </a:solidFill>
            </a:endParaRPr>
          </a:p>
        </p:txBody>
      </p:sp>
    </p:spTree>
    <p:extLst>
      <p:ext uri="{BB962C8B-B14F-4D97-AF65-F5344CB8AC3E}">
        <p14:creationId xmlns:p14="http://schemas.microsoft.com/office/powerpoint/2010/main" val="104829296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a:extLst>
              <a:ext uri="{FF2B5EF4-FFF2-40B4-BE49-F238E27FC236}">
                <a16:creationId xmlns="" xmlns:a16="http://schemas.microsoft.com/office/drawing/2014/main" id="{1830458E-1251-46CC-BB7B-3CA6FA2FF178}"/>
              </a:ext>
            </a:extLst>
          </p:cNvPr>
          <p:cNvSpPr>
            <a:spLocks noGrp="1"/>
          </p:cNvSpPr>
          <p:nvPr>
            <p:ph type="title"/>
          </p:nvPr>
        </p:nvSpPr>
        <p:spPr>
          <a:xfrm>
            <a:off x="350838" y="22225"/>
            <a:ext cx="8229600" cy="1143000"/>
          </a:xfrm>
        </p:spPr>
        <p:txBody>
          <a:bodyPr/>
          <a:lstStyle/>
          <a:p>
            <a:pPr rtl="1" eaLnBrk="1" hangingPunct="1"/>
            <a:r>
              <a:rPr lang="ar-SY" altLang="sr-Latn-RS" b="1" dirty="0">
                <a:latin typeface="Sakkal Majalla" panose="02000000000000000000" pitchFamily="2" charset="-78"/>
                <a:cs typeface="Sakkal Majalla" panose="02000000000000000000" pitchFamily="2" charset="-78"/>
              </a:rPr>
              <a:t>الطابع المستعجل</a:t>
            </a:r>
            <a:endParaRPr lang="en-GB" altLang="sr-Latn-RS" b="1" dirty="0"/>
          </a:p>
        </p:txBody>
      </p:sp>
      <p:sp>
        <p:nvSpPr>
          <p:cNvPr id="25603" name="Rectangle 3">
            <a:extLst>
              <a:ext uri="{FF2B5EF4-FFF2-40B4-BE49-F238E27FC236}">
                <a16:creationId xmlns="" xmlns:a16="http://schemas.microsoft.com/office/drawing/2014/main" id="{DFDDFDD0-B04D-406B-AD90-B9A940D3F261}"/>
              </a:ext>
            </a:extLst>
          </p:cNvPr>
          <p:cNvSpPr txBox="1">
            <a:spLocks/>
          </p:cNvSpPr>
          <p:nvPr/>
        </p:nvSpPr>
        <p:spPr bwMode="auto">
          <a:xfrm>
            <a:off x="457200" y="1165224"/>
            <a:ext cx="7858664" cy="5191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rtl="1" eaLnBrk="1" hangingPunct="1"/>
            <a:r>
              <a:rPr lang="ar-SY" altLang="sr-Latn-RS" sz="2800" dirty="0">
                <a:latin typeface="Sakkal Majalla" panose="02000000000000000000" pitchFamily="2" charset="-78"/>
                <a:cs typeface="Sakkal Majalla" panose="02000000000000000000" pitchFamily="2" charset="-78"/>
              </a:rPr>
              <a:t>بسبب تقلب </a:t>
            </a:r>
            <a:r>
              <a:rPr lang="ar-SY" altLang="sr-Latn-RS" sz="2800" dirty="0" smtClean="0">
                <a:latin typeface="Sakkal Majalla" panose="02000000000000000000" pitchFamily="2" charset="-78"/>
                <a:cs typeface="Sakkal Majalla" panose="02000000000000000000" pitchFamily="2" charset="-78"/>
              </a:rPr>
              <a:t>البيانات، </a:t>
            </a:r>
            <a:r>
              <a:rPr lang="ar-SY" altLang="sr-Latn-RS" sz="2800" dirty="0">
                <a:latin typeface="Sakkal Majalla" panose="02000000000000000000" pitchFamily="2" charset="-78"/>
                <a:cs typeface="Sakkal Majalla" panose="02000000000000000000" pitchFamily="2" charset="-78"/>
              </a:rPr>
              <a:t>قد تكون هناك حاجة </a:t>
            </a:r>
            <a:r>
              <a:rPr lang="ar-SY" altLang="sr-Latn-RS" sz="2800" dirty="0" smtClean="0">
                <a:latin typeface="Sakkal Majalla" panose="02000000000000000000" pitchFamily="2" charset="-78"/>
                <a:cs typeface="Sakkal Majalla" panose="02000000000000000000" pitchFamily="2" charset="-78"/>
              </a:rPr>
              <a:t>إلى عقد </a:t>
            </a:r>
            <a:r>
              <a:rPr lang="ar-SY" altLang="sr-Latn-RS" sz="2800" dirty="0">
                <a:solidFill>
                  <a:srgbClr val="FF0000"/>
                </a:solidFill>
                <a:latin typeface="Sakkal Majalla" panose="02000000000000000000" pitchFamily="2" charset="-78"/>
                <a:cs typeface="Sakkal Majalla" panose="02000000000000000000" pitchFamily="2" charset="-78"/>
              </a:rPr>
              <a:t>جلسات استماع عاجلة </a:t>
            </a:r>
            <a:r>
              <a:rPr lang="ar-SY" altLang="sr-Latn-RS" sz="2800" dirty="0">
                <a:latin typeface="Sakkal Majalla" panose="02000000000000000000" pitchFamily="2" charset="-78"/>
                <a:cs typeface="Sakkal Majalla" panose="02000000000000000000" pitchFamily="2" charset="-78"/>
              </a:rPr>
              <a:t>(ربما حتى </a:t>
            </a:r>
            <a:r>
              <a:rPr lang="ar-SY" altLang="sr-Latn-RS" sz="2800" dirty="0">
                <a:solidFill>
                  <a:srgbClr val="FF0000"/>
                </a:solidFill>
                <a:latin typeface="Sakkal Majalla" panose="02000000000000000000" pitchFamily="2" charset="-78"/>
                <a:cs typeface="Sakkal Majalla" panose="02000000000000000000" pitchFamily="2" charset="-78"/>
              </a:rPr>
              <a:t>خارج </a:t>
            </a:r>
            <a:r>
              <a:rPr lang="ar-SY" altLang="sr-Latn-RS" sz="2800" dirty="0" smtClean="0">
                <a:solidFill>
                  <a:srgbClr val="FF0000"/>
                </a:solidFill>
                <a:latin typeface="Sakkal Majalla" panose="02000000000000000000" pitchFamily="2" charset="-78"/>
                <a:cs typeface="Sakkal Majalla" panose="02000000000000000000" pitchFamily="2" charset="-78"/>
              </a:rPr>
              <a:t>ساعات عمل </a:t>
            </a:r>
            <a:r>
              <a:rPr lang="ar-SY" altLang="sr-Latn-RS" sz="2800" dirty="0">
                <a:solidFill>
                  <a:srgbClr val="FF0000"/>
                </a:solidFill>
                <a:latin typeface="Sakkal Majalla" panose="02000000000000000000" pitchFamily="2" charset="-78"/>
                <a:cs typeface="Sakkal Majalla" panose="02000000000000000000" pitchFamily="2" charset="-78"/>
              </a:rPr>
              <a:t>المحكمة القياسية</a:t>
            </a:r>
            <a:r>
              <a:rPr lang="ar-SY" altLang="sr-Latn-RS" sz="2800" dirty="0">
                <a:latin typeface="Sakkal Majalla" panose="02000000000000000000" pitchFamily="2" charset="-78"/>
                <a:cs typeface="Sakkal Majalla" panose="02000000000000000000" pitchFamily="2" charset="-78"/>
              </a:rPr>
              <a:t>)</a:t>
            </a:r>
          </a:p>
          <a:p>
            <a:pPr algn="just" rtl="1" eaLnBrk="1" hangingPunct="1"/>
            <a:endParaRPr lang="ar-SY" altLang="sr-Latn-RS" sz="2800" dirty="0">
              <a:latin typeface="Sakkal Majalla" panose="02000000000000000000" pitchFamily="2" charset="-78"/>
              <a:cs typeface="Sakkal Majalla" panose="02000000000000000000" pitchFamily="2" charset="-78"/>
            </a:endParaRPr>
          </a:p>
          <a:p>
            <a:pPr algn="just" rtl="1" eaLnBrk="1" hangingPunct="1"/>
            <a:r>
              <a:rPr lang="ar-SY" altLang="sr-Latn-RS" sz="2800" dirty="0">
                <a:latin typeface="Sakkal Majalla" panose="02000000000000000000" pitchFamily="2" charset="-78"/>
                <a:cs typeface="Sakkal Majalla" panose="02000000000000000000" pitchFamily="2" charset="-78"/>
              </a:rPr>
              <a:t>أمثلة على </a:t>
            </a:r>
            <a:r>
              <a:rPr lang="ar-SY" altLang="sr-Latn-RS" sz="2800" dirty="0" smtClean="0">
                <a:latin typeface="Sakkal Majalla" panose="02000000000000000000" pitchFamily="2" charset="-78"/>
                <a:cs typeface="Sakkal Majalla" panose="02000000000000000000" pitchFamily="2" charset="-78"/>
              </a:rPr>
              <a:t>الطلبات العاجلة:</a:t>
            </a:r>
            <a:endParaRPr lang="en-GB" altLang="sr-Latn-RS" sz="2800" dirty="0">
              <a:latin typeface="Sakkal Majalla" panose="02000000000000000000" pitchFamily="2" charset="-78"/>
              <a:cs typeface="Sakkal Majalla" panose="02000000000000000000" pitchFamily="2" charset="-78"/>
            </a:endParaRPr>
          </a:p>
          <a:p>
            <a:pPr lvl="1" algn="just" rtl="1" eaLnBrk="1" hangingPunct="1"/>
            <a:r>
              <a:rPr lang="ar-SY" altLang="sr-Latn-RS" b="1" dirty="0" smtClean="0">
                <a:solidFill>
                  <a:srgbClr val="FF0000"/>
                </a:solidFill>
                <a:latin typeface="Sakkal Majalla" panose="02000000000000000000" pitchFamily="2" charset="-78"/>
                <a:cs typeface="Sakkal Majalla" panose="02000000000000000000" pitchFamily="2" charset="-78"/>
              </a:rPr>
              <a:t>الكشف الجزئي عن بيانات الحركة </a:t>
            </a:r>
            <a:r>
              <a:rPr lang="ar-SY" altLang="sr-Latn-RS" dirty="0" smtClean="0">
                <a:latin typeface="Sakkal Majalla" panose="02000000000000000000" pitchFamily="2" charset="-78"/>
                <a:cs typeface="Sakkal Majalla" panose="02000000000000000000" pitchFamily="2" charset="-78"/>
              </a:rPr>
              <a:t>(عندما يكون أمر المحكمة مطلوبا)</a:t>
            </a:r>
            <a:endParaRPr lang="ar-SY" altLang="sr-Latn-RS" b="1" dirty="0" smtClean="0">
              <a:solidFill>
                <a:srgbClr val="FF0000"/>
              </a:solidFill>
              <a:latin typeface="Sakkal Majalla" panose="02000000000000000000" pitchFamily="2" charset="-78"/>
              <a:cs typeface="Sakkal Majalla" panose="02000000000000000000" pitchFamily="2" charset="-78"/>
            </a:endParaRPr>
          </a:p>
          <a:p>
            <a:pPr lvl="1" algn="just" rtl="1" eaLnBrk="1" hangingPunct="1"/>
            <a:r>
              <a:rPr lang="ar-SY" altLang="sr-Latn-RS" b="1" dirty="0" smtClean="0">
                <a:solidFill>
                  <a:srgbClr val="FF0000"/>
                </a:solidFill>
                <a:latin typeface="Sakkal Majalla" panose="02000000000000000000" pitchFamily="2" charset="-78"/>
                <a:cs typeface="Sakkal Majalla" panose="02000000000000000000" pitchFamily="2" charset="-78"/>
              </a:rPr>
              <a:t>الأمر بإبراز البيانات</a:t>
            </a:r>
          </a:p>
          <a:p>
            <a:pPr lvl="1" algn="just" rtl="1" eaLnBrk="1" hangingPunct="1"/>
            <a:r>
              <a:rPr lang="ar-SY" altLang="sr-Latn-RS" b="1" dirty="0" smtClean="0">
                <a:solidFill>
                  <a:srgbClr val="FF0000"/>
                </a:solidFill>
                <a:latin typeface="Sakkal Majalla" panose="02000000000000000000" pitchFamily="2" charset="-78"/>
                <a:cs typeface="Sakkal Majalla" panose="02000000000000000000" pitchFamily="2" charset="-78"/>
              </a:rPr>
              <a:t>البحث والمصادرة</a:t>
            </a:r>
          </a:p>
          <a:p>
            <a:pPr lvl="1" algn="just" rtl="1" eaLnBrk="1" hangingPunct="1"/>
            <a:r>
              <a:rPr lang="ar-SY" altLang="sr-Latn-RS" b="1" dirty="0" smtClean="0">
                <a:solidFill>
                  <a:srgbClr val="FF0000"/>
                </a:solidFill>
                <a:latin typeface="Sakkal Majalla" panose="02000000000000000000" pitchFamily="2" charset="-78"/>
                <a:cs typeface="Sakkal Majalla" panose="02000000000000000000" pitchFamily="2" charset="-78"/>
              </a:rPr>
              <a:t>جمع بيانات الحركة في الوقت الحقيقي</a:t>
            </a:r>
          </a:p>
          <a:p>
            <a:pPr lvl="1" algn="just" rtl="1" eaLnBrk="1" hangingPunct="1"/>
            <a:r>
              <a:rPr lang="ar-SY" altLang="sr-Latn-RS" b="1" dirty="0" smtClean="0">
                <a:solidFill>
                  <a:srgbClr val="FF0000"/>
                </a:solidFill>
                <a:latin typeface="Sakkal Majalla" panose="02000000000000000000" pitchFamily="2" charset="-78"/>
                <a:cs typeface="Sakkal Majalla" panose="02000000000000000000" pitchFamily="2" charset="-78"/>
              </a:rPr>
              <a:t>اعتراض بيانات المحتوى</a:t>
            </a:r>
          </a:p>
        </p:txBody>
      </p:sp>
      <p:pic>
        <p:nvPicPr>
          <p:cNvPr id="25604" name="Picture 2" descr="Related image">
            <a:extLst>
              <a:ext uri="{FF2B5EF4-FFF2-40B4-BE49-F238E27FC236}">
                <a16:creationId xmlns="" xmlns:a16="http://schemas.microsoft.com/office/drawing/2014/main" id="{57D91D79-CC30-4A8A-8865-70A28C97847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6000" y="4465378"/>
            <a:ext cx="1463675" cy="1465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5" name="Slide Number Placeholder 1">
            <a:extLst>
              <a:ext uri="{FF2B5EF4-FFF2-40B4-BE49-F238E27FC236}">
                <a16:creationId xmlns="" xmlns:a16="http://schemas.microsoft.com/office/drawing/2014/main" id="{C25D6AC9-E5E0-4A39-8F7D-386220A9ECA0}"/>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1200">
                <a:solidFill>
                  <a:srgbClr val="898989"/>
                </a:solidFill>
              </a:rPr>
              <a:t>!!</a:t>
            </a:r>
            <a:fld id="{7772969B-CC79-40AA-8321-DC9873710273}" type="slidenum">
              <a:rPr lang="en-US" altLang="en-US" sz="1200" smtClean="0">
                <a:solidFill>
                  <a:srgbClr val="898989"/>
                </a:solidFill>
              </a:rPr>
              <a:pPr>
                <a:spcBef>
                  <a:spcPct val="0"/>
                </a:spcBef>
                <a:buFontTx/>
                <a:buNone/>
              </a:pPr>
              <a:t>37</a:t>
            </a:fld>
            <a:endParaRPr lang="en-US" altLang="en-US" sz="1200">
              <a:solidFill>
                <a:srgbClr val="898989"/>
              </a:solidFill>
            </a:endParaRPr>
          </a:p>
        </p:txBody>
      </p:sp>
    </p:spTree>
    <p:extLst>
      <p:ext uri="{BB962C8B-B14F-4D97-AF65-F5344CB8AC3E}">
        <p14:creationId xmlns:p14="http://schemas.microsoft.com/office/powerpoint/2010/main" val="19393734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a:extLst>
              <a:ext uri="{FF2B5EF4-FFF2-40B4-BE49-F238E27FC236}">
                <a16:creationId xmlns="" xmlns:a16="http://schemas.microsoft.com/office/drawing/2014/main" id="{DB0B56E2-E32B-4F88-B8F0-813BF99FF9D8}"/>
              </a:ext>
            </a:extLst>
          </p:cNvPr>
          <p:cNvSpPr>
            <a:spLocks noGrp="1"/>
          </p:cNvSpPr>
          <p:nvPr>
            <p:ph type="title"/>
          </p:nvPr>
        </p:nvSpPr>
        <p:spPr>
          <a:xfrm>
            <a:off x="350838" y="22225"/>
            <a:ext cx="8229600" cy="1143000"/>
          </a:xfrm>
        </p:spPr>
        <p:txBody>
          <a:bodyPr/>
          <a:lstStyle/>
          <a:p>
            <a:pPr rtl="1" eaLnBrk="1" hangingPunct="1"/>
            <a:r>
              <a:rPr lang="ar-SY" altLang="sr-Latn-RS" b="1" dirty="0">
                <a:latin typeface="Sakkal Majalla" panose="02000000000000000000" pitchFamily="2" charset="-78"/>
                <a:cs typeface="Sakkal Majalla" panose="02000000000000000000" pitchFamily="2" charset="-78"/>
              </a:rPr>
              <a:t>الطابع المستعجل</a:t>
            </a:r>
            <a:endParaRPr lang="en-GB" altLang="sr-Latn-RS" b="1" dirty="0"/>
          </a:p>
        </p:txBody>
      </p:sp>
      <p:sp>
        <p:nvSpPr>
          <p:cNvPr id="27651" name="Rectangle 3">
            <a:extLst>
              <a:ext uri="{FF2B5EF4-FFF2-40B4-BE49-F238E27FC236}">
                <a16:creationId xmlns="" xmlns:a16="http://schemas.microsoft.com/office/drawing/2014/main" id="{420CD47F-5F8E-4903-8E6D-D0ACFA018876}"/>
              </a:ext>
            </a:extLst>
          </p:cNvPr>
          <p:cNvSpPr txBox="1">
            <a:spLocks/>
          </p:cNvSpPr>
          <p:nvPr/>
        </p:nvSpPr>
        <p:spPr bwMode="auto">
          <a:xfrm>
            <a:off x="116958" y="1023938"/>
            <a:ext cx="8960166" cy="5697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lvl="1" algn="just" rtl="1" eaLnBrk="1" hangingPunct="1"/>
            <a:r>
              <a:rPr lang="ar-SY" altLang="sr-Latn-RS" sz="2600" b="1" dirty="0" smtClean="0">
                <a:solidFill>
                  <a:srgbClr val="FF0000"/>
                </a:solidFill>
                <a:latin typeface="Sakkal Majalla" panose="02000000000000000000" pitchFamily="2" charset="-78"/>
                <a:cs typeface="Sakkal Majalla" panose="02000000000000000000" pitchFamily="2" charset="-78"/>
              </a:rPr>
              <a:t>الكشف الجزئي عن بيانات الحركة:</a:t>
            </a:r>
          </a:p>
          <a:p>
            <a:pPr lvl="3" algn="just" rtl="1" eaLnBrk="1" hangingPunct="1"/>
            <a:r>
              <a:rPr lang="ar-SY" altLang="sr-Latn-RS" sz="2600" dirty="0">
                <a:latin typeface="Sakkal Majalla" panose="02000000000000000000" pitchFamily="2" charset="-78"/>
                <a:cs typeface="Sakkal Majalla" panose="02000000000000000000" pitchFamily="2" charset="-78"/>
              </a:rPr>
              <a:t> </a:t>
            </a:r>
            <a:r>
              <a:rPr lang="ar-SY" altLang="sr-Latn-RS" sz="2600" dirty="0" smtClean="0">
                <a:latin typeface="Sakkal Majalla" panose="02000000000000000000" pitchFamily="2" charset="-78"/>
                <a:cs typeface="Sakkal Majalla" panose="02000000000000000000" pitchFamily="2" charset="-78"/>
              </a:rPr>
              <a:t>تتبع مسار الاتصالات، ممارسة سلطات لاحقة</a:t>
            </a:r>
          </a:p>
          <a:p>
            <a:pPr lvl="3" algn="just" rtl="1" eaLnBrk="1" hangingPunct="1"/>
            <a:r>
              <a:rPr lang="ar-SY" altLang="sr-Latn-RS" sz="2600" dirty="0">
                <a:latin typeface="Sakkal Majalla" panose="02000000000000000000" pitchFamily="2" charset="-78"/>
                <a:cs typeface="Sakkal Majalla" panose="02000000000000000000" pitchFamily="2" charset="-78"/>
              </a:rPr>
              <a:t> </a:t>
            </a:r>
            <a:r>
              <a:rPr lang="ar-SY" altLang="sr-Latn-RS" sz="2600" dirty="0" smtClean="0">
                <a:latin typeface="Sakkal Majalla" panose="02000000000000000000" pitchFamily="2" charset="-78"/>
                <a:cs typeface="Sakkal Majalla" panose="02000000000000000000" pitchFamily="2" charset="-78"/>
              </a:rPr>
              <a:t>الوقاية من ارتكاب/مواصلة ارتكاب جريمة</a:t>
            </a:r>
          </a:p>
          <a:p>
            <a:pPr marL="1371600" lvl="3" indent="0" algn="just" rtl="1" eaLnBrk="1" hangingPunct="1">
              <a:buNone/>
            </a:pPr>
            <a:endParaRPr lang="ar-SY" altLang="sr-Latn-RS" sz="2600" dirty="0" smtClean="0">
              <a:latin typeface="Sakkal Majalla" panose="02000000000000000000" pitchFamily="2" charset="-78"/>
              <a:cs typeface="Sakkal Majalla" panose="02000000000000000000" pitchFamily="2" charset="-78"/>
            </a:endParaRPr>
          </a:p>
          <a:p>
            <a:pPr lvl="1" algn="just" rtl="1" eaLnBrk="1" hangingPunct="1"/>
            <a:r>
              <a:rPr lang="ar-SY" altLang="sr-Latn-RS" sz="2600" b="1" dirty="0" smtClean="0">
                <a:solidFill>
                  <a:srgbClr val="FF0000"/>
                </a:solidFill>
                <a:latin typeface="Sakkal Majalla" panose="02000000000000000000" pitchFamily="2" charset="-78"/>
                <a:cs typeface="Sakkal Majalla" panose="02000000000000000000" pitchFamily="2" charset="-78"/>
              </a:rPr>
              <a:t>الأمر بإبراز البيانات/البحث والمصادرة:</a:t>
            </a:r>
          </a:p>
          <a:p>
            <a:pPr lvl="1" algn="just" rtl="1" eaLnBrk="1" hangingPunct="1">
              <a:defRPr/>
            </a:pPr>
            <a:r>
              <a:rPr lang="ar-SY" altLang="sr-Latn-RS" sz="2600" dirty="0" smtClean="0">
                <a:latin typeface="Sakkal Majalla" panose="02000000000000000000" pitchFamily="2" charset="-78"/>
                <a:cs typeface="Sakkal Majalla" panose="02000000000000000000" pitchFamily="2" charset="-78"/>
              </a:rPr>
              <a:t> حفظ البيانات لا يكون فعالا لتفادي ضياعها أو تعديلها (بمعنى </a:t>
            </a:r>
            <a:r>
              <a:rPr lang="ar-SY" altLang="sr-Latn-RS" sz="2700" dirty="0" smtClean="0">
                <a:latin typeface="Sakkal Majalla" panose="02000000000000000000" pitchFamily="2" charset="-78"/>
                <a:cs typeface="Sakkal Majalla" panose="02000000000000000000" pitchFamily="2" charset="-78"/>
              </a:rPr>
              <a:t>حيثما </a:t>
            </a:r>
            <a:r>
              <a:rPr lang="ar-SY" altLang="sr-Latn-RS" sz="2700" dirty="0">
                <a:latin typeface="Sakkal Majalla" panose="02000000000000000000" pitchFamily="2" charset="-78"/>
                <a:cs typeface="Sakkal Majalla" panose="02000000000000000000" pitchFamily="2" charset="-78"/>
              </a:rPr>
              <a:t>كان الشخص موضوع التحقيق الجنائي مسيطرا عليها). </a:t>
            </a:r>
            <a:endParaRPr lang="ar-SY" altLang="sr-Latn-RS" sz="2700" dirty="0" smtClean="0">
              <a:latin typeface="Sakkal Majalla" panose="02000000000000000000" pitchFamily="2" charset="-78"/>
              <a:cs typeface="Sakkal Majalla" panose="02000000000000000000" pitchFamily="2" charset="-78"/>
            </a:endParaRPr>
          </a:p>
          <a:p>
            <a:pPr marL="457200" lvl="1" indent="0" algn="just" rtl="1" eaLnBrk="1" hangingPunct="1">
              <a:buNone/>
              <a:defRPr/>
            </a:pPr>
            <a:endParaRPr lang="ar-SY" altLang="sr-Latn-RS" sz="2700" dirty="0">
              <a:latin typeface="Sakkal Majalla" panose="02000000000000000000" pitchFamily="2" charset="-78"/>
              <a:cs typeface="Sakkal Majalla" panose="02000000000000000000" pitchFamily="2" charset="-78"/>
            </a:endParaRPr>
          </a:p>
          <a:p>
            <a:pPr lvl="1" algn="just" rtl="1" eaLnBrk="1" hangingPunct="1">
              <a:defRPr/>
            </a:pPr>
            <a:r>
              <a:rPr lang="ar-SY" altLang="sr-Latn-RS" sz="2700" b="1" dirty="0" smtClean="0">
                <a:solidFill>
                  <a:srgbClr val="FF0000"/>
                </a:solidFill>
                <a:latin typeface="Sakkal Majalla" panose="02000000000000000000" pitchFamily="2" charset="-78"/>
                <a:cs typeface="Sakkal Majalla" panose="02000000000000000000" pitchFamily="2" charset="-78"/>
              </a:rPr>
              <a:t>جمع بيانات الحركة في الوقت الحقيقي/اعتراض بيانات المحتوى: </a:t>
            </a:r>
          </a:p>
          <a:p>
            <a:pPr lvl="1" algn="just" rtl="1" eaLnBrk="1" hangingPunct="1">
              <a:buFont typeface="Arial" pitchFamily="34" charset="0"/>
              <a:buChar char="•"/>
              <a:defRPr/>
            </a:pPr>
            <a:r>
              <a:rPr lang="ar-SY" altLang="sr-Latn-RS" sz="2400" dirty="0" smtClean="0">
                <a:latin typeface="Sakkal Majalla" panose="02000000000000000000" pitchFamily="2" charset="-78"/>
                <a:cs typeface="Sakkal Majalla" panose="02000000000000000000" pitchFamily="2" charset="-78"/>
              </a:rPr>
              <a:t>إجراء قبل الاتصال موضوع الطلب</a:t>
            </a:r>
          </a:p>
          <a:p>
            <a:pPr lvl="1" algn="just" rtl="1" eaLnBrk="1" hangingPunct="1">
              <a:buFont typeface="Arial" pitchFamily="34" charset="0"/>
              <a:buChar char="•"/>
              <a:defRPr/>
            </a:pPr>
            <a:r>
              <a:rPr lang="ar-SY" altLang="sr-Latn-RS" sz="2400" dirty="0" smtClean="0">
                <a:latin typeface="Sakkal Majalla" panose="02000000000000000000" pitchFamily="2" charset="-78"/>
                <a:cs typeface="Sakkal Majalla" panose="02000000000000000000" pitchFamily="2" charset="-78"/>
              </a:rPr>
              <a:t> </a:t>
            </a:r>
            <a:r>
              <a:rPr lang="ar-SY" altLang="sr-Latn-RS" sz="2400" dirty="0">
                <a:latin typeface="Sakkal Majalla" panose="02000000000000000000" pitchFamily="2" charset="-78"/>
                <a:cs typeface="Sakkal Majalla" panose="02000000000000000000" pitchFamily="2" charset="-78"/>
              </a:rPr>
              <a:t>الوقاية من ارتكاب/مواصلة ارتكاب </a:t>
            </a:r>
            <a:r>
              <a:rPr lang="ar-SY" altLang="sr-Latn-RS" sz="2400" dirty="0" smtClean="0">
                <a:latin typeface="Sakkal Majalla" panose="02000000000000000000" pitchFamily="2" charset="-78"/>
                <a:cs typeface="Sakkal Majalla" panose="02000000000000000000" pitchFamily="2" charset="-78"/>
              </a:rPr>
              <a:t>الجرائم </a:t>
            </a:r>
          </a:p>
        </p:txBody>
      </p:sp>
      <p:sp>
        <p:nvSpPr>
          <p:cNvPr id="27652" name="Slide Number Placeholder 1">
            <a:extLst>
              <a:ext uri="{FF2B5EF4-FFF2-40B4-BE49-F238E27FC236}">
                <a16:creationId xmlns="" xmlns:a16="http://schemas.microsoft.com/office/drawing/2014/main" id="{1975BFC8-60F4-4AFA-836E-48150D26E822}"/>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9BB601C4-2643-4A30-B78D-30058F302B4F}" type="slidenum">
              <a:rPr lang="en-US" altLang="en-US" sz="1200" smtClean="0">
                <a:solidFill>
                  <a:srgbClr val="898989"/>
                </a:solidFill>
              </a:rPr>
              <a:pPr>
                <a:spcBef>
                  <a:spcPct val="0"/>
                </a:spcBef>
                <a:buFontTx/>
                <a:buNone/>
              </a:pPr>
              <a:t>38</a:t>
            </a:fld>
            <a:endParaRPr lang="en-US" altLang="en-US" sz="1200">
              <a:solidFill>
                <a:srgbClr val="898989"/>
              </a:solidFill>
            </a:endParaRPr>
          </a:p>
        </p:txBody>
      </p:sp>
    </p:spTree>
    <p:extLst>
      <p:ext uri="{BB962C8B-B14F-4D97-AF65-F5344CB8AC3E}">
        <p14:creationId xmlns:p14="http://schemas.microsoft.com/office/powerpoint/2010/main" val="3155653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a:extLst>
              <a:ext uri="{FF2B5EF4-FFF2-40B4-BE49-F238E27FC236}">
                <a16:creationId xmlns="" xmlns:a16="http://schemas.microsoft.com/office/drawing/2014/main" id="{5993C44D-6361-4140-9E54-8810512ACA57}"/>
              </a:ext>
            </a:extLst>
          </p:cNvPr>
          <p:cNvSpPr>
            <a:spLocks noGrp="1"/>
          </p:cNvSpPr>
          <p:nvPr>
            <p:ph type="title"/>
          </p:nvPr>
        </p:nvSpPr>
        <p:spPr>
          <a:xfrm>
            <a:off x="350838" y="466725"/>
            <a:ext cx="8229600" cy="1143000"/>
          </a:xfrm>
        </p:spPr>
        <p:txBody>
          <a:bodyPr/>
          <a:lstStyle/>
          <a:p>
            <a:pPr rtl="1" eaLnBrk="1" hangingPunct="1"/>
            <a:r>
              <a:rPr lang="ar-SY" altLang="sr-Latn-RS" b="1" dirty="0" smtClean="0">
                <a:latin typeface="Sakkal Majalla" panose="02000000000000000000" pitchFamily="2" charset="-78"/>
                <a:cs typeface="Sakkal Majalla" panose="02000000000000000000" pitchFamily="2" charset="-78"/>
              </a:rPr>
              <a:t>دراسة حالة: الطابع المستعجل</a:t>
            </a:r>
            <a:endParaRPr lang="en-GB" altLang="sr-Latn-RS" b="1" dirty="0"/>
          </a:p>
        </p:txBody>
      </p:sp>
      <p:sp>
        <p:nvSpPr>
          <p:cNvPr id="29699" name="Rectangle 3">
            <a:extLst>
              <a:ext uri="{FF2B5EF4-FFF2-40B4-BE49-F238E27FC236}">
                <a16:creationId xmlns="" xmlns:a16="http://schemas.microsoft.com/office/drawing/2014/main" id="{1B1D87C0-402C-49F2-B0F6-05AACCE05C2E}"/>
              </a:ext>
            </a:extLst>
          </p:cNvPr>
          <p:cNvSpPr txBox="1">
            <a:spLocks/>
          </p:cNvSpPr>
          <p:nvPr/>
        </p:nvSpPr>
        <p:spPr bwMode="auto">
          <a:xfrm>
            <a:off x="457200" y="11557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endParaRPr lang="en-US" altLang="sr-Latn-RS" dirty="0">
              <a:latin typeface="Sakkal Majalla" panose="02000000000000000000" pitchFamily="2" charset="-78"/>
              <a:cs typeface="Sakkal Majalla" panose="02000000000000000000" pitchFamily="2" charset="-78"/>
            </a:endParaRPr>
          </a:p>
          <a:p>
            <a:pPr algn="just" rtl="1" eaLnBrk="1" hangingPunct="1"/>
            <a:r>
              <a:rPr lang="ar-SY" altLang="sr-Latn-RS" dirty="0" smtClean="0">
                <a:latin typeface="Sakkal Majalla" panose="02000000000000000000" pitchFamily="2" charset="-78"/>
                <a:cs typeface="Sakkal Majalla" panose="02000000000000000000" pitchFamily="2" charset="-78"/>
              </a:rPr>
              <a:t>الأسباب المبررة للطابع المستعجل لطلب مصادرة البيانات من فرع أوستلاندا:</a:t>
            </a:r>
          </a:p>
          <a:p>
            <a:pPr lvl="1" algn="just" rtl="1" eaLnBrk="1" hangingPunct="1"/>
            <a:r>
              <a:rPr lang="ar-SY" altLang="sr-Latn-RS" sz="3200" dirty="0" smtClean="0">
                <a:latin typeface="Sakkal Majalla" panose="02000000000000000000" pitchFamily="2" charset="-78"/>
                <a:cs typeface="Sakkal Majalla" panose="02000000000000000000" pitchFamily="2" charset="-78"/>
              </a:rPr>
              <a:t> جريمة قيد التنفيذ</a:t>
            </a:r>
          </a:p>
          <a:p>
            <a:pPr lvl="1" algn="just" rtl="1" eaLnBrk="1" hangingPunct="1"/>
            <a:r>
              <a:rPr lang="ar-SY" altLang="sr-Latn-RS" sz="3200" dirty="0" smtClean="0">
                <a:latin typeface="Sakkal Majalla" panose="02000000000000000000" pitchFamily="2" charset="-78"/>
                <a:cs typeface="Sakkal Majalla" panose="02000000000000000000" pitchFamily="2" charset="-78"/>
              </a:rPr>
              <a:t> بيانات الحساب البنكي مطلوبة من فرع أوستلاندا من أجل تتبع عائدات الجريمة وجمعها</a:t>
            </a:r>
          </a:p>
          <a:p>
            <a:pPr lvl="1" algn="just" rtl="1" eaLnBrk="1" hangingPunct="1"/>
            <a:r>
              <a:rPr lang="ar-SY" altLang="sr-Latn-RS" sz="3200" dirty="0">
                <a:latin typeface="Sakkal Majalla" panose="02000000000000000000" pitchFamily="2" charset="-78"/>
                <a:cs typeface="Sakkal Majalla" panose="02000000000000000000" pitchFamily="2" charset="-78"/>
              </a:rPr>
              <a:t> </a:t>
            </a:r>
            <a:r>
              <a:rPr lang="ar-SY" altLang="sr-Latn-RS" sz="3200" dirty="0" smtClean="0">
                <a:latin typeface="Sakkal Majalla" panose="02000000000000000000" pitchFamily="2" charset="-78"/>
                <a:cs typeface="Sakkal Majalla" panose="02000000000000000000" pitchFamily="2" charset="-78"/>
              </a:rPr>
              <a:t>احتمال تكرار ارتكاب الجريمة</a:t>
            </a:r>
          </a:p>
        </p:txBody>
      </p:sp>
      <p:sp>
        <p:nvSpPr>
          <p:cNvPr id="29700" name="Slide Number Placeholder 1">
            <a:extLst>
              <a:ext uri="{FF2B5EF4-FFF2-40B4-BE49-F238E27FC236}">
                <a16:creationId xmlns="" xmlns:a16="http://schemas.microsoft.com/office/drawing/2014/main" id="{9200573F-ABF1-4044-9D51-D74B0225DA37}"/>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1200">
                <a:solidFill>
                  <a:srgbClr val="898989"/>
                </a:solidFill>
              </a:rPr>
              <a:t>!</a:t>
            </a:r>
            <a:fld id="{FAD984C5-9086-4D36-A073-A06A37172543}" type="slidenum">
              <a:rPr lang="en-US" altLang="en-US" sz="1200" smtClean="0">
                <a:solidFill>
                  <a:srgbClr val="898989"/>
                </a:solidFill>
              </a:rPr>
              <a:pPr>
                <a:spcBef>
                  <a:spcPct val="0"/>
                </a:spcBef>
                <a:buFontTx/>
                <a:buNone/>
              </a:pPr>
              <a:t>39</a:t>
            </a:fld>
            <a:endParaRPr lang="en-US" altLang="en-US" sz="1200">
              <a:solidFill>
                <a:srgbClr val="898989"/>
              </a:solidFill>
            </a:endParaRPr>
          </a:p>
        </p:txBody>
      </p:sp>
    </p:spTree>
    <p:extLst>
      <p:ext uri="{BB962C8B-B14F-4D97-AF65-F5344CB8AC3E}">
        <p14:creationId xmlns:p14="http://schemas.microsoft.com/office/powerpoint/2010/main" val="26116948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57200" y="2445487"/>
            <a:ext cx="8229600" cy="1605517"/>
          </a:xfrm>
        </p:spPr>
        <p:txBody>
          <a:bodyPr/>
          <a:lstStyle/>
          <a:p>
            <a:pPr rtl="1"/>
            <a:r>
              <a:rPr lang="ar-SY" sz="5400" b="1" dirty="0" smtClean="0">
                <a:latin typeface="Sakkal Majalla" panose="02000000000000000000" pitchFamily="2" charset="-78"/>
                <a:cs typeface="Sakkal Majalla" panose="02000000000000000000" pitchFamily="2" charset="-78"/>
              </a:rPr>
              <a:t>الجزء الأول</a:t>
            </a:r>
            <a:br>
              <a:rPr lang="ar-SY" sz="5400" b="1" dirty="0" smtClean="0">
                <a:latin typeface="Sakkal Majalla" panose="02000000000000000000" pitchFamily="2" charset="-78"/>
                <a:cs typeface="Sakkal Majalla" panose="02000000000000000000" pitchFamily="2" charset="-78"/>
              </a:rPr>
            </a:br>
            <a:r>
              <a:rPr lang="ar-SY" sz="5400" b="1" dirty="0" smtClean="0">
                <a:latin typeface="Sakkal Majalla" panose="02000000000000000000" pitchFamily="2" charset="-78"/>
                <a:cs typeface="Sakkal Majalla" panose="02000000000000000000" pitchFamily="2" charset="-78"/>
              </a:rPr>
              <a:t>المقدمة</a:t>
            </a:r>
            <a:endParaRPr lang="en-GB" sz="5400" dirty="0">
              <a:latin typeface="Sakkal Majalla" panose="02000000000000000000" pitchFamily="2" charset="-78"/>
              <a:cs typeface="Sakkal Majalla" panose="02000000000000000000" pitchFamily="2" charset="-78"/>
            </a:endParaRPr>
          </a:p>
        </p:txBody>
      </p:sp>
      <p:pic>
        <p:nvPicPr>
          <p:cNvPr id="5123" name="Picture 3"/>
          <p:cNvPicPr>
            <a:picLocks noGrp="1" noChangeAspect="1" noChangeArrowheads="1"/>
          </p:cNvPicPr>
          <p:nvPr>
            <p:ph sz="quarter" idx="1"/>
          </p:nvPr>
        </p:nvPicPr>
        <p:blipFill>
          <a:blip r:embed="rId3">
            <a:extLst>
              <a:ext uri="{28A0092B-C50C-407E-A947-70E740481C1C}">
                <a14:useLocalDpi xmlns:a14="http://schemas.microsoft.com/office/drawing/2010/main" val="0"/>
              </a:ext>
            </a:extLst>
          </a:blip>
          <a:srcRect/>
          <a:stretch>
            <a:fillRect/>
          </a:stretch>
        </p:blipFill>
        <p:spPr>
          <a:xfrm>
            <a:off x="6786563" y="4643438"/>
            <a:ext cx="1962150" cy="1766887"/>
          </a:xfrm>
        </p:spPr>
      </p:pic>
      <p:sp>
        <p:nvSpPr>
          <p:cNvPr id="5124"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F501D159-A064-4AF8-8AC4-B183ED3349B3}" type="slidenum">
              <a:rPr lang="en-US" altLang="fr-FR">
                <a:solidFill>
                  <a:srgbClr val="898989"/>
                </a:solidFill>
                <a:latin typeface="Calibri" panose="020F0502020204030204" pitchFamily="34" charset="0"/>
              </a:rPr>
              <a:pPr/>
              <a:t>4</a:t>
            </a:fld>
            <a:endParaRPr lang="en-US" altLang="fr-FR">
              <a:solidFill>
                <a:srgbClr val="898989"/>
              </a:solidFill>
              <a:latin typeface="Calibri" panose="020F0502020204030204" pitchFamily="34" charset="0"/>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457200" y="2762250"/>
            <a:ext cx="8229600" cy="1143000"/>
          </a:xfrm>
        </p:spPr>
        <p:txBody>
          <a:bodyPr/>
          <a:lstStyle/>
          <a:p>
            <a:pPr rtl="1"/>
            <a:r>
              <a:rPr lang="ar-SY" sz="4000" b="1" dirty="0" smtClean="0">
                <a:latin typeface="Sakkal Majalla" panose="02000000000000000000" pitchFamily="2" charset="-78"/>
                <a:cs typeface="Sakkal Majalla" panose="02000000000000000000" pitchFamily="2" charset="-78"/>
              </a:rPr>
              <a:t>الضرورات الحمائية</a:t>
            </a:r>
            <a:endParaRPr lang="en-GB" sz="4000" b="1" dirty="0">
              <a:latin typeface="Sakkal Majalla" panose="02000000000000000000" pitchFamily="2" charset="-78"/>
              <a:cs typeface="Sakkal Majalla" panose="02000000000000000000" pitchFamily="2" charset="-78"/>
            </a:endParaRPr>
          </a:p>
        </p:txBody>
      </p:sp>
      <p:sp>
        <p:nvSpPr>
          <p:cNvPr id="28675"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EF8CE3F8-981D-4B54-8EC8-6C221EB1B480}" type="slidenum">
              <a:rPr lang="en-US" altLang="fr-FR">
                <a:solidFill>
                  <a:srgbClr val="898989"/>
                </a:solidFill>
                <a:latin typeface="Calibri" panose="020F0502020204030204" pitchFamily="34" charset="0"/>
              </a:rPr>
              <a:pPr/>
              <a:t>40</a:t>
            </a:fld>
            <a:endParaRPr lang="en-US" altLang="fr-FR">
              <a:solidFill>
                <a:srgbClr val="898989"/>
              </a:solidFill>
              <a:latin typeface="Calibri" panose="020F0502020204030204" pitchFamily="34" charset="0"/>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p:txBody>
          <a:bodyPr/>
          <a:lstStyle/>
          <a:p>
            <a:pPr rtl="1"/>
            <a:r>
              <a:rPr lang="ar-SY" altLang="en-US" b="1" dirty="0" smtClean="0">
                <a:latin typeface="Sakkal Majalla" pitchFamily="2" charset="-78"/>
                <a:cs typeface="Sakkal Majalla" pitchFamily="2" charset="-78"/>
              </a:rPr>
              <a:t>المدة/الوتيرة</a:t>
            </a:r>
            <a:endParaRPr lang="en-US" altLang="en-US" b="1" dirty="0"/>
          </a:p>
        </p:txBody>
      </p:sp>
      <p:sp>
        <p:nvSpPr>
          <p:cNvPr id="36867" name="Content Placeholder 2"/>
          <p:cNvSpPr>
            <a:spLocks noGrp="1"/>
          </p:cNvSpPr>
          <p:nvPr>
            <p:ph idx="1"/>
          </p:nvPr>
        </p:nvSpPr>
        <p:spPr>
          <a:xfrm>
            <a:off x="457200" y="1487487"/>
            <a:ext cx="7418388" cy="5095875"/>
          </a:xfrm>
        </p:spPr>
        <p:txBody>
          <a:bodyPr/>
          <a:lstStyle/>
          <a:p>
            <a:pPr algn="just" rtl="1"/>
            <a:r>
              <a:rPr lang="ar-SY" altLang="en-US" sz="3600" dirty="0" smtClean="0">
                <a:latin typeface="Sakkal Majalla" panose="02000000000000000000" pitchFamily="2" charset="-78"/>
                <a:cs typeface="Sakkal Majalla" panose="02000000000000000000" pitchFamily="2" charset="-78"/>
              </a:rPr>
              <a:t>تاريخ وتوقيت التنفيذ</a:t>
            </a:r>
          </a:p>
          <a:p>
            <a:pPr algn="just" rtl="1"/>
            <a:r>
              <a:rPr lang="ar-SY" altLang="en-US" sz="3600" dirty="0" smtClean="0">
                <a:latin typeface="Sakkal Majalla" panose="02000000000000000000" pitchFamily="2" charset="-78"/>
                <a:cs typeface="Sakkal Majalla" panose="02000000000000000000" pitchFamily="2" charset="-78"/>
              </a:rPr>
              <a:t>مدة التنفيذ </a:t>
            </a:r>
            <a:r>
              <a:rPr lang="ar-SY" altLang="en-US" dirty="0">
                <a:latin typeface="Sakkal Majalla" pitchFamily="2" charset="-78"/>
                <a:cs typeface="Sakkal Majalla" pitchFamily="2" charset="-78"/>
              </a:rPr>
              <a:t>(مثلا، </a:t>
            </a:r>
            <a:r>
              <a:rPr lang="ar-SY" altLang="en-US" dirty="0" smtClean="0">
                <a:latin typeface="Sakkal Majalla" pitchFamily="2" charset="-78"/>
                <a:cs typeface="Sakkal Majalla" pitchFamily="2" charset="-78"/>
              </a:rPr>
              <a:t>ما هو طول </a:t>
            </a:r>
            <a:r>
              <a:rPr lang="ar-SY" altLang="en-US" dirty="0">
                <a:latin typeface="Sakkal Majalla" pitchFamily="2" charset="-78"/>
                <a:cs typeface="Sakkal Majalla" pitchFamily="2" charset="-78"/>
              </a:rPr>
              <a:t>المدة الذي ستكون خلاله البيانات غير قابلة </a:t>
            </a:r>
            <a:r>
              <a:rPr lang="ar-SY" altLang="en-US" dirty="0" smtClean="0">
                <a:latin typeface="Sakkal Majalla" pitchFamily="2" charset="-78"/>
                <a:cs typeface="Sakkal Majalla" pitchFamily="2" charset="-78"/>
              </a:rPr>
              <a:t>للنفاذ؟ </a:t>
            </a:r>
            <a:r>
              <a:rPr lang="ar-SY" altLang="en-US" dirty="0">
                <a:latin typeface="Sakkal Majalla" pitchFamily="2" charset="-78"/>
                <a:cs typeface="Sakkal Majalla" pitchFamily="2" charset="-78"/>
              </a:rPr>
              <a:t>ما هو طول المدة الذي </a:t>
            </a:r>
            <a:r>
              <a:rPr lang="ar-SY" altLang="en-US" dirty="0" smtClean="0">
                <a:latin typeface="Sakkal Majalla" pitchFamily="2" charset="-78"/>
                <a:cs typeface="Sakkal Majalla" pitchFamily="2" charset="-78"/>
              </a:rPr>
              <a:t>سيتم خلاله الاحتفاظ بالبيانات المصادرة؟ لكم ساعة سيتم جمع البيانات في الوقت الحقيقي؟)</a:t>
            </a:r>
            <a:endParaRPr lang="ar-SY" altLang="en-US" dirty="0">
              <a:latin typeface="Sakkal Majalla" pitchFamily="2" charset="-78"/>
              <a:cs typeface="Sakkal Majalla" pitchFamily="2" charset="-78"/>
            </a:endParaRPr>
          </a:p>
          <a:p>
            <a:pPr algn="just" rtl="1"/>
            <a:r>
              <a:rPr lang="ar-SY" altLang="en-US" sz="3300" dirty="0" smtClean="0">
                <a:latin typeface="Sakkal Majalla" panose="02000000000000000000" pitchFamily="2" charset="-78"/>
                <a:cs typeface="Sakkal Majalla" panose="02000000000000000000" pitchFamily="2" charset="-78"/>
              </a:rPr>
              <a:t>وتيرة التنفيذ (مثلا، هل يمكن تجديد الأمر؟)</a:t>
            </a:r>
          </a:p>
        </p:txBody>
      </p:sp>
      <p:sp>
        <p:nvSpPr>
          <p:cNvPr id="36868"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59681EC7-A289-4F03-91B9-66379E0953B5}" type="slidenum">
              <a:rPr lang="en-US" altLang="en-US">
                <a:solidFill>
                  <a:srgbClr val="898989"/>
                </a:solidFill>
                <a:latin typeface="Calibri" panose="020F0502020204030204" pitchFamily="34" charset="0"/>
              </a:rPr>
              <a:pPr/>
              <a:t>41</a:t>
            </a:fld>
            <a:endParaRPr lang="en-US" altLang="en-US">
              <a:solidFill>
                <a:srgbClr val="898989"/>
              </a:solidFill>
              <a:latin typeface="Calibri" panose="020F0502020204030204" pitchFamily="34" charset="0"/>
            </a:endParaRPr>
          </a:p>
        </p:txBody>
      </p:sp>
      <p:pic>
        <p:nvPicPr>
          <p:cNvPr id="36869" name="Picture 6" descr="Image result for frequency clipar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74038" y="2921000"/>
            <a:ext cx="846137" cy="1660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454150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 xmlns:a16="http://schemas.microsoft.com/office/drawing/2014/main" id="{2CC5608F-83A5-4A21-AD58-813A2E184308}"/>
              </a:ext>
            </a:extLst>
          </p:cNvPr>
          <p:cNvSpPr>
            <a:spLocks noGrp="1"/>
          </p:cNvSpPr>
          <p:nvPr>
            <p:ph type="sldNum" sz="quarter" idx="12"/>
          </p:nvPr>
        </p:nvSpPr>
        <p:spPr/>
        <p:txBody>
          <a:bodyPr/>
          <a:lstStyle/>
          <a:p>
            <a:fld id="{385311C2-2F51-4DAB-A587-301D32DA086D}" type="slidenum">
              <a:rPr lang="en-US" altLang="en-US" smtClean="0"/>
              <a:pPr/>
              <a:t>42</a:t>
            </a:fld>
            <a:endParaRPr lang="en-US" altLang="en-US"/>
          </a:p>
        </p:txBody>
      </p:sp>
      <p:grpSp>
        <p:nvGrpSpPr>
          <p:cNvPr id="5" name="Group 4">
            <a:extLst>
              <a:ext uri="{FF2B5EF4-FFF2-40B4-BE49-F238E27FC236}">
                <a16:creationId xmlns="" xmlns:a16="http://schemas.microsoft.com/office/drawing/2014/main" id="{4B5D5D9E-8AC0-4612-A92D-BCC397ABB117}"/>
              </a:ext>
            </a:extLst>
          </p:cNvPr>
          <p:cNvGrpSpPr/>
          <p:nvPr/>
        </p:nvGrpSpPr>
        <p:grpSpPr>
          <a:xfrm>
            <a:off x="0" y="958766"/>
            <a:ext cx="9037058" cy="2093853"/>
            <a:chOff x="11341" y="274638"/>
            <a:chExt cx="8675459" cy="1580288"/>
          </a:xfrm>
        </p:grpSpPr>
        <p:grpSp>
          <p:nvGrpSpPr>
            <p:cNvPr id="3" name="Group 2">
              <a:extLst>
                <a:ext uri="{FF2B5EF4-FFF2-40B4-BE49-F238E27FC236}">
                  <a16:creationId xmlns="" xmlns:a16="http://schemas.microsoft.com/office/drawing/2014/main" id="{52D2D8D9-EE6D-496F-929B-4DFF23A9882B}"/>
                </a:ext>
              </a:extLst>
            </p:cNvPr>
            <p:cNvGrpSpPr/>
            <p:nvPr/>
          </p:nvGrpSpPr>
          <p:grpSpPr>
            <a:xfrm>
              <a:off x="11341" y="274638"/>
              <a:ext cx="8675459" cy="1580288"/>
              <a:chOff x="11341" y="274638"/>
              <a:chExt cx="8675459" cy="1580288"/>
            </a:xfrm>
          </p:grpSpPr>
          <p:pic>
            <p:nvPicPr>
              <p:cNvPr id="6" name="Picture 5">
                <a:extLst>
                  <a:ext uri="{FF2B5EF4-FFF2-40B4-BE49-F238E27FC236}">
                    <a16:creationId xmlns="" xmlns:a16="http://schemas.microsoft.com/office/drawing/2014/main" id="{BFA6A7F7-491C-4960-BB99-0A644D2B33AE}"/>
                  </a:ext>
                </a:extLst>
              </p:cNvPr>
              <p:cNvPicPr>
                <a:picLocks noChangeAspect="1"/>
              </p:cNvPicPr>
              <p:nvPr/>
            </p:nvPicPr>
            <p:blipFill>
              <a:blip r:embed="rId3"/>
              <a:stretch>
                <a:fillRect/>
              </a:stretch>
            </p:blipFill>
            <p:spPr>
              <a:xfrm>
                <a:off x="11341" y="274638"/>
                <a:ext cx="8675459" cy="1580288"/>
              </a:xfrm>
              <a:prstGeom prst="rect">
                <a:avLst/>
              </a:prstGeom>
            </p:spPr>
          </p:pic>
          <p:cxnSp>
            <p:nvCxnSpPr>
              <p:cNvPr id="10" name="Straight Connector 9">
                <a:extLst>
                  <a:ext uri="{FF2B5EF4-FFF2-40B4-BE49-F238E27FC236}">
                    <a16:creationId xmlns="" xmlns:a16="http://schemas.microsoft.com/office/drawing/2014/main" id="{424BC1FA-B722-438D-B5C2-4AE178E48AF1}"/>
                  </a:ext>
                </a:extLst>
              </p:cNvPr>
              <p:cNvCxnSpPr/>
              <p:nvPr/>
            </p:nvCxnSpPr>
            <p:spPr>
              <a:xfrm>
                <a:off x="4506120" y="1181100"/>
                <a:ext cx="3830160" cy="0"/>
              </a:xfrm>
              <a:prstGeom prst="line">
                <a:avLst/>
              </a:prstGeom>
              <a:ln w="38100">
                <a:solidFill>
                  <a:srgbClr val="FF0000"/>
                </a:solidFill>
              </a:ln>
            </p:spPr>
            <p:style>
              <a:lnRef idx="2">
                <a:schemeClr val="accent1"/>
              </a:lnRef>
              <a:fillRef idx="0">
                <a:schemeClr val="accent1"/>
              </a:fillRef>
              <a:effectRef idx="1">
                <a:schemeClr val="accent1"/>
              </a:effectRef>
              <a:fontRef idx="minor">
                <a:schemeClr val="tx1"/>
              </a:fontRef>
            </p:style>
          </p:cxnSp>
        </p:grpSp>
        <p:cxnSp>
          <p:nvCxnSpPr>
            <p:cNvPr id="11" name="Straight Connector 10">
              <a:extLst>
                <a:ext uri="{FF2B5EF4-FFF2-40B4-BE49-F238E27FC236}">
                  <a16:creationId xmlns="" xmlns:a16="http://schemas.microsoft.com/office/drawing/2014/main" id="{7D86FC24-7401-49D0-8512-4AE50A5442CB}"/>
                </a:ext>
              </a:extLst>
            </p:cNvPr>
            <p:cNvCxnSpPr>
              <a:cxnSpLocks/>
            </p:cNvCxnSpPr>
            <p:nvPr/>
          </p:nvCxnSpPr>
          <p:spPr>
            <a:xfrm>
              <a:off x="518910" y="1447800"/>
              <a:ext cx="1370850" cy="0"/>
            </a:xfrm>
            <a:prstGeom prst="line">
              <a:avLst/>
            </a:prstGeom>
            <a:ln w="38100">
              <a:solidFill>
                <a:srgbClr val="FF0000"/>
              </a:solidFill>
            </a:ln>
          </p:spPr>
          <p:style>
            <a:lnRef idx="2">
              <a:schemeClr val="accent1"/>
            </a:lnRef>
            <a:fillRef idx="0">
              <a:schemeClr val="accent1"/>
            </a:fillRef>
            <a:effectRef idx="1">
              <a:schemeClr val="accent1"/>
            </a:effectRef>
            <a:fontRef idx="minor">
              <a:schemeClr val="tx1"/>
            </a:fontRef>
          </p:style>
        </p:cxnSp>
      </p:grpSp>
      <p:grpSp>
        <p:nvGrpSpPr>
          <p:cNvPr id="9" name="Group 8">
            <a:extLst>
              <a:ext uri="{FF2B5EF4-FFF2-40B4-BE49-F238E27FC236}">
                <a16:creationId xmlns="" xmlns:a16="http://schemas.microsoft.com/office/drawing/2014/main" id="{A9DCAD62-DD4F-4EF3-86C0-94C47065F49F}"/>
              </a:ext>
            </a:extLst>
          </p:cNvPr>
          <p:cNvGrpSpPr/>
          <p:nvPr/>
        </p:nvGrpSpPr>
        <p:grpSpPr>
          <a:xfrm>
            <a:off x="243453" y="3052619"/>
            <a:ext cx="8657093" cy="3303731"/>
            <a:chOff x="407261" y="2513170"/>
            <a:chExt cx="8197719" cy="2714898"/>
          </a:xfrm>
        </p:grpSpPr>
        <p:pic>
          <p:nvPicPr>
            <p:cNvPr id="7" name="Picture 6">
              <a:extLst>
                <a:ext uri="{FF2B5EF4-FFF2-40B4-BE49-F238E27FC236}">
                  <a16:creationId xmlns="" xmlns:a16="http://schemas.microsoft.com/office/drawing/2014/main" id="{3C7D9BC9-D09D-4B0B-BB2D-319CFFE6C1A2}"/>
                </a:ext>
              </a:extLst>
            </p:cNvPr>
            <p:cNvPicPr>
              <a:picLocks noChangeAspect="1"/>
            </p:cNvPicPr>
            <p:nvPr/>
          </p:nvPicPr>
          <p:blipFill>
            <a:blip r:embed="rId4"/>
            <a:stretch>
              <a:fillRect/>
            </a:stretch>
          </p:blipFill>
          <p:spPr>
            <a:xfrm>
              <a:off x="407261" y="2513170"/>
              <a:ext cx="8197719" cy="2714898"/>
            </a:xfrm>
            <a:prstGeom prst="rect">
              <a:avLst/>
            </a:prstGeom>
          </p:spPr>
        </p:pic>
        <p:cxnSp>
          <p:nvCxnSpPr>
            <p:cNvPr id="13" name="Straight Connector 12">
              <a:extLst>
                <a:ext uri="{FF2B5EF4-FFF2-40B4-BE49-F238E27FC236}">
                  <a16:creationId xmlns="" xmlns:a16="http://schemas.microsoft.com/office/drawing/2014/main" id="{FA31BF9D-65D3-4B9F-B5D3-F94BE7DDCD7E}"/>
                </a:ext>
              </a:extLst>
            </p:cNvPr>
            <p:cNvCxnSpPr>
              <a:cxnSpLocks/>
            </p:cNvCxnSpPr>
            <p:nvPr/>
          </p:nvCxnSpPr>
          <p:spPr>
            <a:xfrm>
              <a:off x="6149340" y="4487156"/>
              <a:ext cx="2186940" cy="0"/>
            </a:xfrm>
            <a:prstGeom prst="line">
              <a:avLst/>
            </a:prstGeom>
            <a:ln w="38100">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4" name="Straight Connector 13">
              <a:extLst>
                <a:ext uri="{FF2B5EF4-FFF2-40B4-BE49-F238E27FC236}">
                  <a16:creationId xmlns="" xmlns:a16="http://schemas.microsoft.com/office/drawing/2014/main" id="{D3FAD116-A990-4125-9D65-0F4640164C1A}"/>
                </a:ext>
              </a:extLst>
            </p:cNvPr>
            <p:cNvCxnSpPr>
              <a:cxnSpLocks/>
            </p:cNvCxnSpPr>
            <p:nvPr/>
          </p:nvCxnSpPr>
          <p:spPr>
            <a:xfrm>
              <a:off x="1989570" y="4803102"/>
              <a:ext cx="1531552" cy="0"/>
            </a:xfrm>
            <a:prstGeom prst="line">
              <a:avLst/>
            </a:prstGeom>
            <a:ln w="38100">
              <a:solidFill>
                <a:srgbClr val="FF0000"/>
              </a:solidFill>
            </a:ln>
          </p:spPr>
          <p:style>
            <a:lnRef idx="2">
              <a:schemeClr val="accent1"/>
            </a:lnRef>
            <a:fillRef idx="0">
              <a:schemeClr val="accent1"/>
            </a:fillRef>
            <a:effectRef idx="1">
              <a:schemeClr val="accent1"/>
            </a:effectRef>
            <a:fontRef idx="minor">
              <a:schemeClr val="tx1"/>
            </a:fontRef>
          </p:style>
        </p:cxnSp>
      </p:grpSp>
      <p:sp>
        <p:nvSpPr>
          <p:cNvPr id="15" name="Title 1">
            <a:extLst>
              <a:ext uri="{FF2B5EF4-FFF2-40B4-BE49-F238E27FC236}">
                <a16:creationId xmlns="" xmlns:a16="http://schemas.microsoft.com/office/drawing/2014/main" id="{E4783586-70C6-42DB-93A5-1CC2A461665B}"/>
              </a:ext>
            </a:extLst>
          </p:cNvPr>
          <p:cNvSpPr>
            <a:spLocks noGrp="1"/>
          </p:cNvSpPr>
          <p:nvPr>
            <p:ph type="title"/>
          </p:nvPr>
        </p:nvSpPr>
        <p:spPr>
          <a:xfrm>
            <a:off x="457200" y="274638"/>
            <a:ext cx="8229600" cy="1143000"/>
          </a:xfrm>
        </p:spPr>
        <p:txBody>
          <a:bodyPr/>
          <a:lstStyle/>
          <a:p>
            <a:pPr rtl="1"/>
            <a:r>
              <a:rPr lang="ar-SY" altLang="en-US" b="1" dirty="0" smtClean="0">
                <a:latin typeface="Sakkal Majalla" pitchFamily="2" charset="-78"/>
                <a:cs typeface="Sakkal Majalla" pitchFamily="2" charset="-78"/>
              </a:rPr>
              <a:t>دراسة حالة: المدة/الوتيرة</a:t>
            </a:r>
            <a:endParaRPr lang="en-US" altLang="en-US" b="1" dirty="0"/>
          </a:p>
        </p:txBody>
      </p:sp>
    </p:spTree>
    <p:extLst>
      <p:ext uri="{BB962C8B-B14F-4D97-AF65-F5344CB8AC3E}">
        <p14:creationId xmlns:p14="http://schemas.microsoft.com/office/powerpoint/2010/main" val="403032299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Title 1"/>
          <p:cNvSpPr>
            <a:spLocks noGrp="1"/>
          </p:cNvSpPr>
          <p:nvPr>
            <p:ph type="title"/>
          </p:nvPr>
        </p:nvSpPr>
        <p:spPr>
          <a:xfrm>
            <a:off x="457200" y="23178"/>
            <a:ext cx="8229600" cy="1143000"/>
          </a:xfrm>
        </p:spPr>
        <p:txBody>
          <a:bodyPr/>
          <a:lstStyle/>
          <a:p>
            <a:pPr rtl="1"/>
            <a:r>
              <a:rPr lang="ar-SY" altLang="en-US" b="1" dirty="0" smtClean="0">
                <a:latin typeface="Sakkal Majalla" panose="02000000000000000000" pitchFamily="2" charset="-78"/>
                <a:cs typeface="Sakkal Majalla" panose="02000000000000000000" pitchFamily="2" charset="-78"/>
              </a:rPr>
              <a:t>الاستخدام المحدود للبيانات</a:t>
            </a:r>
            <a:endParaRPr lang="en-US" altLang="en-US" b="1" dirty="0"/>
          </a:p>
        </p:txBody>
      </p:sp>
      <p:sp>
        <p:nvSpPr>
          <p:cNvPr id="84995" name="Content Placeholder 2"/>
          <p:cNvSpPr>
            <a:spLocks noGrp="1"/>
          </p:cNvSpPr>
          <p:nvPr>
            <p:ph idx="1"/>
          </p:nvPr>
        </p:nvSpPr>
        <p:spPr>
          <a:xfrm>
            <a:off x="457200" y="1005840"/>
            <a:ext cx="8229600" cy="5507673"/>
          </a:xfrm>
        </p:spPr>
        <p:txBody>
          <a:bodyPr/>
          <a:lstStyle/>
          <a:p>
            <a:pPr algn="just" rtl="1"/>
            <a:r>
              <a:rPr lang="ar-SY" altLang="en-US" sz="2800" dirty="0" smtClean="0">
                <a:latin typeface="Sakkal Majalla" pitchFamily="2" charset="-78"/>
                <a:cs typeface="Sakkal Majalla" pitchFamily="2" charset="-78"/>
              </a:rPr>
              <a:t>الإشارة إلى جمع البيانات استخدامها والكشف عنها والاحتفاظ بالبيانات المجمعة، سيقتصر </a:t>
            </a:r>
            <a:r>
              <a:rPr lang="ar-SY" altLang="en-US" sz="2800" dirty="0">
                <a:latin typeface="Sakkal Majalla" pitchFamily="2" charset="-78"/>
                <a:cs typeface="Sakkal Majalla" pitchFamily="2" charset="-78"/>
              </a:rPr>
              <a:t>على </a:t>
            </a:r>
            <a:r>
              <a:rPr lang="ar-SY" altLang="en-US" sz="2800" b="1" dirty="0">
                <a:solidFill>
                  <a:srgbClr val="FF0000"/>
                </a:solidFill>
                <a:latin typeface="Sakkal Majalla" pitchFamily="2" charset="-78"/>
                <a:cs typeface="Sakkal Majalla" pitchFamily="2" charset="-78"/>
              </a:rPr>
              <a:t>الحد الأدنى </a:t>
            </a:r>
            <a:r>
              <a:rPr lang="ar-SY" altLang="en-US" sz="2800" b="1" dirty="0" smtClean="0">
                <a:solidFill>
                  <a:srgbClr val="FF0000"/>
                </a:solidFill>
                <a:latin typeface="Sakkal Majalla" pitchFamily="2" charset="-78"/>
                <a:cs typeface="Sakkal Majalla" pitchFamily="2" charset="-78"/>
              </a:rPr>
              <a:t>الضروري </a:t>
            </a:r>
            <a:r>
              <a:rPr lang="ar-SY" altLang="en-US" sz="2800" dirty="0" smtClean="0">
                <a:latin typeface="Sakkal Majalla" pitchFamily="2" charset="-78"/>
                <a:cs typeface="Sakkal Majalla" pitchFamily="2" charset="-78"/>
              </a:rPr>
              <a:t>من أجل:</a:t>
            </a:r>
            <a:endParaRPr lang="ar-SY" altLang="en-US" sz="2800" b="1" dirty="0">
              <a:solidFill>
                <a:srgbClr val="FF0000"/>
              </a:solidFill>
              <a:latin typeface="Sakkal Majalla" pitchFamily="2" charset="-78"/>
              <a:cs typeface="Sakkal Majalla" pitchFamily="2" charset="-78"/>
            </a:endParaRPr>
          </a:p>
          <a:p>
            <a:pPr lvl="1" algn="just" rtl="1">
              <a:buFont typeface="Verdana" pitchFamily="34" charset="0"/>
              <a:buChar char="‒"/>
            </a:pPr>
            <a:r>
              <a:rPr lang="ar-SY" altLang="en-US" b="1" dirty="0" smtClean="0">
                <a:solidFill>
                  <a:srgbClr val="FF0000"/>
                </a:solidFill>
                <a:latin typeface="Sakkal Majalla" pitchFamily="2" charset="-78"/>
                <a:cs typeface="Sakkal Majalla" pitchFamily="2" charset="-78"/>
              </a:rPr>
              <a:t>الأمن </a:t>
            </a:r>
            <a:r>
              <a:rPr lang="ar-SY" altLang="en-US" b="1" dirty="0">
                <a:solidFill>
                  <a:srgbClr val="FF0000"/>
                </a:solidFill>
                <a:latin typeface="Sakkal Majalla" pitchFamily="2" charset="-78"/>
                <a:cs typeface="Sakkal Majalla" pitchFamily="2" charset="-78"/>
              </a:rPr>
              <a:t>الوطني</a:t>
            </a:r>
          </a:p>
          <a:p>
            <a:pPr lvl="1" algn="just" rtl="1">
              <a:buFont typeface="Verdana" pitchFamily="34" charset="0"/>
              <a:buChar char="‒"/>
            </a:pPr>
            <a:r>
              <a:rPr lang="ar-SY" altLang="en-US" b="1" dirty="0" smtClean="0">
                <a:solidFill>
                  <a:srgbClr val="FF0000"/>
                </a:solidFill>
                <a:latin typeface="Sakkal Majalla" pitchFamily="2" charset="-78"/>
                <a:cs typeface="Sakkal Majalla" pitchFamily="2" charset="-78"/>
              </a:rPr>
              <a:t>الكشف </a:t>
            </a:r>
            <a:r>
              <a:rPr lang="ar-SY" altLang="en-US" b="1" dirty="0">
                <a:solidFill>
                  <a:srgbClr val="FF0000"/>
                </a:solidFill>
                <a:latin typeface="Sakkal Majalla" pitchFamily="2" charset="-78"/>
                <a:cs typeface="Sakkal Majalla" pitchFamily="2" charset="-78"/>
              </a:rPr>
              <a:t>/ منع ارتكاب جريمة خطيرة</a:t>
            </a:r>
          </a:p>
          <a:p>
            <a:pPr lvl="1" algn="just" rtl="1">
              <a:buFont typeface="Verdana" pitchFamily="34" charset="0"/>
              <a:buChar char="‒"/>
            </a:pPr>
            <a:r>
              <a:rPr lang="ar-SY" altLang="en-US" b="1" dirty="0" smtClean="0">
                <a:solidFill>
                  <a:srgbClr val="FF0000"/>
                </a:solidFill>
                <a:latin typeface="Sakkal Majalla" pitchFamily="2" charset="-78"/>
                <a:cs typeface="Sakkal Majalla" pitchFamily="2" charset="-78"/>
              </a:rPr>
              <a:t>المتابعة </a:t>
            </a:r>
            <a:r>
              <a:rPr lang="ar-SY" altLang="en-US" b="1" dirty="0">
                <a:solidFill>
                  <a:srgbClr val="FF0000"/>
                </a:solidFill>
                <a:latin typeface="Sakkal Majalla" pitchFamily="2" charset="-78"/>
                <a:cs typeface="Sakkal Majalla" pitchFamily="2" charset="-78"/>
              </a:rPr>
              <a:t>القضائية لجريمة</a:t>
            </a:r>
          </a:p>
          <a:p>
            <a:pPr lvl="1" algn="just" rtl="1">
              <a:buFont typeface="Verdana" pitchFamily="34" charset="0"/>
              <a:buChar char="‒"/>
            </a:pPr>
            <a:r>
              <a:rPr lang="ar-SY" altLang="en-US" b="1" dirty="0" smtClean="0">
                <a:solidFill>
                  <a:srgbClr val="FF0000"/>
                </a:solidFill>
                <a:latin typeface="Sakkal Majalla" pitchFamily="2" charset="-78"/>
                <a:cs typeface="Sakkal Majalla" pitchFamily="2" charset="-78"/>
              </a:rPr>
              <a:t>التشريعات </a:t>
            </a:r>
            <a:r>
              <a:rPr lang="ar-SY" altLang="en-US" b="1" dirty="0">
                <a:solidFill>
                  <a:srgbClr val="FF0000"/>
                </a:solidFill>
                <a:latin typeface="Sakkal Majalla" pitchFamily="2" charset="-78"/>
                <a:cs typeface="Sakkal Majalla" pitchFamily="2" charset="-78"/>
              </a:rPr>
              <a:t>المحلية</a:t>
            </a:r>
          </a:p>
          <a:p>
            <a:pPr lvl="1" algn="just" rtl="1">
              <a:buFont typeface="Verdana" pitchFamily="34" charset="0"/>
              <a:buChar char="‒"/>
            </a:pPr>
            <a:r>
              <a:rPr lang="ar-SY" altLang="en-US" dirty="0" smtClean="0">
                <a:latin typeface="Sakkal Majalla" pitchFamily="2" charset="-78"/>
                <a:cs typeface="Sakkal Majalla" pitchFamily="2" charset="-78"/>
              </a:rPr>
              <a:t>الاستجابة </a:t>
            </a:r>
            <a:r>
              <a:rPr lang="ar-SY" altLang="en-US" b="1" dirty="0">
                <a:solidFill>
                  <a:srgbClr val="FF0000"/>
                </a:solidFill>
                <a:latin typeface="Sakkal Majalla" pitchFamily="2" charset="-78"/>
                <a:cs typeface="Sakkal Majalla" pitchFamily="2" charset="-78"/>
              </a:rPr>
              <a:t>لطلب</a:t>
            </a:r>
            <a:r>
              <a:rPr lang="ar-SY" altLang="en-US" b="1" dirty="0" smtClean="0">
                <a:solidFill>
                  <a:srgbClr val="FF0000"/>
                </a:solidFill>
                <a:latin typeface="Sakkal Majalla" pitchFamily="2" charset="-78"/>
                <a:cs typeface="Sakkal Majalla" pitchFamily="2" charset="-78"/>
              </a:rPr>
              <a:t> </a:t>
            </a:r>
            <a:r>
              <a:rPr lang="ar-SY" altLang="en-US" b="1" dirty="0">
                <a:solidFill>
                  <a:srgbClr val="FF0000"/>
                </a:solidFill>
                <a:latin typeface="Sakkal Majalla" pitchFamily="2" charset="-78"/>
                <a:cs typeface="Sakkal Majalla" pitchFamily="2" charset="-78"/>
              </a:rPr>
              <a:t>المساعدة المتبادلة</a:t>
            </a:r>
          </a:p>
          <a:p>
            <a:pPr algn="just" rtl="1"/>
            <a:r>
              <a:rPr lang="ar-SY" altLang="en-US" sz="2800" b="1" dirty="0" smtClean="0">
                <a:solidFill>
                  <a:srgbClr val="FF0000"/>
                </a:solidFill>
                <a:latin typeface="Sakkal Majalla" pitchFamily="2" charset="-78"/>
                <a:cs typeface="Sakkal Majalla" pitchFamily="2" charset="-78"/>
              </a:rPr>
              <a:t>إعادة </a:t>
            </a:r>
            <a:r>
              <a:rPr lang="ar-SY" altLang="en-US" sz="2800" dirty="0" smtClean="0">
                <a:latin typeface="Sakkal Majalla" pitchFamily="2" charset="-78"/>
                <a:cs typeface="Sakkal Majalla" pitchFamily="2" charset="-78"/>
              </a:rPr>
              <a:t>أو </a:t>
            </a:r>
            <a:r>
              <a:rPr lang="ar-SY" altLang="en-US" sz="2800" b="1" dirty="0" smtClean="0">
                <a:solidFill>
                  <a:srgbClr val="FF0000"/>
                </a:solidFill>
                <a:latin typeface="Sakkal Majalla" pitchFamily="2" charset="-78"/>
                <a:cs typeface="Sakkal Majalla" pitchFamily="2" charset="-78"/>
              </a:rPr>
              <a:t>تدمير</a:t>
            </a:r>
            <a:r>
              <a:rPr lang="ar-SY" altLang="en-US" sz="2800" dirty="0" smtClean="0">
                <a:latin typeface="Sakkal Majalla" pitchFamily="2" charset="-78"/>
                <a:cs typeface="Sakkal Majalla" pitchFamily="2" charset="-78"/>
              </a:rPr>
              <a:t> البيانات</a:t>
            </a:r>
            <a:endParaRPr lang="en-US" altLang="en-US" b="1" dirty="0">
              <a:solidFill>
                <a:srgbClr val="FF0000"/>
              </a:solidFill>
            </a:endParaRPr>
          </a:p>
        </p:txBody>
      </p:sp>
      <p:sp>
        <p:nvSpPr>
          <p:cNvPr id="84996"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22612AB2-7D9F-46CD-9813-E352CDC767A3}" type="slidenum">
              <a:rPr lang="en-US" altLang="en-US" sz="1200" smtClean="0">
                <a:solidFill>
                  <a:srgbClr val="898989"/>
                </a:solidFill>
              </a:rPr>
              <a:pPr>
                <a:spcBef>
                  <a:spcPct val="0"/>
                </a:spcBef>
                <a:buFontTx/>
                <a:buNone/>
              </a:pPr>
              <a:t>43</a:t>
            </a:fld>
            <a:endParaRPr lang="en-US" altLang="en-US" sz="1200">
              <a:solidFill>
                <a:srgbClr val="898989"/>
              </a:solidFill>
            </a:endParaRPr>
          </a:p>
        </p:txBody>
      </p:sp>
    </p:spTree>
    <p:extLst>
      <p:ext uri="{BB962C8B-B14F-4D97-AF65-F5344CB8AC3E}">
        <p14:creationId xmlns:p14="http://schemas.microsoft.com/office/powerpoint/2010/main" val="372194882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E940742-E1B2-4264-B821-05F2D2CCF4EB}"/>
              </a:ext>
            </a:extLst>
          </p:cNvPr>
          <p:cNvSpPr>
            <a:spLocks noGrp="1"/>
          </p:cNvSpPr>
          <p:nvPr>
            <p:ph type="title"/>
          </p:nvPr>
        </p:nvSpPr>
        <p:spPr/>
        <p:txBody>
          <a:bodyPr/>
          <a:lstStyle/>
          <a:p>
            <a:pPr rtl="1"/>
            <a:r>
              <a:rPr lang="ar-SY" altLang="en-US" b="1" dirty="0" smtClean="0">
                <a:latin typeface="Sakkal Majalla" panose="02000000000000000000" pitchFamily="2" charset="-78"/>
                <a:cs typeface="Sakkal Majalla" panose="02000000000000000000" pitchFamily="2" charset="-78"/>
              </a:rPr>
              <a:t>دراسة حالة: الاستخدام </a:t>
            </a:r>
            <a:r>
              <a:rPr lang="ar-SY" altLang="en-US" b="1" dirty="0">
                <a:latin typeface="Sakkal Majalla" panose="02000000000000000000" pitchFamily="2" charset="-78"/>
                <a:cs typeface="Sakkal Majalla" panose="02000000000000000000" pitchFamily="2" charset="-78"/>
              </a:rPr>
              <a:t>المحدود </a:t>
            </a:r>
            <a:r>
              <a:rPr lang="ar-SY" altLang="en-US" b="1" dirty="0" smtClean="0">
                <a:latin typeface="Sakkal Majalla" panose="02000000000000000000" pitchFamily="2" charset="-78"/>
                <a:cs typeface="Sakkal Majalla" panose="02000000000000000000" pitchFamily="2" charset="-78"/>
              </a:rPr>
              <a:t>للبيانات</a:t>
            </a:r>
            <a:endParaRPr lang="en-GB" b="1" dirty="0"/>
          </a:p>
        </p:txBody>
      </p:sp>
      <p:sp>
        <p:nvSpPr>
          <p:cNvPr id="4" name="Slide Number Placeholder 3">
            <a:extLst>
              <a:ext uri="{FF2B5EF4-FFF2-40B4-BE49-F238E27FC236}">
                <a16:creationId xmlns="" xmlns:a16="http://schemas.microsoft.com/office/drawing/2014/main" id="{CA1942DD-FDFD-4ED6-B3F2-6729F34D86AF}"/>
              </a:ext>
            </a:extLst>
          </p:cNvPr>
          <p:cNvSpPr>
            <a:spLocks noGrp="1"/>
          </p:cNvSpPr>
          <p:nvPr>
            <p:ph type="sldNum" sz="quarter" idx="12"/>
          </p:nvPr>
        </p:nvSpPr>
        <p:spPr/>
        <p:txBody>
          <a:bodyPr/>
          <a:lstStyle/>
          <a:p>
            <a:fld id="{385311C2-2F51-4DAB-A587-301D32DA086D}" type="slidenum">
              <a:rPr lang="en-US" altLang="en-US" smtClean="0"/>
              <a:pPr/>
              <a:t>44</a:t>
            </a:fld>
            <a:endParaRPr lang="en-US" altLang="en-US"/>
          </a:p>
        </p:txBody>
      </p:sp>
      <p:sp>
        <p:nvSpPr>
          <p:cNvPr id="6" name="Rectangle 3">
            <a:extLst>
              <a:ext uri="{FF2B5EF4-FFF2-40B4-BE49-F238E27FC236}">
                <a16:creationId xmlns="" xmlns:a16="http://schemas.microsoft.com/office/drawing/2014/main" id="{A12E200A-2A84-4F32-9F8F-395550A2E5EC}"/>
              </a:ext>
            </a:extLst>
          </p:cNvPr>
          <p:cNvSpPr txBox="1">
            <a:spLocks/>
          </p:cNvSpPr>
          <p:nvPr/>
        </p:nvSpPr>
        <p:spPr bwMode="auto">
          <a:xfrm>
            <a:off x="457200" y="11557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endParaRPr lang="en-US" altLang="sr-Latn-RS" dirty="0">
              <a:latin typeface="Sakkal Majalla" panose="02000000000000000000" pitchFamily="2" charset="-78"/>
              <a:cs typeface="Sakkal Majalla" panose="02000000000000000000" pitchFamily="2" charset="-78"/>
            </a:endParaRPr>
          </a:p>
          <a:p>
            <a:pPr algn="just" rtl="1" eaLnBrk="1" hangingPunct="1"/>
            <a:r>
              <a:rPr lang="ar-SY" altLang="sr-Latn-RS" dirty="0" smtClean="0">
                <a:latin typeface="Sakkal Majalla" panose="02000000000000000000" pitchFamily="2" charset="-78"/>
                <a:cs typeface="Sakkal Majalla" panose="02000000000000000000" pitchFamily="2" charset="-78"/>
              </a:rPr>
              <a:t>الاستخدام من قبل سلطات إنفاذ القانون في أوستلاندا – مقتصر على </a:t>
            </a:r>
            <a:r>
              <a:rPr lang="ar-SY" altLang="sr-Latn-RS" dirty="0">
                <a:latin typeface="Sakkal Majalla" panose="02000000000000000000" pitchFamily="2" charset="-78"/>
                <a:cs typeface="Sakkal Majalla" panose="02000000000000000000" pitchFamily="2" charset="-78"/>
              </a:rPr>
              <a:t>نقل </a:t>
            </a:r>
            <a:r>
              <a:rPr lang="ar-SY" altLang="sr-Latn-RS" dirty="0" smtClean="0">
                <a:latin typeface="Sakkal Majalla" panose="02000000000000000000" pitchFamily="2" charset="-78"/>
                <a:cs typeface="Sakkal Majalla" panose="02000000000000000000" pitchFamily="2" charset="-78"/>
              </a:rPr>
              <a:t>أي معلومات ذات الصلة بتحقيق محلي ذي الصلة إلى السلطة المركزية في أتلانتيس</a:t>
            </a:r>
          </a:p>
          <a:p>
            <a:pPr algn="just" eaLnBrk="1" hangingPunct="1"/>
            <a:endParaRPr lang="en-US" altLang="sr-Latn-RS" sz="3200" dirty="0">
              <a:latin typeface="Sakkal Majalla" panose="02000000000000000000" pitchFamily="2" charset="-78"/>
              <a:cs typeface="Sakkal Majalla" panose="02000000000000000000" pitchFamily="2" charset="-78"/>
            </a:endParaRPr>
          </a:p>
          <a:p>
            <a:pPr algn="just" rtl="1" eaLnBrk="1" hangingPunct="1"/>
            <a:r>
              <a:rPr lang="ar-SY" altLang="sr-Latn-RS" sz="3200" dirty="0" smtClean="0">
                <a:latin typeface="Sakkal Majalla" panose="02000000000000000000" pitchFamily="2" charset="-78"/>
                <a:cs typeface="Sakkal Majalla" panose="02000000000000000000" pitchFamily="2" charset="-78"/>
              </a:rPr>
              <a:t>الاستخدام من قبل </a:t>
            </a:r>
            <a:r>
              <a:rPr lang="ar-SY" altLang="sr-Latn-RS" dirty="0">
                <a:latin typeface="Sakkal Majalla" panose="02000000000000000000" pitchFamily="2" charset="-78"/>
                <a:cs typeface="Sakkal Majalla" panose="02000000000000000000" pitchFamily="2" charset="-78"/>
              </a:rPr>
              <a:t>سلطات إنفاذ القانون في </a:t>
            </a:r>
            <a:r>
              <a:rPr lang="ar-SY" altLang="sr-Latn-RS" dirty="0" smtClean="0">
                <a:latin typeface="Sakkal Majalla" panose="02000000000000000000" pitchFamily="2" charset="-78"/>
                <a:cs typeface="Sakkal Majalla" panose="02000000000000000000" pitchFamily="2" charset="-78"/>
              </a:rPr>
              <a:t>أتلانتيس -  مقتصر </a:t>
            </a:r>
            <a:r>
              <a:rPr lang="ar-SY" altLang="sr-Latn-RS" dirty="0">
                <a:latin typeface="Sakkal Majalla" panose="02000000000000000000" pitchFamily="2" charset="-78"/>
                <a:cs typeface="Sakkal Majalla" panose="02000000000000000000" pitchFamily="2" charset="-78"/>
              </a:rPr>
              <a:t>على </a:t>
            </a:r>
            <a:r>
              <a:rPr lang="ar-SY" altLang="sr-Latn-RS" dirty="0" smtClean="0">
                <a:latin typeface="Sakkal Majalla" panose="02000000000000000000" pitchFamily="2" charset="-78"/>
                <a:cs typeface="Sakkal Majalla" panose="02000000000000000000" pitchFamily="2" charset="-78"/>
              </a:rPr>
              <a:t>الاستعمال المرتبط بالجريمة التي يجري بشأنها التحقيق</a:t>
            </a:r>
            <a:endParaRPr lang="ar-SY" altLang="sr-Latn-RS" sz="3200" dirty="0" smtClean="0">
              <a:latin typeface="Sakkal Majalla" panose="02000000000000000000" pitchFamily="2" charset="-78"/>
              <a:cs typeface="Sakkal Majalla" panose="02000000000000000000" pitchFamily="2" charset="-78"/>
            </a:endParaRPr>
          </a:p>
        </p:txBody>
      </p:sp>
    </p:spTree>
    <p:extLst>
      <p:ext uri="{BB962C8B-B14F-4D97-AF65-F5344CB8AC3E}">
        <p14:creationId xmlns:p14="http://schemas.microsoft.com/office/powerpoint/2010/main" val="57006770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a:xfrm>
            <a:off x="457200" y="274638"/>
            <a:ext cx="8229600" cy="1143000"/>
          </a:xfrm>
        </p:spPr>
        <p:txBody>
          <a:bodyPr/>
          <a:lstStyle/>
          <a:p>
            <a:pPr rtl="1"/>
            <a:r>
              <a:rPr lang="ar-SY" altLang="en-US" b="1" dirty="0">
                <a:latin typeface="Sakkal Majalla" pitchFamily="2" charset="-78"/>
                <a:cs typeface="Sakkal Majalla" pitchFamily="2" charset="-78"/>
              </a:rPr>
              <a:t>الخصوصية</a:t>
            </a:r>
            <a:endParaRPr lang="en-US" altLang="en-US" b="1" dirty="0"/>
          </a:p>
        </p:txBody>
      </p:sp>
      <p:sp>
        <p:nvSpPr>
          <p:cNvPr id="29699" name="Content Placeholder 2"/>
          <p:cNvSpPr>
            <a:spLocks noGrp="1"/>
          </p:cNvSpPr>
          <p:nvPr>
            <p:ph idx="1"/>
          </p:nvPr>
        </p:nvSpPr>
        <p:spPr>
          <a:xfrm>
            <a:off x="200025" y="1166018"/>
            <a:ext cx="6610350" cy="4979601"/>
          </a:xfrm>
        </p:spPr>
        <p:txBody>
          <a:bodyPr/>
          <a:lstStyle/>
          <a:p>
            <a:pPr algn="just" rtl="1">
              <a:buFont typeface="Arial" charset="0"/>
              <a:buChar char="•"/>
              <a:defRPr/>
            </a:pPr>
            <a:r>
              <a:rPr lang="ar-SY" altLang="en-US" dirty="0">
                <a:latin typeface="Sakkal Majalla" panose="02000000000000000000" pitchFamily="2" charset="-78"/>
                <a:cs typeface="Sakkal Majalla" panose="02000000000000000000" pitchFamily="2" charset="-78"/>
              </a:rPr>
              <a:t>تُعتبر بعض </a:t>
            </a:r>
            <a:r>
              <a:rPr lang="ar-SY" altLang="en-US" b="1" dirty="0">
                <a:solidFill>
                  <a:srgbClr val="FF0000"/>
                </a:solidFill>
                <a:latin typeface="Sakkal Majalla" panose="02000000000000000000" pitchFamily="2" charset="-78"/>
                <a:cs typeface="Sakkal Majalla" panose="02000000000000000000" pitchFamily="2" charset="-78"/>
              </a:rPr>
              <a:t>السلطات الإجرائية </a:t>
            </a:r>
            <a:r>
              <a:rPr lang="ar-SY" altLang="en-US" dirty="0">
                <a:latin typeface="Sakkal Majalla" panose="02000000000000000000" pitchFamily="2" charset="-78"/>
                <a:cs typeface="Sakkal Majalla" panose="02000000000000000000" pitchFamily="2" charset="-78"/>
              </a:rPr>
              <a:t>بموجب اتفاقية بودابست </a:t>
            </a:r>
            <a:r>
              <a:rPr lang="ar-SY" altLang="en-US" b="1" dirty="0">
                <a:solidFill>
                  <a:srgbClr val="FF0000"/>
                </a:solidFill>
                <a:latin typeface="Sakkal Majalla" panose="02000000000000000000" pitchFamily="2" charset="-78"/>
                <a:cs typeface="Sakkal Majalla" panose="02000000000000000000" pitchFamily="2" charset="-78"/>
              </a:rPr>
              <a:t>تطفلية</a:t>
            </a:r>
            <a:r>
              <a:rPr lang="ar-SY" altLang="en-US" dirty="0">
                <a:latin typeface="Sakkal Majalla" panose="02000000000000000000" pitchFamily="2" charset="-78"/>
                <a:cs typeface="Sakkal Majalla" panose="02000000000000000000" pitchFamily="2" charset="-78"/>
              </a:rPr>
              <a:t> من حيث احترام الخصوصية</a:t>
            </a:r>
            <a:r>
              <a:rPr lang="ar-SY" altLang="en-US" dirty="0" smtClean="0">
                <a:latin typeface="Sakkal Majalla" panose="02000000000000000000" pitchFamily="2" charset="-78"/>
                <a:cs typeface="Sakkal Majalla" panose="02000000000000000000" pitchFamily="2" charset="-78"/>
              </a:rPr>
              <a:t>.</a:t>
            </a:r>
            <a:endParaRPr lang="ar-SY" altLang="en-US" dirty="0">
              <a:latin typeface="Sakkal Majalla" panose="02000000000000000000" pitchFamily="2" charset="-78"/>
              <a:cs typeface="Sakkal Majalla" panose="02000000000000000000" pitchFamily="2" charset="-78"/>
            </a:endParaRPr>
          </a:p>
          <a:p>
            <a:pPr algn="just" rtl="1">
              <a:buFont typeface="Arial" charset="0"/>
              <a:buChar char="•"/>
              <a:defRPr/>
            </a:pPr>
            <a:r>
              <a:rPr lang="ar-SY" altLang="en-US" dirty="0" smtClean="0">
                <a:latin typeface="Sakkal Majalla" panose="02000000000000000000" pitchFamily="2" charset="-78"/>
                <a:cs typeface="Sakkal Majalla" panose="02000000000000000000" pitchFamily="2" charset="-78"/>
              </a:rPr>
              <a:t>تعترف </a:t>
            </a:r>
            <a:r>
              <a:rPr lang="ar-SY" altLang="en-US" dirty="0">
                <a:latin typeface="Sakkal Majalla" panose="02000000000000000000" pitchFamily="2" charset="-78"/>
                <a:cs typeface="Sakkal Majalla" panose="02000000000000000000" pitchFamily="2" charset="-78"/>
              </a:rPr>
              <a:t>اتفاقية بودابست بضرورة ضمان </a:t>
            </a:r>
            <a:r>
              <a:rPr lang="ar-SY" altLang="en-US" b="1" dirty="0">
                <a:solidFill>
                  <a:srgbClr val="FF0000"/>
                </a:solidFill>
                <a:latin typeface="Sakkal Majalla" panose="02000000000000000000" pitchFamily="2" charset="-78"/>
                <a:cs typeface="Sakkal Majalla" panose="02000000000000000000" pitchFamily="2" charset="-78"/>
              </a:rPr>
              <a:t>التوازن</a:t>
            </a:r>
            <a:r>
              <a:rPr lang="ar-SY" altLang="en-US" dirty="0">
                <a:solidFill>
                  <a:srgbClr val="FF0000"/>
                </a:solidFill>
                <a:latin typeface="Sakkal Majalla" panose="02000000000000000000" pitchFamily="2" charset="-78"/>
                <a:cs typeface="Sakkal Majalla" panose="02000000000000000000" pitchFamily="2" charset="-78"/>
              </a:rPr>
              <a:t> </a:t>
            </a:r>
            <a:r>
              <a:rPr lang="ar-SY" altLang="en-US" dirty="0">
                <a:latin typeface="Sakkal Majalla" panose="02000000000000000000" pitchFamily="2" charset="-78"/>
                <a:cs typeface="Sakkal Majalla" panose="02000000000000000000" pitchFamily="2" charset="-78"/>
              </a:rPr>
              <a:t>بين </a:t>
            </a:r>
            <a:r>
              <a:rPr lang="ar-SY" altLang="en-US" b="1" dirty="0">
                <a:solidFill>
                  <a:srgbClr val="FF0000"/>
                </a:solidFill>
                <a:latin typeface="Sakkal Majalla" panose="02000000000000000000" pitchFamily="2" charset="-78"/>
                <a:cs typeface="Sakkal Majalla" panose="02000000000000000000" pitchFamily="2" charset="-78"/>
              </a:rPr>
              <a:t>مصالح إعمال القانون والحق المتعلق باحترام الخصوصية</a:t>
            </a:r>
            <a:r>
              <a:rPr lang="ar-SY" altLang="en-US" dirty="0" smtClean="0">
                <a:latin typeface="Sakkal Majalla" panose="02000000000000000000" pitchFamily="2" charset="-78"/>
                <a:cs typeface="Sakkal Majalla" panose="02000000000000000000" pitchFamily="2" charset="-78"/>
              </a:rPr>
              <a:t>.</a:t>
            </a:r>
          </a:p>
          <a:p>
            <a:pPr algn="just" rtl="1">
              <a:buFont typeface="Arial" charset="0"/>
              <a:buChar char="•"/>
              <a:defRPr/>
            </a:pPr>
            <a:r>
              <a:rPr lang="ar-SY" altLang="en-US" dirty="0">
                <a:latin typeface="Sakkal Majalla" pitchFamily="2" charset="-78"/>
                <a:cs typeface="Sakkal Majalla" pitchFamily="2" charset="-78"/>
              </a:rPr>
              <a:t>ينبغي تحديد </a:t>
            </a:r>
            <a:r>
              <a:rPr lang="ar-SY" altLang="en-US" b="1" dirty="0">
                <a:solidFill>
                  <a:srgbClr val="FF0000"/>
                </a:solidFill>
                <a:latin typeface="Sakkal Majalla" pitchFamily="2" charset="-78"/>
                <a:cs typeface="Sakkal Majalla" pitchFamily="2" charset="-78"/>
              </a:rPr>
              <a:t>التدابير</a:t>
            </a:r>
            <a:r>
              <a:rPr lang="ar-SY" altLang="en-US" dirty="0">
                <a:latin typeface="Sakkal Majalla" pitchFamily="2" charset="-78"/>
                <a:cs typeface="Sakkal Majalla" pitchFamily="2" charset="-78"/>
              </a:rPr>
              <a:t> التي سيتم استخدامها </a:t>
            </a:r>
            <a:r>
              <a:rPr lang="ar-SY" altLang="en-US" b="1" dirty="0">
                <a:solidFill>
                  <a:srgbClr val="FF0000"/>
                </a:solidFill>
                <a:latin typeface="Sakkal Majalla" pitchFamily="2" charset="-78"/>
                <a:cs typeface="Sakkal Majalla" pitchFamily="2" charset="-78"/>
              </a:rPr>
              <a:t>للتقليل من التدخل العرضي</a:t>
            </a:r>
            <a:r>
              <a:rPr lang="ar-SY" altLang="en-US" dirty="0">
                <a:latin typeface="Sakkal Majalla" pitchFamily="2" charset="-78"/>
                <a:cs typeface="Sakkal Majalla" pitchFamily="2" charset="-78"/>
              </a:rPr>
              <a:t> في الخصوصية، من قبيل </a:t>
            </a:r>
            <a:r>
              <a:rPr lang="ar-SY" altLang="en-US" b="1" dirty="0">
                <a:solidFill>
                  <a:srgbClr val="FF0000"/>
                </a:solidFill>
                <a:latin typeface="Sakkal Majalla" pitchFamily="2" charset="-78"/>
                <a:cs typeface="Sakkal Majalla" pitchFamily="2" charset="-78"/>
              </a:rPr>
              <a:t>الأنظمة </a:t>
            </a:r>
            <a:r>
              <a:rPr lang="ar-SY" altLang="en-US" b="1" dirty="0" smtClean="0">
                <a:solidFill>
                  <a:srgbClr val="FF0000"/>
                </a:solidFill>
                <a:latin typeface="Sakkal Majalla" pitchFamily="2" charset="-78"/>
                <a:cs typeface="Sakkal Majalla" pitchFamily="2" charset="-78"/>
              </a:rPr>
              <a:t>الآلية</a:t>
            </a:r>
            <a:endParaRPr lang="en-US" altLang="en-US" dirty="0"/>
          </a:p>
          <a:p>
            <a:pPr algn="just"/>
            <a:endParaRPr lang="en-US" altLang="en-US" dirty="0"/>
          </a:p>
        </p:txBody>
      </p:sp>
      <p:sp>
        <p:nvSpPr>
          <p:cNvPr id="29700" name="Slide Number Placeholder 3"/>
          <p:cNvSpPr>
            <a:spLocks noGrp="1"/>
          </p:cNvSpPr>
          <p:nvPr>
            <p:ph type="sldNum" sz="quarter" idx="12"/>
          </p:nvPr>
        </p:nvSpPr>
        <p:spPr bwMode="auto">
          <a:xfrm>
            <a:off x="6553200" y="6356350"/>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9A5ABC68-74DC-40ED-81D4-8D4B1E7A5C53}" type="slidenum">
              <a:rPr lang="en-US" altLang="en-US" smtClean="0">
                <a:solidFill>
                  <a:srgbClr val="898989"/>
                </a:solidFill>
                <a:latin typeface="Calibri" panose="020F0502020204030204" pitchFamily="34" charset="0"/>
              </a:rPr>
              <a:pPr/>
              <a:t>45</a:t>
            </a:fld>
            <a:endParaRPr lang="en-US" altLang="en-US">
              <a:solidFill>
                <a:srgbClr val="898989"/>
              </a:solidFill>
              <a:latin typeface="Calibri" panose="020F0502020204030204" pitchFamily="34" charset="0"/>
            </a:endParaRPr>
          </a:p>
        </p:txBody>
      </p:sp>
      <p:pic>
        <p:nvPicPr>
          <p:cNvPr id="29701" name="Picture 8" descr="Image result for privacy balance clipar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24687" y="1317950"/>
            <a:ext cx="2119313" cy="143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02" name="Picture 7" descr="Image result for privacy invasion clipart"/>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24687" y="461"/>
            <a:ext cx="2119313" cy="1231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descr="Image result for intrusion clipart">
            <a:extLst>
              <a:ext uri="{FF2B5EF4-FFF2-40B4-BE49-F238E27FC236}">
                <a16:creationId xmlns="" xmlns:a16="http://schemas.microsoft.com/office/drawing/2014/main" id="{76F99A0A-6064-4E99-B13C-236A3755EE2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67550" y="2937037"/>
            <a:ext cx="2076450" cy="161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10" descr="Image result for law enforcement snooping privacy clipart">
            <a:extLst>
              <a:ext uri="{FF2B5EF4-FFF2-40B4-BE49-F238E27FC236}">
                <a16:creationId xmlns="" xmlns:a16="http://schemas.microsoft.com/office/drawing/2014/main" id="{9CF94B2A-C8A7-44D7-A201-0F8C7D104AA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113397" y="4797100"/>
            <a:ext cx="1980916" cy="148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pPr rtl="1"/>
            <a:r>
              <a:rPr lang="ar-SY" altLang="en-US" b="1" dirty="0">
                <a:latin typeface="Sakkal Majalla" pitchFamily="2" charset="-78"/>
                <a:cs typeface="Sakkal Majalla" pitchFamily="2" charset="-78"/>
              </a:rPr>
              <a:t>تدابير من أجل الخصوصية</a:t>
            </a:r>
            <a:endParaRPr lang="en-US" altLang="en-US" b="1" dirty="0"/>
          </a:p>
        </p:txBody>
      </p:sp>
      <p:sp>
        <p:nvSpPr>
          <p:cNvPr id="31748"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FB8808D6-E107-4B92-8344-EC7B47B82880}" type="slidenum">
              <a:rPr lang="en-US" altLang="en-US">
                <a:solidFill>
                  <a:srgbClr val="898989"/>
                </a:solidFill>
                <a:latin typeface="Calibri" panose="020F0502020204030204" pitchFamily="34" charset="0"/>
              </a:rPr>
              <a:pPr/>
              <a:t>46</a:t>
            </a:fld>
            <a:endParaRPr lang="en-US" altLang="en-US">
              <a:solidFill>
                <a:srgbClr val="898989"/>
              </a:solidFill>
              <a:latin typeface="Calibri" panose="020F0502020204030204" pitchFamily="34" charset="0"/>
            </a:endParaRPr>
          </a:p>
        </p:txBody>
      </p:sp>
      <p:pic>
        <p:nvPicPr>
          <p:cNvPr id="31749" name="Picture 6" descr="Image result for access restricted clip art"/>
          <p:cNvPicPr>
            <a:picLocks noChangeAspect="1" noChangeArrowheads="1"/>
          </p:cNvPicPr>
          <p:nvPr/>
        </p:nvPicPr>
        <p:blipFill>
          <a:blip r:embed="rId3">
            <a:extLst>
              <a:ext uri="{28A0092B-C50C-407E-A947-70E740481C1C}">
                <a14:useLocalDpi xmlns:a14="http://schemas.microsoft.com/office/drawing/2010/main" val="0"/>
              </a:ext>
            </a:extLst>
          </a:blip>
          <a:srcRect b="12560"/>
          <a:stretch>
            <a:fillRect/>
          </a:stretch>
        </p:blipFill>
        <p:spPr bwMode="auto">
          <a:xfrm>
            <a:off x="7358063" y="1870075"/>
            <a:ext cx="1546225" cy="901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50" name="Picture 6" descr="Image result for destroying copies of evidence clipart"/>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43775" y="3457575"/>
            <a:ext cx="1560513" cy="1169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Content Placeholder 2"/>
          <p:cNvSpPr>
            <a:spLocks noGrp="1"/>
          </p:cNvSpPr>
          <p:nvPr>
            <p:ph idx="1"/>
          </p:nvPr>
        </p:nvSpPr>
        <p:spPr>
          <a:xfrm>
            <a:off x="457200" y="1600200"/>
            <a:ext cx="6294474" cy="4525963"/>
          </a:xfrm>
        </p:spPr>
        <p:txBody>
          <a:bodyPr/>
          <a:lstStyle/>
          <a:p>
            <a:pPr algn="just" rtl="1"/>
            <a:r>
              <a:rPr lang="ar-SY" altLang="en-US" dirty="0" smtClean="0">
                <a:latin typeface="Sakkal Majalla" pitchFamily="2" charset="-78"/>
                <a:cs typeface="Sakkal Majalla" pitchFamily="2" charset="-78"/>
              </a:rPr>
              <a:t>يمكن أن تشمل تلك التدابير:</a:t>
            </a:r>
          </a:p>
          <a:p>
            <a:pPr lvl="1" algn="just" rtl="1"/>
            <a:r>
              <a:rPr lang="ar-SY" altLang="en-US" sz="3200" b="1" dirty="0" smtClean="0">
                <a:solidFill>
                  <a:srgbClr val="FF0000"/>
                </a:solidFill>
                <a:latin typeface="Sakkal Majalla" pitchFamily="2" charset="-78"/>
                <a:cs typeface="Sakkal Majalla" pitchFamily="2" charset="-78"/>
              </a:rPr>
              <a:t>حصر النفاذ </a:t>
            </a:r>
            <a:r>
              <a:rPr lang="ar-SY" altLang="en-US" sz="3200" dirty="0" smtClean="0">
                <a:latin typeface="Sakkal Majalla" pitchFamily="2" charset="-78"/>
                <a:cs typeface="Sakkal Majalla" pitchFamily="2" charset="-78"/>
              </a:rPr>
              <a:t>إلى الأدلة الإلكترونية التي تم الحصول عليها على </a:t>
            </a:r>
            <a:r>
              <a:rPr lang="ar-SY" altLang="en-US" sz="3200" b="1" dirty="0" smtClean="0">
                <a:solidFill>
                  <a:srgbClr val="FF0000"/>
                </a:solidFill>
                <a:latin typeface="Sakkal Majalla" pitchFamily="2" charset="-78"/>
                <a:cs typeface="Sakkal Majalla" pitchFamily="2" charset="-78"/>
              </a:rPr>
              <a:t>أشخاص محددين، سواء تعلق الأمر ببيانات أو اتصالات</a:t>
            </a:r>
          </a:p>
          <a:p>
            <a:pPr lvl="1" algn="just" rtl="1"/>
            <a:r>
              <a:rPr lang="ar-SY" altLang="en-US" sz="3200" b="1" dirty="0" smtClean="0">
                <a:solidFill>
                  <a:srgbClr val="FF0000"/>
                </a:solidFill>
                <a:latin typeface="Sakkal Majalla" pitchFamily="2" charset="-78"/>
                <a:cs typeface="Sakkal Majalla" pitchFamily="2" charset="-78"/>
              </a:rPr>
              <a:t>إعادة/إتلاف نسخ </a:t>
            </a:r>
            <a:r>
              <a:rPr lang="ar-SY" altLang="en-US" sz="3200" dirty="0" smtClean="0">
                <a:latin typeface="Sakkal Majalla" pitchFamily="2" charset="-78"/>
                <a:cs typeface="Sakkal Majalla" pitchFamily="2" charset="-78"/>
              </a:rPr>
              <a:t>من الأدلة الإلكترونية التي اكتشف أنها عديمة الصلة بالتحقيق بعد الحصول عليها.</a:t>
            </a:r>
          </a:p>
          <a:p>
            <a:pPr lvl="1" algn="just" rtl="1"/>
            <a:r>
              <a:rPr lang="ar-SY" altLang="en-US" sz="3200" b="1" dirty="0" smtClean="0">
                <a:solidFill>
                  <a:srgbClr val="FF0000"/>
                </a:solidFill>
                <a:latin typeface="Sakkal Majalla" pitchFamily="2" charset="-78"/>
                <a:cs typeface="Sakkal Majalla" pitchFamily="2" charset="-78"/>
              </a:rPr>
              <a:t>إشعار الأطراف الثالثة </a:t>
            </a:r>
            <a:r>
              <a:rPr lang="ar-SY" altLang="en-US" sz="3200" dirty="0" smtClean="0">
                <a:latin typeface="Sakkal Majalla" pitchFamily="2" charset="-78"/>
                <a:cs typeface="Sakkal Majalla" pitchFamily="2" charset="-78"/>
              </a:rPr>
              <a:t>(فقط عند الإمكان)</a:t>
            </a:r>
            <a:endParaRPr lang="ar-SY" altLang="en-US" sz="3200" b="1" dirty="0" smtClean="0">
              <a:solidFill>
                <a:srgbClr val="FF0000"/>
              </a:solidFill>
              <a:latin typeface="Sakkal Majalla" pitchFamily="2" charset="-78"/>
              <a:cs typeface="Sakkal Majalla" pitchFamily="2" charset="-78"/>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E940742-E1B2-4264-B821-05F2D2CCF4EB}"/>
              </a:ext>
            </a:extLst>
          </p:cNvPr>
          <p:cNvSpPr>
            <a:spLocks noGrp="1"/>
          </p:cNvSpPr>
          <p:nvPr>
            <p:ph type="title"/>
          </p:nvPr>
        </p:nvSpPr>
        <p:spPr/>
        <p:txBody>
          <a:bodyPr/>
          <a:lstStyle/>
          <a:p>
            <a:pPr rtl="1"/>
            <a:r>
              <a:rPr lang="ar-SY" b="1" dirty="0" smtClean="0">
                <a:latin typeface="Sakkal Majalla" panose="02000000000000000000" pitchFamily="2" charset="-78"/>
                <a:cs typeface="Sakkal Majalla" panose="02000000000000000000" pitchFamily="2" charset="-78"/>
              </a:rPr>
              <a:t>دراسة حالة: ضمانات الخصوصية</a:t>
            </a:r>
            <a:endParaRPr lang="en-GB" b="1" dirty="0"/>
          </a:p>
        </p:txBody>
      </p:sp>
      <p:sp>
        <p:nvSpPr>
          <p:cNvPr id="4" name="Slide Number Placeholder 3">
            <a:extLst>
              <a:ext uri="{FF2B5EF4-FFF2-40B4-BE49-F238E27FC236}">
                <a16:creationId xmlns="" xmlns:a16="http://schemas.microsoft.com/office/drawing/2014/main" id="{CA1942DD-FDFD-4ED6-B3F2-6729F34D86AF}"/>
              </a:ext>
            </a:extLst>
          </p:cNvPr>
          <p:cNvSpPr>
            <a:spLocks noGrp="1"/>
          </p:cNvSpPr>
          <p:nvPr>
            <p:ph type="sldNum" sz="quarter" idx="12"/>
          </p:nvPr>
        </p:nvSpPr>
        <p:spPr/>
        <p:txBody>
          <a:bodyPr/>
          <a:lstStyle/>
          <a:p>
            <a:fld id="{385311C2-2F51-4DAB-A587-301D32DA086D}" type="slidenum">
              <a:rPr lang="en-US" altLang="en-US" smtClean="0"/>
              <a:pPr/>
              <a:t>47</a:t>
            </a:fld>
            <a:endParaRPr lang="en-US" altLang="en-US"/>
          </a:p>
        </p:txBody>
      </p:sp>
      <p:sp>
        <p:nvSpPr>
          <p:cNvPr id="6" name="Rectangle 3">
            <a:extLst>
              <a:ext uri="{FF2B5EF4-FFF2-40B4-BE49-F238E27FC236}">
                <a16:creationId xmlns="" xmlns:a16="http://schemas.microsoft.com/office/drawing/2014/main" id="{A12E200A-2A84-4F32-9F8F-395550A2E5EC}"/>
              </a:ext>
            </a:extLst>
          </p:cNvPr>
          <p:cNvSpPr txBox="1">
            <a:spLocks/>
          </p:cNvSpPr>
          <p:nvPr/>
        </p:nvSpPr>
        <p:spPr bwMode="auto">
          <a:xfrm>
            <a:off x="457200" y="11557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endParaRPr lang="en-US" altLang="sr-Latn-RS" dirty="0">
              <a:latin typeface="Sakkal Majalla" panose="02000000000000000000" pitchFamily="2" charset="-78"/>
              <a:cs typeface="Sakkal Majalla" panose="02000000000000000000" pitchFamily="2" charset="-78"/>
            </a:endParaRPr>
          </a:p>
          <a:p>
            <a:pPr algn="just" rtl="1" eaLnBrk="1" hangingPunct="1"/>
            <a:r>
              <a:rPr lang="ar-SY" altLang="sr-Latn-RS" dirty="0" smtClean="0">
                <a:latin typeface="Sakkal Majalla" panose="02000000000000000000" pitchFamily="2" charset="-78"/>
                <a:cs typeface="Sakkal Majalla" panose="02000000000000000000" pitchFamily="2" charset="-78"/>
              </a:rPr>
              <a:t>تقتصر البيانات الواجب جمعها على الحساب البنكي رقم 23568974</a:t>
            </a:r>
          </a:p>
          <a:p>
            <a:pPr algn="just" eaLnBrk="1" hangingPunct="1"/>
            <a:endParaRPr lang="en-US" altLang="sr-Latn-RS" dirty="0">
              <a:latin typeface="Sakkal Majalla" panose="02000000000000000000" pitchFamily="2" charset="-78"/>
              <a:cs typeface="Sakkal Majalla" panose="02000000000000000000" pitchFamily="2" charset="-78"/>
            </a:endParaRPr>
          </a:p>
          <a:p>
            <a:pPr algn="just" rtl="1" eaLnBrk="1" hangingPunct="1"/>
            <a:r>
              <a:rPr lang="ar-SY" altLang="sr-Latn-RS" dirty="0" smtClean="0">
                <a:latin typeface="Sakkal Majalla" panose="02000000000000000000" pitchFamily="2" charset="-78"/>
                <a:cs typeface="Sakkal Majalla" panose="02000000000000000000" pitchFamily="2" charset="-78"/>
              </a:rPr>
              <a:t>النفاذ محدود بالنسبة للمشترك والمعاملة المرتبطة ببيانات الكمبيوتر</a:t>
            </a:r>
          </a:p>
        </p:txBody>
      </p:sp>
    </p:spTree>
    <p:extLst>
      <p:ext uri="{BB962C8B-B14F-4D97-AF65-F5344CB8AC3E}">
        <p14:creationId xmlns:p14="http://schemas.microsoft.com/office/powerpoint/2010/main" val="341087409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pPr rtl="1"/>
            <a:r>
              <a:rPr lang="ar-SY" altLang="en-US" b="1" dirty="0">
                <a:latin typeface="Sakkal Majalla" pitchFamily="2" charset="-78"/>
                <a:cs typeface="Sakkal Majalla" pitchFamily="2" charset="-78"/>
              </a:rPr>
              <a:t>اختبار التناسب</a:t>
            </a:r>
            <a:endParaRPr lang="en-US" altLang="en-US" b="1" dirty="0"/>
          </a:p>
        </p:txBody>
      </p:sp>
      <p:sp>
        <p:nvSpPr>
          <p:cNvPr id="33795" name="Content Placeholder 2"/>
          <p:cNvSpPr>
            <a:spLocks noGrp="1"/>
          </p:cNvSpPr>
          <p:nvPr>
            <p:ph idx="1"/>
          </p:nvPr>
        </p:nvSpPr>
        <p:spPr>
          <a:xfrm>
            <a:off x="457200" y="1265238"/>
            <a:ext cx="6680579" cy="4525962"/>
          </a:xfrm>
        </p:spPr>
        <p:txBody>
          <a:bodyPr/>
          <a:lstStyle/>
          <a:p>
            <a:pPr algn="just" rtl="1"/>
            <a:r>
              <a:rPr lang="ar-SY" altLang="en-US" dirty="0" smtClean="0">
                <a:latin typeface="Sakkal Majalla" panose="02000000000000000000" pitchFamily="2" charset="-78"/>
                <a:cs typeface="Sakkal Majalla" panose="02000000000000000000" pitchFamily="2" charset="-78"/>
              </a:rPr>
              <a:t>يجب أن يكون تأثير التدبير المطلوب متناسبا مع النتيجة التي يسعى التدبير إلى تحقيقها</a:t>
            </a:r>
          </a:p>
          <a:p>
            <a:pPr algn="just" rtl="1"/>
            <a:r>
              <a:rPr lang="ar-SY" altLang="en-US" dirty="0" smtClean="0">
                <a:latin typeface="Sakkal Majalla" panose="02000000000000000000" pitchFamily="2" charset="-78"/>
                <a:cs typeface="Sakkal Majalla" panose="02000000000000000000" pitchFamily="2" charset="-78"/>
              </a:rPr>
              <a:t>على سبيل المثال، ينبغي مراعاة ما إذا كان:</a:t>
            </a:r>
          </a:p>
          <a:p>
            <a:pPr marL="857250" lvl="1" indent="-457200" algn="just" rtl="1">
              <a:defRPr/>
            </a:pPr>
            <a:r>
              <a:rPr lang="ar-SY" sz="3200" b="1" dirty="0" smtClean="0">
                <a:solidFill>
                  <a:srgbClr val="FF0000"/>
                </a:solidFill>
                <a:latin typeface="Sakkal Majalla" panose="02000000000000000000" pitchFamily="2" charset="-78"/>
                <a:cs typeface="Sakkal Majalla" panose="02000000000000000000" pitchFamily="2" charset="-78"/>
              </a:rPr>
              <a:t>التأثير على النشاط التجاري </a:t>
            </a:r>
            <a:r>
              <a:rPr lang="ar-SY" sz="3200" dirty="0" smtClean="0">
                <a:latin typeface="Sakkal Majalla" panose="02000000000000000000" pitchFamily="2" charset="-78"/>
                <a:cs typeface="Sakkal Majalla" panose="02000000000000000000" pitchFamily="2" charset="-78"/>
              </a:rPr>
              <a:t>المترتب عن مصادرة أجهزة الكمبيوتر </a:t>
            </a:r>
            <a:r>
              <a:rPr lang="ar-SY" sz="3200" b="1" dirty="0" smtClean="0">
                <a:solidFill>
                  <a:srgbClr val="FF0000"/>
                </a:solidFill>
                <a:latin typeface="Sakkal Majalla" panose="02000000000000000000" pitchFamily="2" charset="-78"/>
                <a:cs typeface="Sakkal Majalla" panose="02000000000000000000" pitchFamily="2" charset="-78"/>
              </a:rPr>
              <a:t>يتجاوز الأدلة على الجريمة </a:t>
            </a:r>
            <a:r>
              <a:rPr lang="ar-SY" sz="3200" dirty="0" smtClean="0">
                <a:latin typeface="Sakkal Majalla" panose="02000000000000000000" pitchFamily="2" charset="-78"/>
                <a:cs typeface="Sakkal Majalla" panose="02000000000000000000" pitchFamily="2" charset="-78"/>
              </a:rPr>
              <a:t>المخزنة فيها</a:t>
            </a:r>
            <a:endParaRPr lang="ar-SY" sz="3200" b="1" dirty="0" smtClean="0">
              <a:solidFill>
                <a:srgbClr val="FF0000"/>
              </a:solidFill>
              <a:latin typeface="Sakkal Majalla" panose="02000000000000000000" pitchFamily="2" charset="-78"/>
              <a:cs typeface="Sakkal Majalla" panose="02000000000000000000" pitchFamily="2" charset="-78"/>
            </a:endParaRPr>
          </a:p>
          <a:p>
            <a:pPr lvl="1" algn="just" rtl="1"/>
            <a:r>
              <a:rPr lang="ar-SY" altLang="en-US" sz="3200" b="1" dirty="0" smtClean="0">
                <a:solidFill>
                  <a:srgbClr val="FF0000"/>
                </a:solidFill>
                <a:latin typeface="Sakkal Majalla" panose="02000000000000000000" pitchFamily="2" charset="-78"/>
                <a:cs typeface="Sakkal Majalla" panose="02000000000000000000" pitchFamily="2" charset="-78"/>
              </a:rPr>
              <a:t> الطابع التطفلي لاعتراض اتصال خاص محدد </a:t>
            </a:r>
            <a:r>
              <a:rPr lang="ar-SY" sz="3200" dirty="0" smtClean="0">
                <a:latin typeface="Sakkal Majalla" panose="02000000000000000000" pitchFamily="2" charset="-78"/>
                <a:cs typeface="Sakkal Majalla" panose="02000000000000000000" pitchFamily="2" charset="-78"/>
              </a:rPr>
              <a:t>يمكن أن يساعد </a:t>
            </a:r>
            <a:r>
              <a:rPr lang="ar-SY" altLang="en-US" sz="3200" b="1" dirty="0" smtClean="0">
                <a:solidFill>
                  <a:srgbClr val="FF0000"/>
                </a:solidFill>
                <a:latin typeface="Sakkal Majalla" panose="02000000000000000000" pitchFamily="2" charset="-78"/>
                <a:cs typeface="Sakkal Majalla" panose="02000000000000000000" pitchFamily="2" charset="-78"/>
              </a:rPr>
              <a:t>في منع ارتكاب جريمة خطيرة</a:t>
            </a:r>
          </a:p>
        </p:txBody>
      </p:sp>
      <p:sp>
        <p:nvSpPr>
          <p:cNvPr id="33796"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2E9DD603-05E7-44E5-8818-A3508CB9E390}" type="slidenum">
              <a:rPr lang="en-US" altLang="en-US">
                <a:solidFill>
                  <a:srgbClr val="898989"/>
                </a:solidFill>
                <a:latin typeface="Calibri" panose="020F0502020204030204" pitchFamily="34" charset="0"/>
              </a:rPr>
              <a:pPr/>
              <a:t>48</a:t>
            </a:fld>
            <a:endParaRPr lang="en-US" altLang="en-US">
              <a:solidFill>
                <a:srgbClr val="898989"/>
              </a:solidFill>
              <a:latin typeface="Calibri" panose="020F0502020204030204" pitchFamily="34" charset="0"/>
            </a:endParaRPr>
          </a:p>
        </p:txBody>
      </p:sp>
      <p:pic>
        <p:nvPicPr>
          <p:cNvPr id="33797" name="Picture 8" descr="Image result for proportionality clipar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23138" y="1277938"/>
            <a:ext cx="1820862" cy="2151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E940742-E1B2-4264-B821-05F2D2CCF4EB}"/>
              </a:ext>
            </a:extLst>
          </p:cNvPr>
          <p:cNvSpPr>
            <a:spLocks noGrp="1"/>
          </p:cNvSpPr>
          <p:nvPr>
            <p:ph type="title"/>
          </p:nvPr>
        </p:nvSpPr>
        <p:spPr/>
        <p:txBody>
          <a:bodyPr/>
          <a:lstStyle/>
          <a:p>
            <a:pPr rtl="1"/>
            <a:r>
              <a:rPr lang="ar-SY" b="1" dirty="0" smtClean="0">
                <a:latin typeface="Sakkal Majalla" panose="02000000000000000000" pitchFamily="2" charset="-78"/>
                <a:cs typeface="Sakkal Majalla" panose="02000000000000000000" pitchFamily="2" charset="-78"/>
              </a:rPr>
              <a:t>دراسة حالة: تقييم التناسب</a:t>
            </a:r>
            <a:endParaRPr lang="en-GB" b="1" dirty="0"/>
          </a:p>
        </p:txBody>
      </p:sp>
      <p:sp>
        <p:nvSpPr>
          <p:cNvPr id="4" name="Slide Number Placeholder 3">
            <a:extLst>
              <a:ext uri="{FF2B5EF4-FFF2-40B4-BE49-F238E27FC236}">
                <a16:creationId xmlns="" xmlns:a16="http://schemas.microsoft.com/office/drawing/2014/main" id="{CA1942DD-FDFD-4ED6-B3F2-6729F34D86AF}"/>
              </a:ext>
            </a:extLst>
          </p:cNvPr>
          <p:cNvSpPr>
            <a:spLocks noGrp="1"/>
          </p:cNvSpPr>
          <p:nvPr>
            <p:ph type="sldNum" sz="quarter" idx="12"/>
          </p:nvPr>
        </p:nvSpPr>
        <p:spPr/>
        <p:txBody>
          <a:bodyPr/>
          <a:lstStyle/>
          <a:p>
            <a:fld id="{385311C2-2F51-4DAB-A587-301D32DA086D}" type="slidenum">
              <a:rPr lang="en-US" altLang="en-US" smtClean="0"/>
              <a:pPr/>
              <a:t>49</a:t>
            </a:fld>
            <a:endParaRPr lang="en-US" altLang="en-US"/>
          </a:p>
        </p:txBody>
      </p:sp>
      <p:sp>
        <p:nvSpPr>
          <p:cNvPr id="6" name="Rectangle 3">
            <a:extLst>
              <a:ext uri="{FF2B5EF4-FFF2-40B4-BE49-F238E27FC236}">
                <a16:creationId xmlns="" xmlns:a16="http://schemas.microsoft.com/office/drawing/2014/main" id="{A12E200A-2A84-4F32-9F8F-395550A2E5EC}"/>
              </a:ext>
            </a:extLst>
          </p:cNvPr>
          <p:cNvSpPr txBox="1">
            <a:spLocks/>
          </p:cNvSpPr>
          <p:nvPr/>
        </p:nvSpPr>
        <p:spPr bwMode="auto">
          <a:xfrm>
            <a:off x="457200" y="11557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rtl="1" eaLnBrk="1" hangingPunct="1"/>
            <a:r>
              <a:rPr lang="ar-SY" altLang="sr-Latn-RS" dirty="0" smtClean="0">
                <a:latin typeface="Sakkal Majalla" panose="02000000000000000000" pitchFamily="2" charset="-78"/>
                <a:cs typeface="Sakkal Majalla" panose="02000000000000000000" pitchFamily="2" charset="-78"/>
              </a:rPr>
              <a:t>تقييم القيمة المضافة للتحقيق مقارنة بالتأثير على فرع أوستلاندا</a:t>
            </a:r>
          </a:p>
          <a:p>
            <a:pPr lvl="1" algn="just" rtl="1" eaLnBrk="1" hangingPunct="1"/>
            <a:r>
              <a:rPr lang="ar-SY" altLang="sr-Latn-RS" sz="3200" dirty="0" smtClean="0">
                <a:latin typeface="Sakkal Majalla" panose="02000000000000000000" pitchFamily="2" charset="-78"/>
                <a:cs typeface="Sakkal Majalla" panose="02000000000000000000" pitchFamily="2" charset="-78"/>
              </a:rPr>
              <a:t>فترة تعطيل خادوم </a:t>
            </a:r>
            <a:r>
              <a:rPr lang="ar-SY" altLang="sr-Latn-RS" sz="3200" dirty="0">
                <a:latin typeface="Sakkal Majalla" panose="02000000000000000000" pitchFamily="2" charset="-78"/>
                <a:cs typeface="Sakkal Majalla" panose="02000000000000000000" pitchFamily="2" charset="-78"/>
              </a:rPr>
              <a:t>فرع </a:t>
            </a:r>
            <a:r>
              <a:rPr lang="ar-SY" altLang="sr-Latn-RS" sz="3200" dirty="0" smtClean="0">
                <a:latin typeface="Sakkal Majalla" panose="02000000000000000000" pitchFamily="2" charset="-78"/>
                <a:cs typeface="Sakkal Majalla" panose="02000000000000000000" pitchFamily="2" charset="-78"/>
              </a:rPr>
              <a:t>أوستلاندا محدودة </a:t>
            </a:r>
          </a:p>
          <a:p>
            <a:pPr lvl="1" algn="just" rtl="1" eaLnBrk="1" hangingPunct="1"/>
            <a:r>
              <a:rPr lang="ar-SY" altLang="sr-Latn-RS" sz="3200" dirty="0" smtClean="0">
                <a:latin typeface="Sakkal Majalla" panose="02000000000000000000" pitchFamily="2" charset="-78"/>
                <a:cs typeface="Sakkal Majalla" panose="02000000000000000000" pitchFamily="2" charset="-78"/>
              </a:rPr>
              <a:t>حصر فترة التعطيل خارج ساعات العمل المعتادة</a:t>
            </a:r>
          </a:p>
          <a:p>
            <a:pPr lvl="1" algn="just" rtl="1" eaLnBrk="1" hangingPunct="1"/>
            <a:r>
              <a:rPr lang="ar-SY" altLang="sr-Latn-RS" sz="3200" dirty="0" smtClean="0">
                <a:latin typeface="Sakkal Majalla" panose="02000000000000000000" pitchFamily="2" charset="-78"/>
                <a:cs typeface="Sakkal Majalla" panose="02000000000000000000" pitchFamily="2" charset="-78"/>
              </a:rPr>
              <a:t>محاولة عزل البيانات المرتبطة بالحساب البنكي المستهدف</a:t>
            </a:r>
          </a:p>
          <a:p>
            <a:pPr lvl="1" algn="just" rtl="1" eaLnBrk="1" hangingPunct="1"/>
            <a:r>
              <a:rPr lang="ar-SY" altLang="sr-Latn-RS" sz="3200" dirty="0" smtClean="0">
                <a:latin typeface="Sakkal Majalla" panose="02000000000000000000" pitchFamily="2" charset="-78"/>
                <a:cs typeface="Sakkal Majalla" panose="02000000000000000000" pitchFamily="2" charset="-78"/>
              </a:rPr>
              <a:t>يتوفر فرع أوستلاندا على أدلة من شأنها أن تساعد في تحديد أصحاب الحسابات البنكية والمعاملات البنكية فقط</a:t>
            </a:r>
          </a:p>
        </p:txBody>
      </p:sp>
    </p:spTree>
    <p:extLst>
      <p:ext uri="{BB962C8B-B14F-4D97-AF65-F5344CB8AC3E}">
        <p14:creationId xmlns:p14="http://schemas.microsoft.com/office/powerpoint/2010/main" val="7482252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p:cNvSpPr>
          <p:nvPr>
            <p:ph type="title"/>
          </p:nvPr>
        </p:nvSpPr>
        <p:spPr>
          <a:xfrm>
            <a:off x="350838" y="317500"/>
            <a:ext cx="8229600" cy="1143000"/>
          </a:xfrm>
        </p:spPr>
        <p:txBody>
          <a:bodyPr/>
          <a:lstStyle/>
          <a:p>
            <a:pPr rtl="1" eaLnBrk="1" hangingPunct="1"/>
            <a:r>
              <a:rPr lang="ar-SY" b="1" dirty="0" smtClean="0">
                <a:latin typeface="Sakkal Majalla" panose="02000000000000000000" pitchFamily="2" charset="-78"/>
                <a:cs typeface="Sakkal Majalla" panose="02000000000000000000" pitchFamily="2" charset="-78"/>
              </a:rPr>
              <a:t>السلطات الإجرائية</a:t>
            </a:r>
            <a:endParaRPr lang="en-GB" b="1" dirty="0">
              <a:latin typeface="Sakkal Majalla" panose="02000000000000000000" pitchFamily="2" charset="-78"/>
              <a:cs typeface="Sakkal Majalla" panose="02000000000000000000" pitchFamily="2" charset="-78"/>
            </a:endParaRPr>
          </a:p>
        </p:txBody>
      </p:sp>
      <p:sp>
        <p:nvSpPr>
          <p:cNvPr id="6147" name="Rectangle 3"/>
          <p:cNvSpPr txBox="1">
            <a:spLocks/>
          </p:cNvSpPr>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rtl="1" eaLnBrk="1" hangingPunct="1">
              <a:spcBef>
                <a:spcPct val="20000"/>
              </a:spcBef>
              <a:buFont typeface="Arial" panose="020B0604020202020204" pitchFamily="34" charset="0"/>
              <a:buChar char="•"/>
            </a:pPr>
            <a:r>
              <a:rPr lang="ar-SY" sz="2800" dirty="0" smtClean="0">
                <a:latin typeface="Calibri" panose="020F0502020204030204" pitchFamily="34" charset="0"/>
              </a:rPr>
              <a:t>السلطات الإجرائية بموجب اتفاقية بودابست</a:t>
            </a:r>
          </a:p>
          <a:p>
            <a:pPr lvl="1" algn="just" rtl="1" eaLnBrk="1" hangingPunct="1">
              <a:buFont typeface="Arial" pitchFamily="34" charset="0"/>
              <a:buChar char="•"/>
            </a:pPr>
            <a:r>
              <a:rPr lang="ar-SY" altLang="sr-Latn-RS" sz="2800" b="1" dirty="0">
                <a:solidFill>
                  <a:srgbClr val="FF0000"/>
                </a:solidFill>
                <a:latin typeface="Sakkal Majalla" pitchFamily="2" charset="-78"/>
                <a:cs typeface="Sakkal Majalla" pitchFamily="2" charset="-78"/>
              </a:rPr>
              <a:t>التعجيل بحفظ بيانات الكمبيوتر المخزنة</a:t>
            </a:r>
          </a:p>
          <a:p>
            <a:pPr lvl="1" algn="just" rtl="1" eaLnBrk="1" hangingPunct="1">
              <a:buFont typeface="Arial" pitchFamily="34" charset="0"/>
              <a:buChar char="•"/>
            </a:pPr>
            <a:r>
              <a:rPr lang="ar-SY" altLang="sr-Latn-RS" sz="2800" b="1" dirty="0">
                <a:solidFill>
                  <a:srgbClr val="FF0000"/>
                </a:solidFill>
                <a:latin typeface="Sakkal Majalla" pitchFamily="2" charset="-78"/>
                <a:cs typeface="Sakkal Majalla" pitchFamily="2" charset="-78"/>
              </a:rPr>
              <a:t>الكشف الجزئي عن بيانات الحركة المحفوظة</a:t>
            </a:r>
          </a:p>
          <a:p>
            <a:pPr lvl="1" algn="just" rtl="1" eaLnBrk="1" hangingPunct="1">
              <a:buFont typeface="Arial" pitchFamily="34" charset="0"/>
              <a:buChar char="•"/>
            </a:pPr>
            <a:r>
              <a:rPr lang="ar-SY" altLang="sr-Latn-RS" sz="2800" b="1" dirty="0">
                <a:solidFill>
                  <a:srgbClr val="FF0000"/>
                </a:solidFill>
                <a:latin typeface="Sakkal Majalla" pitchFamily="2" charset="-78"/>
                <a:cs typeface="Sakkal Majalla" pitchFamily="2" charset="-78"/>
              </a:rPr>
              <a:t>الأمر بإبراز البيانات</a:t>
            </a:r>
          </a:p>
          <a:p>
            <a:pPr lvl="1" algn="just" rtl="1" eaLnBrk="1" hangingPunct="1">
              <a:buFont typeface="Arial" pitchFamily="34" charset="0"/>
              <a:buChar char="•"/>
            </a:pPr>
            <a:r>
              <a:rPr lang="ar-SY" altLang="sr-Latn-RS" sz="2800" b="1" dirty="0">
                <a:solidFill>
                  <a:srgbClr val="FF0000"/>
                </a:solidFill>
                <a:latin typeface="Sakkal Majalla" pitchFamily="2" charset="-78"/>
                <a:cs typeface="Sakkal Majalla" pitchFamily="2" charset="-78"/>
              </a:rPr>
              <a:t>البحث والمصادرة</a:t>
            </a:r>
          </a:p>
          <a:p>
            <a:pPr lvl="1" algn="just" rtl="1" eaLnBrk="1" hangingPunct="1">
              <a:buFont typeface="Arial" pitchFamily="34" charset="0"/>
              <a:buChar char="•"/>
            </a:pPr>
            <a:r>
              <a:rPr lang="ar-SY" altLang="sr-Latn-RS" sz="2800" b="1" dirty="0">
                <a:solidFill>
                  <a:srgbClr val="FF0000"/>
                </a:solidFill>
                <a:latin typeface="Sakkal Majalla" pitchFamily="2" charset="-78"/>
                <a:cs typeface="Sakkal Majalla" pitchFamily="2" charset="-78"/>
              </a:rPr>
              <a:t>جمع بيانات الحركة في الوقت الحقيقي</a:t>
            </a:r>
          </a:p>
          <a:p>
            <a:pPr lvl="1" algn="just" rtl="1" eaLnBrk="1" hangingPunct="1">
              <a:buFont typeface="Arial" pitchFamily="34" charset="0"/>
              <a:buChar char="•"/>
            </a:pPr>
            <a:r>
              <a:rPr lang="ar-SY" altLang="sr-Latn-RS" sz="2800" b="1" dirty="0">
                <a:solidFill>
                  <a:srgbClr val="FF0000"/>
                </a:solidFill>
                <a:latin typeface="Sakkal Majalla" pitchFamily="2" charset="-78"/>
                <a:cs typeface="Sakkal Majalla" pitchFamily="2" charset="-78"/>
              </a:rPr>
              <a:t>اعتراض بيانات </a:t>
            </a:r>
            <a:r>
              <a:rPr lang="ar-SY" altLang="sr-Latn-RS" sz="2800" b="1" dirty="0" smtClean="0">
                <a:solidFill>
                  <a:srgbClr val="FF0000"/>
                </a:solidFill>
                <a:latin typeface="Sakkal Majalla" pitchFamily="2" charset="-78"/>
                <a:cs typeface="Sakkal Majalla" pitchFamily="2" charset="-78"/>
              </a:rPr>
              <a:t>المحتوى</a:t>
            </a:r>
            <a:endParaRPr lang="ar-SY" sz="2800" b="1" dirty="0" smtClean="0">
              <a:solidFill>
                <a:srgbClr val="FF0000"/>
              </a:solidFill>
              <a:latin typeface="Calibri" panose="020F0502020204030204" pitchFamily="34" charset="0"/>
            </a:endParaRPr>
          </a:p>
        </p:txBody>
      </p:sp>
      <p:sp>
        <p:nvSpPr>
          <p:cNvPr id="6148"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CB5FB33E-9068-4102-8EB9-891AA49C935A}" type="slidenum">
              <a:rPr lang="en-US" altLang="en-US">
                <a:solidFill>
                  <a:srgbClr val="898989"/>
                </a:solidFill>
                <a:latin typeface="Calibri" panose="020F0502020204030204" pitchFamily="34" charset="0"/>
              </a:rPr>
              <a:pPr/>
              <a:t>5</a:t>
            </a:fld>
            <a:endParaRPr lang="en-US" altLang="en-US">
              <a:solidFill>
                <a:srgbClr val="898989"/>
              </a:solidFill>
              <a:latin typeface="Calibri" panose="020F0502020204030204" pitchFamily="34" charset="0"/>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lstStyle/>
          <a:p>
            <a:pPr rtl="1"/>
            <a:r>
              <a:rPr lang="ar-SY" altLang="en-US" b="1" dirty="0" smtClean="0">
                <a:latin typeface="Sakkal Majalla" panose="02000000000000000000" pitchFamily="2" charset="-78"/>
                <a:cs typeface="Sakkal Majalla" panose="02000000000000000000" pitchFamily="2" charset="-78"/>
              </a:rPr>
              <a:t>الامتياز</a:t>
            </a:r>
            <a:endParaRPr lang="en-US" altLang="en-US" b="1" dirty="0">
              <a:latin typeface="Sakkal Majalla" panose="02000000000000000000" pitchFamily="2" charset="-78"/>
              <a:cs typeface="Sakkal Majalla" panose="02000000000000000000" pitchFamily="2" charset="-78"/>
            </a:endParaRPr>
          </a:p>
        </p:txBody>
      </p:sp>
      <p:sp>
        <p:nvSpPr>
          <p:cNvPr id="34819" name="Content Placeholder 2"/>
          <p:cNvSpPr>
            <a:spLocks noGrp="1"/>
          </p:cNvSpPr>
          <p:nvPr>
            <p:ph idx="1"/>
          </p:nvPr>
        </p:nvSpPr>
        <p:spPr>
          <a:xfrm>
            <a:off x="457200" y="1265238"/>
            <a:ext cx="7828384" cy="4525962"/>
          </a:xfrm>
        </p:spPr>
        <p:txBody>
          <a:bodyPr/>
          <a:lstStyle/>
          <a:p>
            <a:pPr algn="just" rtl="1"/>
            <a:r>
              <a:rPr lang="ar-SY" altLang="en-US" sz="3600" dirty="0" smtClean="0">
                <a:latin typeface="Sakkal Majalla" pitchFamily="2" charset="-78"/>
                <a:cs typeface="Sakkal Majalla" pitchFamily="2" charset="-78"/>
              </a:rPr>
              <a:t>يمكن أن تؤثر بيانات </a:t>
            </a:r>
            <a:r>
              <a:rPr lang="ar-SY" altLang="en-US" sz="3600" dirty="0">
                <a:latin typeface="Sakkal Majalla" pitchFamily="2" charset="-78"/>
                <a:cs typeface="Sakkal Majalla" pitchFamily="2" charset="-78"/>
              </a:rPr>
              <a:t>الكمبيوتر المطلوبة </a:t>
            </a:r>
            <a:r>
              <a:rPr lang="ar-SY" altLang="en-US" sz="3600" dirty="0" smtClean="0">
                <a:latin typeface="Sakkal Majalla" pitchFamily="2" charset="-78"/>
                <a:cs typeface="Sakkal Majalla" pitchFamily="2" charset="-78"/>
              </a:rPr>
              <a:t>على </a:t>
            </a:r>
            <a:r>
              <a:rPr lang="ar-SY" altLang="en-US" sz="3600" b="1" dirty="0" smtClean="0">
                <a:solidFill>
                  <a:srgbClr val="FF0000"/>
                </a:solidFill>
                <a:latin typeface="Sakkal Majalla" pitchFamily="2" charset="-78"/>
                <a:cs typeface="Sakkal Majalla" pitchFamily="2" charset="-78"/>
              </a:rPr>
              <a:t>سرية </a:t>
            </a:r>
            <a:r>
              <a:rPr lang="ar-SY" altLang="en-US" sz="3600" b="1" dirty="0">
                <a:solidFill>
                  <a:srgbClr val="FF0000"/>
                </a:solidFill>
                <a:latin typeface="Sakkal Majalla" pitchFamily="2" charset="-78"/>
                <a:cs typeface="Sakkal Majalla" pitchFamily="2" charset="-78"/>
              </a:rPr>
              <a:t>دينية</a:t>
            </a:r>
            <a:r>
              <a:rPr lang="ar-SY" altLang="en-US" sz="3600" dirty="0">
                <a:latin typeface="Sakkal Majalla" pitchFamily="2" charset="-78"/>
                <a:cs typeface="Sakkal Majalla" pitchFamily="2" charset="-78"/>
              </a:rPr>
              <a:t>، </a:t>
            </a:r>
            <a:r>
              <a:rPr lang="ar-SY" altLang="en-US" sz="3600" b="1" dirty="0">
                <a:solidFill>
                  <a:srgbClr val="FF0000"/>
                </a:solidFill>
                <a:latin typeface="Sakkal Majalla" pitchFamily="2" charset="-78"/>
                <a:cs typeface="Sakkal Majalla" pitchFamily="2" charset="-78"/>
              </a:rPr>
              <a:t>طبية</a:t>
            </a:r>
            <a:r>
              <a:rPr lang="ar-SY" altLang="en-US" sz="3600" dirty="0">
                <a:latin typeface="Sakkal Majalla" pitchFamily="2" charset="-78"/>
                <a:cs typeface="Sakkal Majalla" pitchFamily="2" charset="-78"/>
              </a:rPr>
              <a:t> أو </a:t>
            </a:r>
            <a:r>
              <a:rPr lang="ar-SY" altLang="en-US" sz="3600" b="1" dirty="0">
                <a:solidFill>
                  <a:srgbClr val="FF0000"/>
                </a:solidFill>
                <a:latin typeface="Sakkal Majalla" pitchFamily="2" charset="-78"/>
                <a:cs typeface="Sakkal Majalla" pitchFamily="2" charset="-78"/>
              </a:rPr>
              <a:t>صحافية</a:t>
            </a:r>
            <a:r>
              <a:rPr lang="ar-SY" altLang="en-US" sz="3600" dirty="0">
                <a:latin typeface="Sakkal Majalla" pitchFamily="2" charset="-78"/>
                <a:cs typeface="Sakkal Majalla" pitchFamily="2" charset="-78"/>
              </a:rPr>
              <a:t> </a:t>
            </a:r>
            <a:r>
              <a:rPr lang="ar-SY" altLang="en-US" sz="3600" dirty="0" smtClean="0">
                <a:latin typeface="Sakkal Majalla" pitchFamily="2" charset="-78"/>
                <a:cs typeface="Sakkal Majalla" pitchFamily="2" charset="-78"/>
              </a:rPr>
              <a:t>أو على </a:t>
            </a:r>
            <a:r>
              <a:rPr lang="ar-SY" altLang="en-US" sz="3600" b="1" dirty="0">
                <a:solidFill>
                  <a:srgbClr val="FF0000"/>
                </a:solidFill>
                <a:latin typeface="Sakkal Majalla" pitchFamily="2" charset="-78"/>
                <a:cs typeface="Sakkal Majalla" pitchFamily="2" charset="-78"/>
              </a:rPr>
              <a:t>امتياز </a:t>
            </a:r>
            <a:r>
              <a:rPr lang="ar-SY" altLang="en-US" sz="3600" b="1" dirty="0" smtClean="0">
                <a:solidFill>
                  <a:srgbClr val="FF0000"/>
                </a:solidFill>
                <a:latin typeface="Sakkal Majalla" pitchFamily="2" charset="-78"/>
                <a:cs typeface="Sakkal Majalla" pitchFamily="2" charset="-78"/>
              </a:rPr>
              <a:t>قانوني بموجب قانون محلي.</a:t>
            </a:r>
          </a:p>
          <a:p>
            <a:pPr marL="0" indent="0" algn="just" rtl="1">
              <a:buNone/>
            </a:pPr>
            <a:endParaRPr lang="ar-SY" altLang="en-US" sz="3600" b="1" dirty="0" smtClean="0">
              <a:solidFill>
                <a:srgbClr val="FF0000"/>
              </a:solidFill>
              <a:latin typeface="Sakkal Majalla" pitchFamily="2" charset="-78"/>
              <a:cs typeface="Sakkal Majalla" pitchFamily="2" charset="-78"/>
            </a:endParaRPr>
          </a:p>
          <a:p>
            <a:pPr algn="just" rtl="1"/>
            <a:r>
              <a:rPr lang="ar-SY" altLang="en-US" sz="3600" dirty="0" smtClean="0">
                <a:latin typeface="Sakkal Majalla" pitchFamily="2" charset="-78"/>
                <a:cs typeface="Sakkal Majalla" pitchFamily="2" charset="-78"/>
              </a:rPr>
              <a:t>يجب تقديم أسباب مبررة إضافية للمطالبة بالنفاذ إلى مثل هذه البيانات.</a:t>
            </a:r>
          </a:p>
        </p:txBody>
      </p:sp>
      <p:sp>
        <p:nvSpPr>
          <p:cNvPr id="34820"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500F44A7-126D-447A-A1DD-5FEAC7E1ABD6}" type="slidenum">
              <a:rPr lang="en-US" altLang="en-US">
                <a:solidFill>
                  <a:srgbClr val="898989"/>
                </a:solidFill>
                <a:latin typeface="Calibri" panose="020F0502020204030204" pitchFamily="34" charset="0"/>
              </a:rPr>
              <a:pPr/>
              <a:t>50</a:t>
            </a:fld>
            <a:endParaRPr lang="en-US" altLang="en-US">
              <a:solidFill>
                <a:srgbClr val="898989"/>
              </a:solidFill>
              <a:latin typeface="Calibri" panose="020F0502020204030204" pitchFamily="34" charset="0"/>
            </a:endParaRPr>
          </a:p>
        </p:txBody>
      </p:sp>
      <p:pic>
        <p:nvPicPr>
          <p:cNvPr id="34821" name="Picture 6" descr="Image result for legal privilege clipart"/>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3533775" y="5334000"/>
            <a:ext cx="4086225" cy="1387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3">
            <a:extLst>
              <a:ext uri="{FF2B5EF4-FFF2-40B4-BE49-F238E27FC236}">
                <a16:creationId xmlns="" xmlns:a16="http://schemas.microsoft.com/office/drawing/2014/main" id="{0A63A482-F355-468C-8593-A69B85EFEA4B}"/>
              </a:ext>
            </a:extLst>
          </p:cNvPr>
          <p:cNvSpPr txBox="1">
            <a:spLocks/>
          </p:cNvSpPr>
          <p:nvPr/>
        </p:nvSpPr>
        <p:spPr bwMode="auto">
          <a:xfrm>
            <a:off x="404813" y="1539876"/>
            <a:ext cx="7289950" cy="4605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rtl="1" eaLnBrk="1" hangingPunct="1">
              <a:defRPr/>
            </a:pPr>
            <a:r>
              <a:rPr lang="ar-SY" altLang="sr-Latn-RS" dirty="0">
                <a:latin typeface="Sakkal Majalla" panose="02000000000000000000" pitchFamily="2" charset="-78"/>
                <a:cs typeface="Sakkal Majalla" panose="02000000000000000000" pitchFamily="2" charset="-78"/>
              </a:rPr>
              <a:t>يجب أن </a:t>
            </a:r>
            <a:r>
              <a:rPr lang="ar-SY" altLang="sr-Latn-RS" dirty="0" smtClean="0">
                <a:latin typeface="Sakkal Majalla" panose="02000000000000000000" pitchFamily="2" charset="-78"/>
                <a:cs typeface="Sakkal Majalla" panose="02000000000000000000" pitchFamily="2" charset="-78"/>
              </a:rPr>
              <a:t>تكون السلطة المختصة واعية بضرورة ضمان السرية.</a:t>
            </a:r>
            <a:endParaRPr lang="ar-SY" altLang="sr-Latn-RS" dirty="0">
              <a:latin typeface="Sakkal Majalla" panose="02000000000000000000" pitchFamily="2" charset="-78"/>
              <a:cs typeface="Sakkal Majalla" panose="02000000000000000000" pitchFamily="2" charset="-78"/>
            </a:endParaRPr>
          </a:p>
          <a:p>
            <a:pPr algn="just" eaLnBrk="1" hangingPunct="1">
              <a:defRPr/>
            </a:pPr>
            <a:endParaRPr lang="en-GB" altLang="sr-Latn-RS" b="1" dirty="0">
              <a:solidFill>
                <a:srgbClr val="FF0000"/>
              </a:solidFill>
              <a:latin typeface="Sakkal Majalla" panose="02000000000000000000" pitchFamily="2" charset="-78"/>
              <a:cs typeface="Sakkal Majalla" panose="02000000000000000000" pitchFamily="2" charset="-78"/>
            </a:endParaRPr>
          </a:p>
          <a:p>
            <a:pPr algn="just" rtl="1" eaLnBrk="1" hangingPunct="1">
              <a:defRPr/>
            </a:pPr>
            <a:r>
              <a:rPr lang="ar-SY" altLang="sr-Latn-RS" dirty="0" smtClean="0">
                <a:latin typeface="Sakkal Majalla" panose="02000000000000000000" pitchFamily="2" charset="-78"/>
                <a:cs typeface="Sakkal Majalla" panose="02000000000000000000" pitchFamily="2" charset="-78"/>
              </a:rPr>
              <a:t>التخلف عن </a:t>
            </a:r>
            <a:r>
              <a:rPr lang="ar-SY" altLang="sr-Latn-RS" dirty="0">
                <a:latin typeface="Sakkal Majalla" panose="02000000000000000000" pitchFamily="2" charset="-78"/>
                <a:cs typeface="Sakkal Majalla" panose="02000000000000000000" pitchFamily="2" charset="-78"/>
              </a:rPr>
              <a:t>ضمان السرية قد </a:t>
            </a:r>
            <a:r>
              <a:rPr lang="ar-SY" altLang="sr-Latn-RS" dirty="0" smtClean="0">
                <a:latin typeface="Sakkal Majalla" panose="02000000000000000000" pitchFamily="2" charset="-78"/>
                <a:cs typeface="Sakkal Majalla" panose="02000000000000000000" pitchFamily="2" charset="-78"/>
              </a:rPr>
              <a:t>يقوض التحقيق الجنائي</a:t>
            </a:r>
          </a:p>
          <a:p>
            <a:pPr algn="just" rtl="1" eaLnBrk="1" hangingPunct="1">
              <a:defRPr/>
            </a:pPr>
            <a:endParaRPr lang="ar-SY" altLang="sr-Latn-RS" dirty="0" smtClean="0">
              <a:latin typeface="Sakkal Majalla" panose="02000000000000000000" pitchFamily="2" charset="-78"/>
              <a:cs typeface="Sakkal Majalla" panose="02000000000000000000" pitchFamily="2" charset="-78"/>
            </a:endParaRPr>
          </a:p>
          <a:p>
            <a:pPr algn="just" rtl="1" eaLnBrk="1" hangingPunct="1">
              <a:defRPr/>
            </a:pPr>
            <a:r>
              <a:rPr lang="ar-SY" altLang="sr-Latn-RS" dirty="0" smtClean="0">
                <a:latin typeface="Sakkal Majalla" panose="02000000000000000000" pitchFamily="2" charset="-78"/>
                <a:cs typeface="Sakkal Majalla" panose="02000000000000000000" pitchFamily="2" charset="-78"/>
              </a:rPr>
              <a:t>بالنسبة للطلبات الكتابية، ينبغي أن يشير الطلب إلى ضرورة الحفاظ على سرية الطلب، جلسة الاستماع و/أو الأمر من عدمها</a:t>
            </a:r>
            <a:r>
              <a:rPr lang="ar-SY" altLang="sr-Latn-RS" dirty="0">
                <a:latin typeface="Sakkal Majalla" panose="02000000000000000000" pitchFamily="2" charset="-78"/>
                <a:cs typeface="Sakkal Majalla" panose="02000000000000000000" pitchFamily="2" charset="-78"/>
              </a:rPr>
              <a:t>.</a:t>
            </a:r>
          </a:p>
        </p:txBody>
      </p:sp>
      <p:sp>
        <p:nvSpPr>
          <p:cNvPr id="2" name="TextBox 1">
            <a:extLst>
              <a:ext uri="{FF2B5EF4-FFF2-40B4-BE49-F238E27FC236}">
                <a16:creationId xmlns="" xmlns:a16="http://schemas.microsoft.com/office/drawing/2014/main" id="{94E35D1F-581C-4DDA-A92C-3FCEFA851D3E}"/>
              </a:ext>
            </a:extLst>
          </p:cNvPr>
          <p:cNvSpPr txBox="1"/>
          <p:nvPr/>
        </p:nvSpPr>
        <p:spPr>
          <a:xfrm>
            <a:off x="350838" y="1460500"/>
            <a:ext cx="8229600" cy="554038"/>
          </a:xfrm>
          <a:prstGeom prst="rect">
            <a:avLst/>
          </a:prstGeom>
          <a:noFill/>
        </p:spPr>
        <p:txBody>
          <a:bodyPr>
            <a:spAutoFit/>
          </a:bodyPr>
          <a:lstStyle/>
          <a:p>
            <a:pPr marL="457200" indent="-457200" algn="just">
              <a:buFont typeface="Arial" panose="020B0604020202020204" pitchFamily="34" charset="0"/>
              <a:buChar char="•"/>
              <a:defRPr/>
            </a:pPr>
            <a:endParaRPr lang="en-US" sz="3000" dirty="0">
              <a:latin typeface="+mj-lt"/>
              <a:cs typeface="Arial" panose="020B0604020202020204" pitchFamily="34" charset="0"/>
            </a:endParaRPr>
          </a:p>
        </p:txBody>
      </p:sp>
      <p:sp>
        <p:nvSpPr>
          <p:cNvPr id="31748" name="Title 2">
            <a:extLst>
              <a:ext uri="{FF2B5EF4-FFF2-40B4-BE49-F238E27FC236}">
                <a16:creationId xmlns="" xmlns:a16="http://schemas.microsoft.com/office/drawing/2014/main" id="{9447A29F-F247-42CB-AF36-8401EF2521C7}"/>
              </a:ext>
            </a:extLst>
          </p:cNvPr>
          <p:cNvSpPr>
            <a:spLocks noGrp="1"/>
          </p:cNvSpPr>
          <p:nvPr>
            <p:ph type="title"/>
          </p:nvPr>
        </p:nvSpPr>
        <p:spPr/>
        <p:txBody>
          <a:bodyPr/>
          <a:lstStyle/>
          <a:p>
            <a:pPr rtl="1"/>
            <a:r>
              <a:rPr lang="ar-SY" altLang="fr-FR" b="1" dirty="0">
                <a:latin typeface="Sakkal Majalla" pitchFamily="2" charset="-78"/>
                <a:cs typeface="Sakkal Majalla" pitchFamily="2" charset="-78"/>
              </a:rPr>
              <a:t>السرية</a:t>
            </a:r>
            <a:endParaRPr lang="en-US" altLang="en-US" b="1" dirty="0"/>
          </a:p>
        </p:txBody>
      </p:sp>
      <p:pic>
        <p:nvPicPr>
          <p:cNvPr id="31749" name="Picture 10" descr="Image result for clipart confidentiality criminal">
            <a:extLst>
              <a:ext uri="{FF2B5EF4-FFF2-40B4-BE49-F238E27FC236}">
                <a16:creationId xmlns="" xmlns:a16="http://schemas.microsoft.com/office/drawing/2014/main" id="{83C795E4-9993-4E23-AF9F-94038DA172D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24592" y="152400"/>
            <a:ext cx="1606695" cy="16081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50" name="Slide Number Placeholder 2">
            <a:extLst>
              <a:ext uri="{FF2B5EF4-FFF2-40B4-BE49-F238E27FC236}">
                <a16:creationId xmlns="" xmlns:a16="http://schemas.microsoft.com/office/drawing/2014/main" id="{C837BB43-F5B3-4F5B-B659-BA420C74D59B}"/>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54985EF8-D1C1-446A-BEE9-31C2E356D63C}" type="slidenum">
              <a:rPr lang="en-US" altLang="en-US" sz="1200" smtClean="0">
                <a:solidFill>
                  <a:srgbClr val="898989"/>
                </a:solidFill>
              </a:rPr>
              <a:pPr>
                <a:spcBef>
                  <a:spcPct val="0"/>
                </a:spcBef>
                <a:buFontTx/>
                <a:buNone/>
              </a:pPr>
              <a:t>51</a:t>
            </a:fld>
            <a:endParaRPr lang="en-US" altLang="en-US" sz="1200">
              <a:solidFill>
                <a:srgbClr val="898989"/>
              </a:solidFill>
            </a:endParaRPr>
          </a:p>
        </p:txBody>
      </p:sp>
    </p:spTree>
    <p:extLst>
      <p:ext uri="{BB962C8B-B14F-4D97-AF65-F5344CB8AC3E}">
        <p14:creationId xmlns:p14="http://schemas.microsoft.com/office/powerpoint/2010/main" val="216742681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 xmlns:a16="http://schemas.microsoft.com/office/drawing/2014/main" id="{45398143-F33D-4612-93BA-43195BD73DAD}"/>
              </a:ext>
            </a:extLst>
          </p:cNvPr>
          <p:cNvSpPr txBox="1"/>
          <p:nvPr/>
        </p:nvSpPr>
        <p:spPr>
          <a:xfrm>
            <a:off x="776288" y="3046413"/>
            <a:ext cx="8229600" cy="554037"/>
          </a:xfrm>
          <a:prstGeom prst="rect">
            <a:avLst/>
          </a:prstGeom>
          <a:noFill/>
        </p:spPr>
        <p:txBody>
          <a:bodyPr>
            <a:spAutoFit/>
          </a:bodyPr>
          <a:lstStyle/>
          <a:p>
            <a:pPr marL="457200" indent="-457200" algn="just">
              <a:buFont typeface="Arial" panose="020B0604020202020204" pitchFamily="34" charset="0"/>
              <a:buChar char="•"/>
              <a:defRPr/>
            </a:pPr>
            <a:endParaRPr lang="en-US" sz="3000" dirty="0">
              <a:latin typeface="+mj-lt"/>
              <a:cs typeface="Arial" panose="020B0604020202020204" pitchFamily="34" charset="0"/>
            </a:endParaRPr>
          </a:p>
        </p:txBody>
      </p:sp>
      <p:sp>
        <p:nvSpPr>
          <p:cNvPr id="33796" name="Title 2">
            <a:extLst>
              <a:ext uri="{FF2B5EF4-FFF2-40B4-BE49-F238E27FC236}">
                <a16:creationId xmlns="" xmlns:a16="http://schemas.microsoft.com/office/drawing/2014/main" id="{B7C6D193-E0E9-45FF-8071-A4775715CF4A}"/>
              </a:ext>
            </a:extLst>
          </p:cNvPr>
          <p:cNvSpPr>
            <a:spLocks noGrp="1"/>
          </p:cNvSpPr>
          <p:nvPr>
            <p:ph type="title"/>
          </p:nvPr>
        </p:nvSpPr>
        <p:spPr/>
        <p:txBody>
          <a:bodyPr/>
          <a:lstStyle/>
          <a:p>
            <a:pPr rtl="1"/>
            <a:r>
              <a:rPr lang="ar-SY" altLang="fr-FR" b="1" dirty="0">
                <a:latin typeface="Sakkal Majalla" pitchFamily="2" charset="-78"/>
                <a:cs typeface="Sakkal Majalla" pitchFamily="2" charset="-78"/>
              </a:rPr>
              <a:t>السرية</a:t>
            </a:r>
            <a:endParaRPr lang="en-US" altLang="en-US" b="1" dirty="0"/>
          </a:p>
        </p:txBody>
      </p:sp>
      <p:sp>
        <p:nvSpPr>
          <p:cNvPr id="33800" name="Slide Number Placeholder 2">
            <a:extLst>
              <a:ext uri="{FF2B5EF4-FFF2-40B4-BE49-F238E27FC236}">
                <a16:creationId xmlns="" xmlns:a16="http://schemas.microsoft.com/office/drawing/2014/main" id="{3A79A9F6-0A45-4703-87C4-FE162403D61E}"/>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DA36D3E1-5FC8-453D-95C8-BDA9A9E8B5FE}" type="slidenum">
              <a:rPr lang="en-US" altLang="en-US" sz="1200" smtClean="0">
                <a:solidFill>
                  <a:srgbClr val="898989"/>
                </a:solidFill>
              </a:rPr>
              <a:pPr>
                <a:spcBef>
                  <a:spcPct val="0"/>
                </a:spcBef>
                <a:buFontTx/>
                <a:buNone/>
              </a:pPr>
              <a:t>52</a:t>
            </a:fld>
            <a:endParaRPr lang="en-US" altLang="en-US" sz="1200">
              <a:solidFill>
                <a:srgbClr val="898989"/>
              </a:solidFill>
            </a:endParaRPr>
          </a:p>
        </p:txBody>
      </p:sp>
      <p:sp>
        <p:nvSpPr>
          <p:cNvPr id="9" name="Rectangle 3"/>
          <p:cNvSpPr txBox="1">
            <a:spLocks/>
          </p:cNvSpPr>
          <p:nvPr/>
        </p:nvSpPr>
        <p:spPr bwMode="auto">
          <a:xfrm>
            <a:off x="350838" y="1339850"/>
            <a:ext cx="8515350" cy="515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charset="0"/>
              <a:buChar char="•"/>
              <a:defRPr sz="3200">
                <a:solidFill>
                  <a:schemeClr val="tx1"/>
                </a:solidFill>
                <a:latin typeface="Calibri" pitchFamily="34" charset="0"/>
                <a:ea typeface="ＭＳ Ｐゴシック" pitchFamily="34" charset="-128"/>
              </a:defRPr>
            </a:lvl1pPr>
            <a:lvl2pPr marL="742950" indent="-285750">
              <a:spcBef>
                <a:spcPct val="20000"/>
              </a:spcBef>
              <a:buFont typeface="Arial" charset="0"/>
              <a:buChar char="–"/>
              <a:defRPr sz="2800">
                <a:solidFill>
                  <a:schemeClr val="tx1"/>
                </a:solidFill>
                <a:latin typeface="Calibri" pitchFamily="34" charset="0"/>
                <a:ea typeface="ＭＳ Ｐゴシック" pitchFamily="34" charset="-128"/>
              </a:defRPr>
            </a:lvl2pPr>
            <a:lvl3pPr marL="1143000" indent="-228600">
              <a:spcBef>
                <a:spcPct val="20000"/>
              </a:spcBef>
              <a:buFont typeface="Arial" charset="0"/>
              <a:buChar char="•"/>
              <a:defRPr sz="2400">
                <a:solidFill>
                  <a:schemeClr val="tx1"/>
                </a:solidFill>
                <a:latin typeface="Calibri" pitchFamily="34" charset="0"/>
                <a:ea typeface="ＭＳ Ｐゴシック" pitchFamily="34" charset="-128"/>
              </a:defRPr>
            </a:lvl3pPr>
            <a:lvl4pPr marL="1600200" indent="-228600">
              <a:spcBef>
                <a:spcPct val="20000"/>
              </a:spcBef>
              <a:buFont typeface="Arial" charset="0"/>
              <a:buChar char="–"/>
              <a:defRPr sz="2000">
                <a:solidFill>
                  <a:schemeClr val="tx1"/>
                </a:solidFill>
                <a:latin typeface="Calibri" pitchFamily="34" charset="0"/>
                <a:ea typeface="ＭＳ Ｐゴシック" pitchFamily="34" charset="-128"/>
              </a:defRPr>
            </a:lvl4pPr>
            <a:lvl5pPr marL="2057400" indent="-228600">
              <a:spcBef>
                <a:spcPct val="20000"/>
              </a:spcBef>
              <a:buFont typeface="Arial" charset="0"/>
              <a:buChar char="»"/>
              <a:defRPr sz="2000">
                <a:solidFill>
                  <a:schemeClr val="tx1"/>
                </a:solidFill>
                <a:latin typeface="Calibri" pitchFamily="34" charset="0"/>
                <a:ea typeface="ＭＳ Ｐゴシック"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ＭＳ Ｐゴシック" pitchFamily="34" charset="-128"/>
              </a:defRPr>
            </a:lvl9pPr>
          </a:lstStyle>
          <a:p>
            <a:pPr algn="just" rtl="1" eaLnBrk="1" hangingPunct="1">
              <a:defRPr/>
            </a:pPr>
            <a:r>
              <a:rPr lang="ar-SY" altLang="sr-Latn-RS" sz="3000" dirty="0" smtClean="0">
                <a:latin typeface="Sakkal Majalla" panose="02000000000000000000" pitchFamily="2" charset="-78"/>
                <a:cs typeface="Sakkal Majalla" panose="02000000000000000000" pitchFamily="2" charset="-78"/>
              </a:rPr>
              <a:t>تشترط اتفاقية بودابست مبدأ السرية فيما يتعلق باتخاذ بعض الإجراءات:</a:t>
            </a:r>
          </a:p>
          <a:p>
            <a:pPr marL="0" indent="0" algn="just" rtl="1" eaLnBrk="1" hangingPunct="1">
              <a:buFont typeface="Arial" charset="0"/>
              <a:buNone/>
              <a:defRPr/>
            </a:pPr>
            <a:endParaRPr lang="ar-SY" sz="1800" b="1" dirty="0" smtClean="0">
              <a:latin typeface="Sakkal Majalla" panose="02000000000000000000" pitchFamily="2" charset="-78"/>
              <a:cs typeface="Sakkal Majalla" panose="02000000000000000000" pitchFamily="2" charset="-78"/>
            </a:endParaRPr>
          </a:p>
          <a:p>
            <a:pPr marL="0" indent="0" algn="just" rtl="1" eaLnBrk="1" hangingPunct="1">
              <a:buFont typeface="Arial" charset="0"/>
              <a:buNone/>
              <a:defRPr/>
            </a:pPr>
            <a:r>
              <a:rPr lang="ar-EG" sz="1800" b="1" dirty="0" smtClean="0">
                <a:latin typeface="Sakkal Majalla" panose="02000000000000000000" pitchFamily="2" charset="-78"/>
                <a:cs typeface="Sakkal Majalla" panose="02000000000000000000" pitchFamily="2" charset="-78"/>
              </a:rPr>
              <a:t>المادة 16- التعجيل في حفظ بيانات الكومبيوتر المخزنة</a:t>
            </a:r>
            <a:endParaRPr lang="fr-FR" sz="1800" dirty="0" smtClean="0">
              <a:latin typeface="Sakkal Majalla" panose="02000000000000000000" pitchFamily="2" charset="-78"/>
              <a:cs typeface="Sakkal Majalla" panose="02000000000000000000" pitchFamily="2" charset="-78"/>
            </a:endParaRPr>
          </a:p>
          <a:p>
            <a:pPr marL="0" indent="0" algn="just" rtl="1" eaLnBrk="1" hangingPunct="1">
              <a:buFont typeface="Arial" charset="0"/>
              <a:buNone/>
              <a:defRPr/>
            </a:pPr>
            <a:r>
              <a:rPr lang="ar-SY" sz="2000" dirty="0" smtClean="0">
                <a:latin typeface="Sakkal Majalla" panose="02000000000000000000" pitchFamily="2" charset="-78"/>
                <a:cs typeface="Sakkal Majalla" panose="02000000000000000000" pitchFamily="2" charset="-78"/>
              </a:rPr>
              <a:t>3. </a:t>
            </a:r>
            <a:r>
              <a:rPr lang="ar-EG" sz="2000" dirty="0" smtClean="0">
                <a:latin typeface="Sakkal Majalla" panose="02000000000000000000" pitchFamily="2" charset="-78"/>
                <a:cs typeface="Sakkal Majalla" panose="02000000000000000000" pitchFamily="2" charset="-78"/>
              </a:rPr>
              <a:t>تعتمد كل دولة طرف ما يلزم من تدابير تشريعية وغيرها من التدابير لإلزام القيِّم على حفظ بيانات الكومبيوتر أو أي شخص آخر عهدت له هذه المهمة، بالحفاظ على </a:t>
            </a:r>
            <a:r>
              <a:rPr lang="ar-EG" sz="2000" dirty="0" smtClean="0">
                <a:solidFill>
                  <a:srgbClr val="FF0000"/>
                </a:solidFill>
                <a:latin typeface="Sakkal Majalla" panose="02000000000000000000" pitchFamily="2" charset="-78"/>
                <a:cs typeface="Sakkal Majalla" panose="02000000000000000000" pitchFamily="2" charset="-78"/>
              </a:rPr>
              <a:t>سرية</a:t>
            </a:r>
            <a:r>
              <a:rPr lang="ar-EG" sz="2000" dirty="0" smtClean="0">
                <a:latin typeface="Sakkal Majalla" panose="02000000000000000000" pitchFamily="2" charset="-78"/>
                <a:cs typeface="Sakkal Majalla" panose="02000000000000000000" pitchFamily="2" charset="-78"/>
              </a:rPr>
              <a:t> هذه الإجراءات طيلة الفترة الزمنية المنصوص عليها في قانونها الوطني.</a:t>
            </a:r>
            <a:endParaRPr lang="ar-SY" sz="2000" dirty="0" smtClean="0">
              <a:latin typeface="Sakkal Majalla" panose="02000000000000000000" pitchFamily="2" charset="-78"/>
              <a:cs typeface="Sakkal Majalla" panose="02000000000000000000" pitchFamily="2" charset="-78"/>
            </a:endParaRPr>
          </a:p>
          <a:p>
            <a:pPr marL="0" indent="0" algn="just" rtl="1" eaLnBrk="1" hangingPunct="1">
              <a:buFont typeface="Arial" charset="0"/>
              <a:buNone/>
              <a:defRPr/>
            </a:pPr>
            <a:endParaRPr lang="fr-FR" sz="2000" dirty="0" smtClean="0">
              <a:latin typeface="Sakkal Majalla" panose="02000000000000000000" pitchFamily="2" charset="-78"/>
              <a:cs typeface="Sakkal Majalla" panose="02000000000000000000" pitchFamily="2" charset="-78"/>
            </a:endParaRPr>
          </a:p>
          <a:p>
            <a:pPr marL="0" indent="0" algn="just" rtl="1" eaLnBrk="1" hangingPunct="1">
              <a:buFont typeface="Arial" charset="0"/>
              <a:buNone/>
              <a:defRPr/>
            </a:pPr>
            <a:r>
              <a:rPr lang="ar-EG" sz="1800" b="1" dirty="0" smtClean="0">
                <a:latin typeface="Sakkal Majalla" panose="02000000000000000000" pitchFamily="2" charset="-78"/>
                <a:cs typeface="Sakkal Majalla" panose="02000000000000000000" pitchFamily="2" charset="-78"/>
              </a:rPr>
              <a:t>المادة 20- جمع بيانات الكومبيوتر في الوقت الحقيقي</a:t>
            </a:r>
            <a:endParaRPr lang="ar-SY" sz="1800" b="1" dirty="0" smtClean="0">
              <a:latin typeface="Sakkal Majalla" panose="02000000000000000000" pitchFamily="2" charset="-78"/>
              <a:cs typeface="Sakkal Majalla" panose="02000000000000000000" pitchFamily="2" charset="-78"/>
            </a:endParaRPr>
          </a:p>
          <a:p>
            <a:pPr marL="0" indent="0" algn="just" rtl="1" eaLnBrk="1" hangingPunct="1">
              <a:buFont typeface="Arial" charset="0"/>
              <a:buNone/>
              <a:defRPr/>
            </a:pPr>
            <a:r>
              <a:rPr lang="ar-EG" sz="2000" dirty="0" smtClean="0">
                <a:latin typeface="Sakkal Majalla" panose="02000000000000000000" pitchFamily="2" charset="-78"/>
                <a:cs typeface="Sakkal Majalla" panose="02000000000000000000" pitchFamily="2" charset="-78"/>
              </a:rPr>
              <a:t>3.  تعتمد كل دولة طرف ما يلزم من تدابير تشريعية وغيرها من التدابير لإلزام مزود الخدمة بالحفاظ على </a:t>
            </a:r>
            <a:r>
              <a:rPr lang="ar-EG" sz="2000" dirty="0" smtClean="0">
                <a:solidFill>
                  <a:srgbClr val="FF0000"/>
                </a:solidFill>
                <a:latin typeface="Sakkal Majalla" panose="02000000000000000000" pitchFamily="2" charset="-78"/>
                <a:cs typeface="Sakkal Majalla" panose="02000000000000000000" pitchFamily="2" charset="-78"/>
              </a:rPr>
              <a:t>سرية</a:t>
            </a:r>
            <a:r>
              <a:rPr lang="ar-EG" sz="2000" dirty="0" smtClean="0">
                <a:latin typeface="Sakkal Majalla" panose="02000000000000000000" pitchFamily="2" charset="-78"/>
                <a:cs typeface="Sakkal Majalla" panose="02000000000000000000" pitchFamily="2" charset="-78"/>
              </a:rPr>
              <a:t> تنفيذ أي من السلطات المنصوص عليها في هذه المادة وعلى أي معلومات مرتبطة بها.</a:t>
            </a:r>
            <a:r>
              <a:rPr lang="en-US" sz="2000" dirty="0" smtClean="0">
                <a:latin typeface="Sakkal Majalla" panose="02000000000000000000" pitchFamily="2" charset="-78"/>
                <a:cs typeface="Sakkal Majalla" panose="02000000000000000000" pitchFamily="2" charset="-78"/>
              </a:rPr>
              <a:t> </a:t>
            </a:r>
            <a:endParaRPr lang="ar-SY" sz="2000" dirty="0" smtClean="0">
              <a:latin typeface="Sakkal Majalla" panose="02000000000000000000" pitchFamily="2" charset="-78"/>
              <a:cs typeface="Sakkal Majalla" panose="02000000000000000000" pitchFamily="2" charset="-78"/>
            </a:endParaRPr>
          </a:p>
          <a:p>
            <a:pPr marL="0" indent="0" algn="just" rtl="1" eaLnBrk="1" hangingPunct="1">
              <a:buFont typeface="Arial" charset="0"/>
              <a:buNone/>
              <a:defRPr/>
            </a:pPr>
            <a:endParaRPr lang="ar-SY" sz="2000" dirty="0" smtClean="0">
              <a:latin typeface="Sakkal Majalla" panose="02000000000000000000" pitchFamily="2" charset="-78"/>
              <a:cs typeface="Sakkal Majalla" panose="02000000000000000000" pitchFamily="2" charset="-78"/>
            </a:endParaRPr>
          </a:p>
          <a:p>
            <a:pPr marL="0" indent="0" algn="just" rtl="1" eaLnBrk="1" hangingPunct="1">
              <a:buFont typeface="Arial" charset="0"/>
              <a:buNone/>
              <a:defRPr/>
            </a:pPr>
            <a:r>
              <a:rPr lang="ar-EG" sz="1800" b="1" dirty="0" smtClean="0">
                <a:latin typeface="Sakkal Majalla" panose="02000000000000000000" pitchFamily="2" charset="-78"/>
                <a:cs typeface="Sakkal Majalla" panose="02000000000000000000" pitchFamily="2" charset="-78"/>
              </a:rPr>
              <a:t>المادة 21 – اعتراض بيانات المحتوى</a:t>
            </a:r>
            <a:endParaRPr lang="fr-FR" sz="1800" b="1" dirty="0" smtClean="0">
              <a:latin typeface="Sakkal Majalla" panose="02000000000000000000" pitchFamily="2" charset="-78"/>
              <a:cs typeface="Sakkal Majalla" panose="02000000000000000000" pitchFamily="2" charset="-78"/>
            </a:endParaRPr>
          </a:p>
          <a:p>
            <a:pPr marL="0" indent="0" algn="just" rtl="1" eaLnBrk="1" hangingPunct="1">
              <a:buFont typeface="Arial" charset="0"/>
              <a:buNone/>
              <a:defRPr/>
            </a:pPr>
            <a:r>
              <a:rPr lang="ar-EG" sz="2000" dirty="0" smtClean="0">
                <a:latin typeface="Sakkal Majalla" panose="02000000000000000000" pitchFamily="2" charset="-78"/>
                <a:cs typeface="Sakkal Majalla" panose="02000000000000000000" pitchFamily="2" charset="-78"/>
              </a:rPr>
              <a:t>3.  تعتمد كل دولة طرف ما يلزم من تدابير تشريعية وغيرها من التدابير لإلزام مزود الخدمة بالمحافظة على </a:t>
            </a:r>
            <a:r>
              <a:rPr lang="ar-EG" sz="2000" dirty="0" smtClean="0">
                <a:solidFill>
                  <a:srgbClr val="FF0000"/>
                </a:solidFill>
                <a:latin typeface="Sakkal Majalla" panose="02000000000000000000" pitchFamily="2" charset="-78"/>
                <a:cs typeface="Sakkal Majalla" panose="02000000000000000000" pitchFamily="2" charset="-78"/>
              </a:rPr>
              <a:t>سرية</a:t>
            </a:r>
            <a:r>
              <a:rPr lang="ar-EG" sz="2000" dirty="0" smtClean="0">
                <a:latin typeface="Sakkal Majalla" panose="02000000000000000000" pitchFamily="2" charset="-78"/>
                <a:cs typeface="Sakkal Majalla" panose="02000000000000000000" pitchFamily="2" charset="-78"/>
              </a:rPr>
              <a:t> تنفيذ أي من السلطات المنصوص عليها هذه المادة وأي معلومات متصلة بها.</a:t>
            </a:r>
            <a:endParaRPr lang="fr-FR" sz="2000" dirty="0" smtClean="0">
              <a:latin typeface="Sakkal Majalla" panose="02000000000000000000" pitchFamily="2" charset="-78"/>
              <a:cs typeface="Sakkal Majalla" panose="02000000000000000000" pitchFamily="2" charset="-78"/>
            </a:endParaRPr>
          </a:p>
          <a:p>
            <a:pPr marL="0" indent="0" algn="just" rtl="1" eaLnBrk="1" hangingPunct="1">
              <a:buFont typeface="Arial" charset="0"/>
              <a:buNone/>
              <a:defRPr/>
            </a:pPr>
            <a:endParaRPr lang="fr-FR" sz="2000" dirty="0" smtClean="0">
              <a:latin typeface="Sakkal Majalla" panose="02000000000000000000" pitchFamily="2" charset="-78"/>
              <a:cs typeface="Sakkal Majalla" panose="02000000000000000000" pitchFamily="2" charset="-78"/>
            </a:endParaRPr>
          </a:p>
          <a:p>
            <a:pPr marL="0" indent="0" algn="just" rtl="1" eaLnBrk="1" hangingPunct="1">
              <a:buFont typeface="Arial" charset="0"/>
              <a:buNone/>
              <a:defRPr/>
            </a:pPr>
            <a:endParaRPr lang="fr-FR" sz="1800" b="1" dirty="0" smtClean="0">
              <a:latin typeface="Sakkal Majalla" panose="02000000000000000000" pitchFamily="2" charset="-78"/>
              <a:cs typeface="Sakkal Majalla" panose="02000000000000000000" pitchFamily="2" charset="-78"/>
            </a:endParaRPr>
          </a:p>
          <a:p>
            <a:pPr marL="0" indent="0" algn="just" rtl="1" eaLnBrk="1" hangingPunct="1">
              <a:buFont typeface="Arial" charset="0"/>
              <a:buNone/>
              <a:defRPr/>
            </a:pPr>
            <a:endParaRPr lang="ar-SY" altLang="sr-Latn-RS" sz="3000" dirty="0" smtClean="0"/>
          </a:p>
        </p:txBody>
      </p:sp>
    </p:spTree>
    <p:extLst>
      <p:ext uri="{BB962C8B-B14F-4D97-AF65-F5344CB8AC3E}">
        <p14:creationId xmlns:p14="http://schemas.microsoft.com/office/powerpoint/2010/main" val="382172850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6">
            <a:extLst>
              <a:ext uri="{FF2B5EF4-FFF2-40B4-BE49-F238E27FC236}">
                <a16:creationId xmlns="" xmlns:a16="http://schemas.microsoft.com/office/drawing/2014/main" id="{962283E1-7DBC-4E8C-9B15-62AAB18C88B8}"/>
              </a:ext>
            </a:extLst>
          </p:cNvPr>
          <p:cNvPicPr>
            <a:picLocks noChangeAspect="1"/>
          </p:cNvPicPr>
          <p:nvPr/>
        </p:nvPicPr>
        <p:blipFill>
          <a:blip r:embed="rId3">
            <a:extLst>
              <a:ext uri="{28A0092B-C50C-407E-A947-70E740481C1C}">
                <a14:useLocalDpi xmlns:a14="http://schemas.microsoft.com/office/drawing/2010/main" val="0"/>
              </a:ext>
            </a:extLst>
          </a:blip>
          <a:srcRect l="21269" t="35110" r="57442" b="13972"/>
          <a:stretch>
            <a:fillRect/>
          </a:stretch>
        </p:blipFill>
        <p:spPr bwMode="auto">
          <a:xfrm>
            <a:off x="7100888" y="1417638"/>
            <a:ext cx="2032000" cy="3106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3" name="Rectangle 3">
            <a:extLst>
              <a:ext uri="{FF2B5EF4-FFF2-40B4-BE49-F238E27FC236}">
                <a16:creationId xmlns="" xmlns:a16="http://schemas.microsoft.com/office/drawing/2014/main" id="{BC878439-F03D-4CD6-9B02-408C4A21D0FD}"/>
              </a:ext>
            </a:extLst>
          </p:cNvPr>
          <p:cNvSpPr txBox="1">
            <a:spLocks/>
          </p:cNvSpPr>
          <p:nvPr/>
        </p:nvSpPr>
        <p:spPr bwMode="auto">
          <a:xfrm>
            <a:off x="350838" y="1460500"/>
            <a:ext cx="6669087"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rtl="1" eaLnBrk="1" hangingPunct="1"/>
            <a:r>
              <a:rPr lang="ar-SY" altLang="sr-Latn-RS" sz="3600" dirty="0">
                <a:latin typeface="Sakkal Majalla" panose="02000000000000000000" pitchFamily="2" charset="-78"/>
                <a:cs typeface="Sakkal Majalla" panose="02000000000000000000" pitchFamily="2" charset="-78"/>
              </a:rPr>
              <a:t>آليات </a:t>
            </a:r>
            <a:r>
              <a:rPr lang="ar-SY" altLang="sr-Latn-RS" sz="3600" dirty="0" smtClean="0">
                <a:latin typeface="Sakkal Majalla" panose="02000000000000000000" pitchFamily="2" charset="-78"/>
                <a:cs typeface="Sakkal Majalla" panose="02000000000000000000" pitchFamily="2" charset="-78"/>
              </a:rPr>
              <a:t>لضمان </a:t>
            </a:r>
            <a:r>
              <a:rPr lang="ar-SY" altLang="sr-Latn-RS" sz="3600" dirty="0">
                <a:latin typeface="Sakkal Majalla" panose="02000000000000000000" pitchFamily="2" charset="-78"/>
                <a:cs typeface="Sakkal Majalla" panose="02000000000000000000" pitchFamily="2" charset="-78"/>
              </a:rPr>
              <a:t>السرية:</a:t>
            </a:r>
          </a:p>
          <a:p>
            <a:pPr lvl="1" algn="just" rtl="1" eaLnBrk="1" hangingPunct="1"/>
            <a:r>
              <a:rPr lang="ar-SY" altLang="sr-Latn-RS" sz="3000" b="1" dirty="0">
                <a:solidFill>
                  <a:srgbClr val="FF0000"/>
                </a:solidFill>
                <a:latin typeface="Sakkal Majalla" panose="02000000000000000000" pitchFamily="2" charset="-78"/>
                <a:cs typeface="Sakkal Majalla" panose="02000000000000000000" pitchFamily="2" charset="-78"/>
              </a:rPr>
              <a:t>جلسات استماع </a:t>
            </a:r>
            <a:r>
              <a:rPr lang="ar-SY" altLang="sr-Latn-RS" sz="3000" b="1" dirty="0" smtClean="0">
                <a:solidFill>
                  <a:srgbClr val="FF0000"/>
                </a:solidFill>
                <a:latin typeface="Sakkal Majalla" panose="02000000000000000000" pitchFamily="2" charset="-78"/>
                <a:cs typeface="Sakkal Majalla" panose="02000000000000000000" pitchFamily="2" charset="-78"/>
              </a:rPr>
              <a:t>سرية</a:t>
            </a:r>
            <a:endParaRPr lang="ar-SY" altLang="sr-Latn-RS" sz="3000" b="1" dirty="0">
              <a:solidFill>
                <a:srgbClr val="FF0000"/>
              </a:solidFill>
              <a:latin typeface="Sakkal Majalla" panose="02000000000000000000" pitchFamily="2" charset="-78"/>
              <a:cs typeface="Sakkal Majalla" panose="02000000000000000000" pitchFamily="2" charset="-78"/>
            </a:endParaRPr>
          </a:p>
          <a:p>
            <a:pPr lvl="1" algn="just" rtl="1" eaLnBrk="1" hangingPunct="1"/>
            <a:r>
              <a:rPr lang="ar-SY" altLang="sr-Latn-RS" sz="3000" b="1" dirty="0" smtClean="0">
                <a:solidFill>
                  <a:srgbClr val="FF0000"/>
                </a:solidFill>
                <a:latin typeface="Sakkal Majalla" panose="02000000000000000000" pitchFamily="2" charset="-78"/>
                <a:cs typeface="Sakkal Majalla" panose="02000000000000000000" pitchFamily="2" charset="-78"/>
              </a:rPr>
              <a:t>جلسات </a:t>
            </a:r>
            <a:r>
              <a:rPr lang="ar-SY" altLang="sr-Latn-RS" sz="3000" b="1" dirty="0">
                <a:solidFill>
                  <a:srgbClr val="FF0000"/>
                </a:solidFill>
                <a:latin typeface="Sakkal Majalla" panose="02000000000000000000" pitchFamily="2" charset="-78"/>
                <a:cs typeface="Sakkal Majalla" panose="02000000000000000000" pitchFamily="2" charset="-78"/>
              </a:rPr>
              <a:t>استماع </a:t>
            </a:r>
            <a:r>
              <a:rPr lang="ar-SY" altLang="sr-Latn-RS" sz="3000" b="1" dirty="0" smtClean="0">
                <a:solidFill>
                  <a:srgbClr val="FF0000"/>
                </a:solidFill>
                <a:latin typeface="Sakkal Majalla" panose="02000000000000000000" pitchFamily="2" charset="-78"/>
                <a:cs typeface="Sakkal Majalla" panose="02000000000000000000" pitchFamily="2" charset="-78"/>
              </a:rPr>
              <a:t>انفرادية (بدون </a:t>
            </a:r>
            <a:r>
              <a:rPr lang="ar-SY" altLang="sr-Latn-RS" sz="3000" b="1" dirty="0">
                <a:solidFill>
                  <a:srgbClr val="FF0000"/>
                </a:solidFill>
                <a:latin typeface="Sakkal Majalla" panose="02000000000000000000" pitchFamily="2" charset="-78"/>
                <a:cs typeface="Sakkal Majalla" panose="02000000000000000000" pitchFamily="2" charset="-78"/>
              </a:rPr>
              <a:t>إخطار الطرف المتهم)</a:t>
            </a:r>
          </a:p>
          <a:p>
            <a:pPr lvl="1" algn="just" rtl="1" eaLnBrk="1" hangingPunct="1"/>
            <a:r>
              <a:rPr lang="ar-SY" altLang="sr-Latn-RS" sz="3000" b="1" dirty="0">
                <a:solidFill>
                  <a:srgbClr val="FF0000"/>
                </a:solidFill>
                <a:latin typeface="Sakkal Majalla" panose="02000000000000000000" pitchFamily="2" charset="-78"/>
                <a:cs typeface="Sakkal Majalla" panose="02000000000000000000" pitchFamily="2" charset="-78"/>
              </a:rPr>
              <a:t>أمر مختوم / أمر </a:t>
            </a:r>
            <a:r>
              <a:rPr lang="ar-SY" altLang="sr-Latn-RS" sz="3000" b="1" dirty="0" smtClean="0">
                <a:solidFill>
                  <a:srgbClr val="FF0000"/>
                </a:solidFill>
                <a:latin typeface="Sakkal Majalla" panose="02000000000000000000" pitchFamily="2" charset="-78"/>
                <a:cs typeface="Sakkal Majalla" panose="02000000000000000000" pitchFamily="2" charset="-78"/>
              </a:rPr>
              <a:t>بالسرية </a:t>
            </a:r>
            <a:r>
              <a:rPr lang="ar-SY" altLang="sr-Latn-RS" sz="3000" b="1" dirty="0">
                <a:solidFill>
                  <a:srgbClr val="FF0000"/>
                </a:solidFill>
                <a:latin typeface="Sakkal Majalla" panose="02000000000000000000" pitchFamily="2" charset="-78"/>
                <a:cs typeface="Sakkal Majalla" panose="02000000000000000000" pitchFamily="2" charset="-78"/>
              </a:rPr>
              <a:t>/ أمر </a:t>
            </a:r>
            <a:r>
              <a:rPr lang="ar-SY" altLang="sr-Latn-RS" sz="3000" b="1" dirty="0" smtClean="0">
                <a:solidFill>
                  <a:srgbClr val="FF0000"/>
                </a:solidFill>
                <a:latin typeface="Sakkal Majalla" panose="02000000000000000000" pitchFamily="2" charset="-78"/>
                <a:cs typeface="Sakkal Majalla" panose="02000000000000000000" pitchFamily="2" charset="-78"/>
              </a:rPr>
              <a:t>بالتكتم</a:t>
            </a:r>
            <a:endParaRPr lang="ar-SY" altLang="sr-Latn-RS" sz="3000" b="1" dirty="0">
              <a:solidFill>
                <a:srgbClr val="FF0000"/>
              </a:solidFill>
              <a:latin typeface="Sakkal Majalla" panose="02000000000000000000" pitchFamily="2" charset="-78"/>
              <a:cs typeface="Sakkal Majalla" panose="02000000000000000000" pitchFamily="2" charset="-78"/>
            </a:endParaRPr>
          </a:p>
          <a:p>
            <a:pPr lvl="1" algn="just" rtl="1" eaLnBrk="1" hangingPunct="1"/>
            <a:r>
              <a:rPr lang="ar-SY" altLang="sr-Latn-RS" sz="3000" b="1" dirty="0" smtClean="0">
                <a:solidFill>
                  <a:srgbClr val="FF0000"/>
                </a:solidFill>
                <a:latin typeface="Sakkal Majalla" panose="02000000000000000000" pitchFamily="2" charset="-78"/>
                <a:cs typeface="Sakkal Majalla" panose="02000000000000000000" pitchFamily="2" charset="-78"/>
              </a:rPr>
              <a:t>مطالبة مزودي الخدمات </a:t>
            </a:r>
            <a:r>
              <a:rPr lang="ar-SY" altLang="sr-Latn-RS" sz="3000" b="1" dirty="0">
                <a:solidFill>
                  <a:srgbClr val="FF0000"/>
                </a:solidFill>
                <a:latin typeface="Sakkal Majalla" panose="02000000000000000000" pitchFamily="2" charset="-78"/>
                <a:cs typeface="Sakkal Majalla" panose="02000000000000000000" pitchFamily="2" charset="-78"/>
              </a:rPr>
              <a:t>المعنيين </a:t>
            </a:r>
            <a:r>
              <a:rPr lang="ar-SY" altLang="sr-Latn-RS" sz="3000" b="1" dirty="0" smtClean="0">
                <a:solidFill>
                  <a:srgbClr val="FF0000"/>
                </a:solidFill>
                <a:latin typeface="Sakkal Majalla" panose="02000000000000000000" pitchFamily="2" charset="-78"/>
                <a:cs typeface="Sakkal Majalla" panose="02000000000000000000" pitchFamily="2" charset="-78"/>
              </a:rPr>
              <a:t>بالحفاظ على السرية</a:t>
            </a:r>
            <a:endParaRPr lang="ar-SY" altLang="sr-Latn-RS" sz="3000" b="1" dirty="0">
              <a:solidFill>
                <a:srgbClr val="FF0000"/>
              </a:solidFill>
              <a:latin typeface="Sakkal Majalla" panose="02000000000000000000" pitchFamily="2" charset="-78"/>
              <a:cs typeface="Sakkal Majalla" panose="02000000000000000000" pitchFamily="2" charset="-78"/>
            </a:endParaRPr>
          </a:p>
        </p:txBody>
      </p:sp>
      <p:sp>
        <p:nvSpPr>
          <p:cNvPr id="35844" name="Title 2">
            <a:extLst>
              <a:ext uri="{FF2B5EF4-FFF2-40B4-BE49-F238E27FC236}">
                <a16:creationId xmlns="" xmlns:a16="http://schemas.microsoft.com/office/drawing/2014/main" id="{EEF7A437-C1F3-426D-A230-234F318A187E}"/>
              </a:ext>
            </a:extLst>
          </p:cNvPr>
          <p:cNvSpPr>
            <a:spLocks noGrp="1"/>
          </p:cNvSpPr>
          <p:nvPr>
            <p:ph type="title"/>
          </p:nvPr>
        </p:nvSpPr>
        <p:spPr/>
        <p:txBody>
          <a:bodyPr/>
          <a:lstStyle/>
          <a:p>
            <a:pPr rtl="1"/>
            <a:r>
              <a:rPr lang="ar-SY" altLang="fr-FR" b="1" dirty="0">
                <a:latin typeface="Sakkal Majalla" pitchFamily="2" charset="-78"/>
                <a:cs typeface="Sakkal Majalla" pitchFamily="2" charset="-78"/>
              </a:rPr>
              <a:t>السرية</a:t>
            </a:r>
            <a:endParaRPr lang="en-US" altLang="en-US" b="1" dirty="0"/>
          </a:p>
        </p:txBody>
      </p:sp>
      <p:pic>
        <p:nvPicPr>
          <p:cNvPr id="35845" name="Picture 8" descr="Image result for confidential court clipart">
            <a:extLst>
              <a:ext uri="{FF2B5EF4-FFF2-40B4-BE49-F238E27FC236}">
                <a16:creationId xmlns="" xmlns:a16="http://schemas.microsoft.com/office/drawing/2014/main" id="{B02776BE-A62B-4FEF-AD53-232C05DB577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77063" y="4746625"/>
            <a:ext cx="2166937" cy="1165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6" name="Slide Number Placeholder 2">
            <a:extLst>
              <a:ext uri="{FF2B5EF4-FFF2-40B4-BE49-F238E27FC236}">
                <a16:creationId xmlns="" xmlns:a16="http://schemas.microsoft.com/office/drawing/2014/main" id="{5D4DAF51-3986-43BD-B7DC-0F098C81DE20}"/>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1200">
                <a:solidFill>
                  <a:srgbClr val="898989"/>
                </a:solidFill>
              </a:rPr>
              <a:t>!</a:t>
            </a:r>
            <a:fld id="{167EAB7F-6C7D-4F98-85F0-14E5591A81DF}" type="slidenum">
              <a:rPr lang="en-US" altLang="en-US" sz="1200" smtClean="0">
                <a:solidFill>
                  <a:srgbClr val="898989"/>
                </a:solidFill>
              </a:rPr>
              <a:pPr>
                <a:spcBef>
                  <a:spcPct val="0"/>
                </a:spcBef>
                <a:buFontTx/>
                <a:buNone/>
              </a:pPr>
              <a:t>53</a:t>
            </a:fld>
            <a:endParaRPr lang="en-US" altLang="en-US" sz="1200">
              <a:solidFill>
                <a:srgbClr val="898989"/>
              </a:solidFill>
            </a:endParaRPr>
          </a:p>
        </p:txBody>
      </p:sp>
    </p:spTree>
    <p:extLst>
      <p:ext uri="{BB962C8B-B14F-4D97-AF65-F5344CB8AC3E}">
        <p14:creationId xmlns:p14="http://schemas.microsoft.com/office/powerpoint/2010/main" val="211122373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3">
            <a:extLst>
              <a:ext uri="{FF2B5EF4-FFF2-40B4-BE49-F238E27FC236}">
                <a16:creationId xmlns="" xmlns:a16="http://schemas.microsoft.com/office/drawing/2014/main" id="{42086428-ECB8-4AE3-A9DE-1CD59544849B}"/>
              </a:ext>
            </a:extLst>
          </p:cNvPr>
          <p:cNvSpPr txBox="1">
            <a:spLocks/>
          </p:cNvSpPr>
          <p:nvPr/>
        </p:nvSpPr>
        <p:spPr bwMode="auto">
          <a:xfrm>
            <a:off x="350838" y="1460500"/>
            <a:ext cx="7965026"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rtl="1" eaLnBrk="1" hangingPunct="1"/>
            <a:r>
              <a:rPr lang="ar-SY" altLang="sr-Latn-RS" dirty="0" smtClean="0">
                <a:latin typeface="Sakkal Majalla" panose="02000000000000000000" pitchFamily="2" charset="-78"/>
                <a:cs typeface="Sakkal Majalla" panose="02000000000000000000" pitchFamily="2" charset="-78"/>
              </a:rPr>
              <a:t>يجب الحفاظ على سرية جلسة الاستماع والأمر تحديدا عن صاحب الحساب البنكي المفتوح باسم </a:t>
            </a:r>
            <a:r>
              <a:rPr lang="en-US" altLang="sr-Latn-RS" dirty="0" smtClean="0">
                <a:latin typeface="Sakkal Majalla" panose="02000000000000000000" pitchFamily="2" charset="-78"/>
                <a:cs typeface="Sakkal Majalla" panose="02000000000000000000" pitchFamily="2" charset="-78"/>
              </a:rPr>
              <a:t>”</a:t>
            </a:r>
            <a:r>
              <a:rPr lang="ar-SY" altLang="sr-Latn-RS" dirty="0" smtClean="0">
                <a:latin typeface="Sakkal Majalla" panose="02000000000000000000" pitchFamily="2" charset="-78"/>
                <a:cs typeface="Sakkal Majalla" panose="02000000000000000000" pitchFamily="2" charset="-78"/>
              </a:rPr>
              <a:t>البنك المتحد للطباعة أوستلاندا</a:t>
            </a:r>
            <a:r>
              <a:rPr lang="en-US" altLang="sr-Latn-RS" dirty="0">
                <a:latin typeface="Sakkal Majalla" panose="02000000000000000000" pitchFamily="2" charset="-78"/>
                <a:cs typeface="Sakkal Majalla" panose="02000000000000000000" pitchFamily="2" charset="-78"/>
              </a:rPr>
              <a:t> “</a:t>
            </a:r>
            <a:endParaRPr lang="ar-SY" altLang="sr-Latn-RS" dirty="0" smtClean="0">
              <a:latin typeface="Sakkal Majalla" panose="02000000000000000000" pitchFamily="2" charset="-78"/>
              <a:cs typeface="Sakkal Majalla" panose="02000000000000000000" pitchFamily="2" charset="-78"/>
            </a:endParaRPr>
          </a:p>
          <a:p>
            <a:pPr algn="just" eaLnBrk="1" hangingPunct="1"/>
            <a:endParaRPr lang="en-US" altLang="sr-Latn-RS" dirty="0">
              <a:latin typeface="Sakkal Majalla" panose="02000000000000000000" pitchFamily="2" charset="-78"/>
              <a:cs typeface="Sakkal Majalla" panose="02000000000000000000" pitchFamily="2" charset="-78"/>
            </a:endParaRPr>
          </a:p>
          <a:p>
            <a:pPr algn="just" rtl="1" eaLnBrk="1" hangingPunct="1"/>
            <a:r>
              <a:rPr lang="ar-SY" altLang="sr-Latn-RS" dirty="0" smtClean="0">
                <a:latin typeface="Sakkal Majalla" panose="02000000000000000000" pitchFamily="2" charset="-78"/>
                <a:cs typeface="Sakkal Majalla" panose="02000000000000000000" pitchFamily="2" charset="-78"/>
              </a:rPr>
              <a:t>إشعار صاحب الحساب البنكي قد يؤدي إلى تبديد عائدات الجريمة</a:t>
            </a:r>
          </a:p>
          <a:p>
            <a:pPr algn="just" rtl="1" eaLnBrk="1" hangingPunct="1"/>
            <a:endParaRPr lang="ar-SY" altLang="sr-Latn-RS" dirty="0" smtClean="0">
              <a:latin typeface="Sakkal Majalla" panose="02000000000000000000" pitchFamily="2" charset="-78"/>
              <a:cs typeface="Sakkal Majalla" panose="02000000000000000000" pitchFamily="2" charset="-78"/>
            </a:endParaRPr>
          </a:p>
          <a:p>
            <a:pPr algn="just" rtl="1" eaLnBrk="1" hangingPunct="1"/>
            <a:r>
              <a:rPr lang="ar-SY" altLang="sr-Latn-RS" dirty="0" smtClean="0">
                <a:latin typeface="Sakkal Majalla" panose="02000000000000000000" pitchFamily="2" charset="-78"/>
                <a:cs typeface="Sakkal Majalla" panose="02000000000000000000" pitchFamily="2" charset="-78"/>
              </a:rPr>
              <a:t>عدم إشعار أي شخص بالأمر ما عدا المسؤول الفني لدى فرع أوستلاندا مع إدراج شرط السرية</a:t>
            </a:r>
          </a:p>
        </p:txBody>
      </p:sp>
      <p:sp>
        <p:nvSpPr>
          <p:cNvPr id="37891" name="Title 2">
            <a:extLst>
              <a:ext uri="{FF2B5EF4-FFF2-40B4-BE49-F238E27FC236}">
                <a16:creationId xmlns="" xmlns:a16="http://schemas.microsoft.com/office/drawing/2014/main" id="{43378725-8555-4778-8094-07B465698704}"/>
              </a:ext>
            </a:extLst>
          </p:cNvPr>
          <p:cNvSpPr>
            <a:spLocks noGrp="1"/>
          </p:cNvSpPr>
          <p:nvPr>
            <p:ph type="title"/>
          </p:nvPr>
        </p:nvSpPr>
        <p:spPr/>
        <p:txBody>
          <a:bodyPr/>
          <a:lstStyle/>
          <a:p>
            <a:pPr rtl="1"/>
            <a:r>
              <a:rPr lang="ar-SY" altLang="fr-FR" b="1" dirty="0" smtClean="0">
                <a:latin typeface="Sakkal Majalla" pitchFamily="2" charset="-78"/>
                <a:cs typeface="Sakkal Majalla" pitchFamily="2" charset="-78"/>
              </a:rPr>
              <a:t>دراسة حالة: السرية</a:t>
            </a:r>
            <a:endParaRPr lang="en-US" altLang="en-US" b="1" dirty="0"/>
          </a:p>
        </p:txBody>
      </p:sp>
      <p:sp>
        <p:nvSpPr>
          <p:cNvPr id="37892" name="Slide Number Placeholder 2">
            <a:extLst>
              <a:ext uri="{FF2B5EF4-FFF2-40B4-BE49-F238E27FC236}">
                <a16:creationId xmlns="" xmlns:a16="http://schemas.microsoft.com/office/drawing/2014/main" id="{EAFB59A2-47AC-4C67-9697-EE7B7CFDA3AC}"/>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1200">
                <a:solidFill>
                  <a:srgbClr val="898989"/>
                </a:solidFill>
              </a:rPr>
              <a:t>!</a:t>
            </a:r>
            <a:fld id="{2D211980-9FA5-431A-9663-036BE97F103A}" type="slidenum">
              <a:rPr lang="en-US" altLang="en-US" sz="1200" smtClean="0">
                <a:solidFill>
                  <a:srgbClr val="898989"/>
                </a:solidFill>
              </a:rPr>
              <a:pPr>
                <a:spcBef>
                  <a:spcPct val="0"/>
                </a:spcBef>
                <a:buFontTx/>
                <a:buNone/>
              </a:pPr>
              <a:t>54</a:t>
            </a:fld>
            <a:endParaRPr lang="en-US" altLang="en-US" sz="1200">
              <a:solidFill>
                <a:srgbClr val="898989"/>
              </a:solidFill>
            </a:endParaRPr>
          </a:p>
        </p:txBody>
      </p:sp>
    </p:spTree>
    <p:extLst>
      <p:ext uri="{BB962C8B-B14F-4D97-AF65-F5344CB8AC3E}">
        <p14:creationId xmlns:p14="http://schemas.microsoft.com/office/powerpoint/2010/main" val="251234010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457200" y="2762250"/>
            <a:ext cx="8229600" cy="1437610"/>
          </a:xfrm>
        </p:spPr>
        <p:txBody>
          <a:bodyPr/>
          <a:lstStyle/>
          <a:p>
            <a:pPr rtl="1">
              <a:lnSpc>
                <a:spcPct val="120000"/>
              </a:lnSpc>
              <a:defRPr/>
            </a:pPr>
            <a:r>
              <a:rPr lang="ar-SY" altLang="sr-Latn-RS" sz="4000" b="1" dirty="0">
                <a:solidFill>
                  <a:srgbClr val="000000"/>
                </a:solidFill>
                <a:latin typeface="Sakkal Majalla" panose="02000000000000000000" pitchFamily="2" charset="-78"/>
                <a:cs typeface="Sakkal Majalla" panose="02000000000000000000" pitchFamily="2" charset="-78"/>
              </a:rPr>
              <a:t>الجزء الرابع</a:t>
            </a:r>
            <a:r>
              <a:rPr lang="en-US" altLang="sr-Latn-RS" sz="4000" b="1" dirty="0">
                <a:solidFill>
                  <a:srgbClr val="000000"/>
                </a:solidFill>
                <a:latin typeface="Sakkal Majalla" panose="02000000000000000000" pitchFamily="2" charset="-78"/>
                <a:cs typeface="Sakkal Majalla" panose="02000000000000000000" pitchFamily="2" charset="-78"/>
              </a:rPr>
              <a:t/>
            </a:r>
            <a:br>
              <a:rPr lang="en-US" altLang="sr-Latn-RS" sz="4000" b="1" dirty="0">
                <a:solidFill>
                  <a:srgbClr val="000000"/>
                </a:solidFill>
                <a:latin typeface="Sakkal Majalla" panose="02000000000000000000" pitchFamily="2" charset="-78"/>
                <a:cs typeface="Sakkal Majalla" panose="02000000000000000000" pitchFamily="2" charset="-78"/>
              </a:rPr>
            </a:br>
            <a:r>
              <a:rPr lang="en-US" altLang="sr-Latn-RS" sz="4000" b="1" dirty="0">
                <a:solidFill>
                  <a:srgbClr val="000000"/>
                </a:solidFill>
                <a:latin typeface="Sakkal Majalla" panose="02000000000000000000" pitchFamily="2" charset="-78"/>
                <a:cs typeface="Sakkal Majalla" panose="02000000000000000000" pitchFamily="2" charset="-78"/>
              </a:rPr>
              <a:t>	</a:t>
            </a:r>
            <a:r>
              <a:rPr lang="ar-SY" altLang="sr-Latn-RS" sz="4000" b="1" dirty="0">
                <a:solidFill>
                  <a:srgbClr val="FF0000"/>
                </a:solidFill>
                <a:latin typeface="Sakkal Majalla" panose="02000000000000000000" pitchFamily="2" charset="-78"/>
                <a:cs typeface="Sakkal Majalla" panose="02000000000000000000" pitchFamily="2" charset="-78"/>
              </a:rPr>
              <a:t>لماذا</a:t>
            </a:r>
            <a:r>
              <a:rPr lang="ar-SY" altLang="sr-Latn-RS" sz="4000" b="1" dirty="0">
                <a:solidFill>
                  <a:srgbClr val="000000"/>
                </a:solidFill>
                <a:latin typeface="Sakkal Majalla" panose="02000000000000000000" pitchFamily="2" charset="-78"/>
                <a:cs typeface="Sakkal Majalla" panose="02000000000000000000" pitchFamily="2" charset="-78"/>
              </a:rPr>
              <a:t> تعتبر السلطات الإجرائية ضرورية</a:t>
            </a:r>
            <a:r>
              <a:rPr lang="ar-SY" altLang="sr-Latn-RS" sz="4000" b="1" dirty="0" smtClean="0">
                <a:solidFill>
                  <a:srgbClr val="000000"/>
                </a:solidFill>
                <a:latin typeface="Sakkal Majalla" panose="02000000000000000000" pitchFamily="2" charset="-78"/>
                <a:cs typeface="Sakkal Majalla" panose="02000000000000000000" pitchFamily="2" charset="-78"/>
              </a:rPr>
              <a:t>؟</a:t>
            </a:r>
            <a:endParaRPr lang="en-GB" sz="4000" b="1" dirty="0"/>
          </a:p>
        </p:txBody>
      </p:sp>
      <p:pic>
        <p:nvPicPr>
          <p:cNvPr id="37891" name="Picture 3"/>
          <p:cNvPicPr>
            <a:picLocks noGrp="1" noChangeAspect="1" noChangeArrowheads="1"/>
          </p:cNvPicPr>
          <p:nvPr>
            <p:ph sz="quarter" idx="1"/>
          </p:nvPr>
        </p:nvPicPr>
        <p:blipFill>
          <a:blip r:embed="rId3">
            <a:extLst>
              <a:ext uri="{28A0092B-C50C-407E-A947-70E740481C1C}">
                <a14:useLocalDpi xmlns:a14="http://schemas.microsoft.com/office/drawing/2010/main" val="0"/>
              </a:ext>
            </a:extLst>
          </a:blip>
          <a:srcRect/>
          <a:stretch>
            <a:fillRect/>
          </a:stretch>
        </p:blipFill>
        <p:spPr>
          <a:xfrm>
            <a:off x="6786563" y="4643438"/>
            <a:ext cx="1962150" cy="1766887"/>
          </a:xfrm>
        </p:spPr>
      </p:pic>
      <p:sp>
        <p:nvSpPr>
          <p:cNvPr id="37892"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1AD91A2F-CFDD-4F97-BA53-23A124E9F3FB}" type="slidenum">
              <a:rPr lang="en-US" altLang="fr-FR">
                <a:solidFill>
                  <a:srgbClr val="898989"/>
                </a:solidFill>
                <a:latin typeface="Calibri" panose="020F0502020204030204" pitchFamily="34" charset="0"/>
              </a:rPr>
              <a:pPr/>
              <a:t>55</a:t>
            </a:fld>
            <a:endParaRPr lang="en-US" altLang="fr-FR">
              <a:solidFill>
                <a:srgbClr val="898989"/>
              </a:solidFill>
              <a:latin typeface="Calibri" panose="020F0502020204030204" pitchFamily="34" charset="0"/>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p:txBody>
          <a:bodyPr/>
          <a:lstStyle/>
          <a:p>
            <a:pPr rtl="1"/>
            <a:r>
              <a:rPr lang="ar-SY" altLang="en-US" b="1" dirty="0" smtClean="0">
                <a:latin typeface="Sakkal Majalla" panose="02000000000000000000" pitchFamily="2" charset="-78"/>
                <a:cs typeface="Sakkal Majalla" panose="02000000000000000000" pitchFamily="2" charset="-78"/>
              </a:rPr>
              <a:t>الأسس المبررة للطلب</a:t>
            </a:r>
            <a:endParaRPr lang="en-US" altLang="en-US" b="1" dirty="0">
              <a:latin typeface="Sakkal Majalla" panose="02000000000000000000" pitchFamily="2" charset="-78"/>
              <a:cs typeface="Sakkal Majalla" panose="02000000000000000000" pitchFamily="2" charset="-78"/>
            </a:endParaRPr>
          </a:p>
        </p:txBody>
      </p:sp>
      <p:sp>
        <p:nvSpPr>
          <p:cNvPr id="38915" name="Content Placeholder 2"/>
          <p:cNvSpPr>
            <a:spLocks noGrp="1"/>
          </p:cNvSpPr>
          <p:nvPr>
            <p:ph idx="1"/>
          </p:nvPr>
        </p:nvSpPr>
        <p:spPr>
          <a:xfrm>
            <a:off x="457200" y="1406525"/>
            <a:ext cx="8229600" cy="4949825"/>
          </a:xfrm>
        </p:spPr>
        <p:txBody>
          <a:bodyPr/>
          <a:lstStyle/>
          <a:p>
            <a:pPr algn="just" rtl="1"/>
            <a:r>
              <a:rPr lang="ar-SY" altLang="en-US" dirty="0" smtClean="0">
                <a:latin typeface="Sakkal Majalla" pitchFamily="2" charset="-78"/>
                <a:cs typeface="Sakkal Majalla" pitchFamily="2" charset="-78"/>
              </a:rPr>
              <a:t>يجب أن </a:t>
            </a:r>
            <a:r>
              <a:rPr lang="ar-SY" altLang="en-US" b="1" dirty="0" smtClean="0">
                <a:solidFill>
                  <a:srgbClr val="FF0000"/>
                </a:solidFill>
                <a:latin typeface="Sakkal Majalla" pitchFamily="2" charset="-78"/>
                <a:cs typeface="Sakkal Majalla" pitchFamily="2" charset="-78"/>
              </a:rPr>
              <a:t>تستند</a:t>
            </a:r>
            <a:r>
              <a:rPr lang="ar-SY" altLang="en-US" dirty="0" smtClean="0">
                <a:latin typeface="Sakkal Majalla" pitchFamily="2" charset="-78"/>
                <a:cs typeface="Sakkal Majalla" pitchFamily="2" charset="-78"/>
              </a:rPr>
              <a:t> التدابير التحقيقية </a:t>
            </a:r>
            <a:r>
              <a:rPr lang="ar-SY" altLang="en-US" b="1" dirty="0" smtClean="0">
                <a:solidFill>
                  <a:srgbClr val="FF0000"/>
                </a:solidFill>
                <a:latin typeface="Sakkal Majalla" pitchFamily="2" charset="-78"/>
                <a:cs typeface="Sakkal Majalla" pitchFamily="2" charset="-78"/>
              </a:rPr>
              <a:t>إلى </a:t>
            </a:r>
            <a:r>
              <a:rPr lang="ar-SY" altLang="en-US" b="1" dirty="0">
                <a:solidFill>
                  <a:srgbClr val="FF0000"/>
                </a:solidFill>
                <a:latin typeface="Sakkal Majalla" pitchFamily="2" charset="-78"/>
                <a:cs typeface="Sakkal Majalla" pitchFamily="2" charset="-78"/>
              </a:rPr>
              <a:t>أسباب </a:t>
            </a:r>
            <a:r>
              <a:rPr lang="ar-SY" altLang="en-US" dirty="0">
                <a:latin typeface="Sakkal Majalla" pitchFamily="2" charset="-78"/>
                <a:cs typeface="Sakkal Majalla" pitchFamily="2" charset="-78"/>
              </a:rPr>
              <a:t>تبرر تطبيق هذه </a:t>
            </a:r>
            <a:r>
              <a:rPr lang="ar-SY" altLang="en-US" dirty="0" smtClean="0">
                <a:latin typeface="Sakkal Majalla" pitchFamily="2" charset="-78"/>
                <a:cs typeface="Sakkal Majalla" pitchFamily="2" charset="-78"/>
              </a:rPr>
              <a:t>التدابير</a:t>
            </a:r>
            <a:endParaRPr lang="ar-SY" altLang="en-US" dirty="0">
              <a:latin typeface="Sakkal Majalla" pitchFamily="2" charset="-78"/>
              <a:cs typeface="Sakkal Majalla" pitchFamily="2" charset="-78"/>
            </a:endParaRPr>
          </a:p>
          <a:p>
            <a:pPr algn="just" rtl="1"/>
            <a:endParaRPr lang="ar-SY" altLang="en-US" dirty="0">
              <a:latin typeface="Sakkal Majalla" pitchFamily="2" charset="-78"/>
              <a:cs typeface="Sakkal Majalla" pitchFamily="2" charset="-78"/>
            </a:endParaRPr>
          </a:p>
          <a:p>
            <a:pPr algn="just" rtl="1"/>
            <a:r>
              <a:rPr lang="ar-SY" altLang="en-US" dirty="0" smtClean="0">
                <a:latin typeface="Sakkal Majalla" pitchFamily="2" charset="-78"/>
                <a:cs typeface="Sakkal Majalla" pitchFamily="2" charset="-78"/>
              </a:rPr>
              <a:t>"</a:t>
            </a:r>
            <a:r>
              <a:rPr lang="ar-SY" altLang="en-US" dirty="0">
                <a:latin typeface="Sakkal Majalla" pitchFamily="2" charset="-78"/>
                <a:cs typeface="Sakkal Majalla" pitchFamily="2" charset="-78"/>
              </a:rPr>
              <a:t>تقتضي الاتفاقية على وجه التحديد أن تشمل هذه الشروط والضمانات... </a:t>
            </a:r>
            <a:r>
              <a:rPr lang="ar-SY" altLang="en-US" b="1" dirty="0">
                <a:solidFill>
                  <a:srgbClr val="FF0000"/>
                </a:solidFill>
                <a:latin typeface="Sakkal Majalla" pitchFamily="2" charset="-78"/>
                <a:cs typeface="Sakkal Majalla" pitchFamily="2" charset="-78"/>
              </a:rPr>
              <a:t>الأسباب المبررة لتطبيق السلطة أو الإجراء </a:t>
            </a:r>
            <a:r>
              <a:rPr lang="fr-FR" altLang="en-US" dirty="0" smtClean="0">
                <a:latin typeface="Sakkal Majalla" pitchFamily="2" charset="-78"/>
                <a:cs typeface="Sakkal Majalla" pitchFamily="2" charset="-78"/>
              </a:rPr>
              <a:t>«</a:t>
            </a:r>
            <a:r>
              <a:rPr lang="ar-SY" altLang="en-US" dirty="0" smtClean="0">
                <a:latin typeface="Sakkal Majalla" pitchFamily="2" charset="-78"/>
                <a:cs typeface="Sakkal Majalla" pitchFamily="2" charset="-78"/>
              </a:rPr>
              <a:t> - </a:t>
            </a:r>
            <a:r>
              <a:rPr lang="ar-SY" altLang="en-US" dirty="0">
                <a:latin typeface="Sakkal Majalla" pitchFamily="2" charset="-78"/>
                <a:cs typeface="Sakkal Majalla" pitchFamily="2" charset="-78"/>
              </a:rPr>
              <a:t>الملاحظة التفسيرية لاتفاقية </a:t>
            </a:r>
            <a:r>
              <a:rPr lang="ar-SY" altLang="en-US" dirty="0" smtClean="0">
                <a:latin typeface="Sakkal Majalla" pitchFamily="2" charset="-78"/>
                <a:cs typeface="Sakkal Majalla" pitchFamily="2" charset="-78"/>
              </a:rPr>
              <a:t>بودابست</a:t>
            </a:r>
          </a:p>
          <a:p>
            <a:pPr algn="just" rtl="1"/>
            <a:endParaRPr lang="ar-SY" altLang="en-US" dirty="0">
              <a:latin typeface="Sakkal Majalla" pitchFamily="2" charset="-78"/>
              <a:cs typeface="Sakkal Majalla" pitchFamily="2" charset="-78"/>
            </a:endParaRPr>
          </a:p>
          <a:p>
            <a:pPr algn="just" rtl="1"/>
            <a:r>
              <a:rPr lang="ar-SY" altLang="en-US" dirty="0" smtClean="0">
                <a:latin typeface="Sakkal Majalla" pitchFamily="2" charset="-78"/>
                <a:cs typeface="Sakkal Majalla" pitchFamily="2" charset="-78"/>
              </a:rPr>
              <a:t>تفسر الأسس المبررة للطلب </a:t>
            </a:r>
            <a:r>
              <a:rPr lang="ar-SY" altLang="en-US" b="1" dirty="0" smtClean="0">
                <a:solidFill>
                  <a:srgbClr val="FF0000"/>
                </a:solidFill>
                <a:latin typeface="Sakkal Majalla" pitchFamily="2" charset="-78"/>
                <a:cs typeface="Sakkal Majalla" pitchFamily="2" charset="-78"/>
              </a:rPr>
              <a:t>لماذا</a:t>
            </a:r>
            <a:r>
              <a:rPr lang="ar-SY" altLang="en-US" dirty="0" smtClean="0">
                <a:latin typeface="Sakkal Majalla" pitchFamily="2" charset="-78"/>
                <a:cs typeface="Sakkal Majalla" pitchFamily="2" charset="-78"/>
              </a:rPr>
              <a:t> يعتبر التدبير التحقيقي </a:t>
            </a:r>
            <a:r>
              <a:rPr lang="ar-SY" altLang="en-US" b="1" dirty="0" smtClean="0">
                <a:solidFill>
                  <a:srgbClr val="FF0000"/>
                </a:solidFill>
                <a:latin typeface="Sakkal Majalla" pitchFamily="2" charset="-78"/>
                <a:cs typeface="Sakkal Majalla" pitchFamily="2" charset="-78"/>
              </a:rPr>
              <a:t>ضروريا</a:t>
            </a:r>
            <a:endParaRPr lang="en-US" altLang="en-US" b="1" dirty="0">
              <a:solidFill>
                <a:srgbClr val="FF0000"/>
              </a:solidFill>
            </a:endParaRPr>
          </a:p>
        </p:txBody>
      </p:sp>
      <p:sp>
        <p:nvSpPr>
          <p:cNvPr id="38916"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E707159E-5230-490C-9700-DF6D3C98D5D7}" type="slidenum">
              <a:rPr lang="en-US" altLang="en-US">
                <a:solidFill>
                  <a:srgbClr val="898989"/>
                </a:solidFill>
                <a:latin typeface="Calibri" panose="020F0502020204030204" pitchFamily="34" charset="0"/>
              </a:rPr>
              <a:pPr/>
              <a:t>56</a:t>
            </a:fld>
            <a:endParaRPr lang="en-US" altLang="en-US">
              <a:solidFill>
                <a:srgbClr val="898989"/>
              </a:solidFill>
              <a:latin typeface="Calibri" panose="020F0502020204030204" pitchFamily="34" charset="0"/>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p:txBody>
          <a:bodyPr/>
          <a:lstStyle/>
          <a:p>
            <a:pPr rtl="1"/>
            <a:r>
              <a:rPr lang="ar-SY" altLang="en-US" sz="5400" b="1" dirty="0">
                <a:latin typeface="Sakkal Majalla" panose="02000000000000000000" pitchFamily="2" charset="-78"/>
                <a:cs typeface="Sakkal Majalla" panose="02000000000000000000" pitchFamily="2" charset="-78"/>
              </a:rPr>
              <a:t>الأسس المبررة للطلب</a:t>
            </a:r>
            <a:endParaRPr lang="en-US" altLang="en-US" sz="5400" b="1" dirty="0"/>
          </a:p>
        </p:txBody>
      </p:sp>
      <p:sp>
        <p:nvSpPr>
          <p:cNvPr id="39939" name="Content Placeholder 2"/>
          <p:cNvSpPr>
            <a:spLocks noGrp="1"/>
          </p:cNvSpPr>
          <p:nvPr>
            <p:ph idx="1"/>
          </p:nvPr>
        </p:nvSpPr>
        <p:spPr>
          <a:xfrm>
            <a:off x="457200" y="1406525"/>
            <a:ext cx="8229600" cy="4949825"/>
          </a:xfrm>
        </p:spPr>
        <p:txBody>
          <a:bodyPr/>
          <a:lstStyle/>
          <a:p>
            <a:pPr algn="just" rtl="1"/>
            <a:r>
              <a:rPr lang="ar-SY" altLang="en-US" dirty="0" smtClean="0">
                <a:latin typeface="Sakkal Majalla" panose="02000000000000000000" pitchFamily="2" charset="-78"/>
                <a:cs typeface="Sakkal Majalla" panose="02000000000000000000" pitchFamily="2" charset="-78"/>
              </a:rPr>
              <a:t>تكون الأسس المبررة رهينة بما يلي:</a:t>
            </a:r>
          </a:p>
          <a:p>
            <a:pPr lvl="1" algn="just" rtl="1"/>
            <a:r>
              <a:rPr lang="ar-SY" altLang="en-US" sz="3200" dirty="0" smtClean="0">
                <a:latin typeface="Sakkal Majalla" panose="02000000000000000000" pitchFamily="2" charset="-78"/>
                <a:cs typeface="Sakkal Majalla" panose="02000000000000000000" pitchFamily="2" charset="-78"/>
              </a:rPr>
              <a:t>وقائع القضية</a:t>
            </a:r>
          </a:p>
          <a:p>
            <a:pPr lvl="1" algn="just" rtl="1"/>
            <a:r>
              <a:rPr lang="ar-SY" altLang="en-US" sz="3200" dirty="0" smtClean="0">
                <a:latin typeface="Sakkal Majalla" panose="02000000000000000000" pitchFamily="2" charset="-78"/>
                <a:cs typeface="Sakkal Majalla" panose="02000000000000000000" pitchFamily="2" charset="-78"/>
              </a:rPr>
              <a:t>نوع السلطة الإجرائية</a:t>
            </a:r>
          </a:p>
          <a:p>
            <a:pPr lvl="1" algn="just"/>
            <a:endParaRPr lang="en-US" altLang="en-US" sz="3200" dirty="0">
              <a:latin typeface="Sakkal Majalla" panose="02000000000000000000" pitchFamily="2" charset="-78"/>
              <a:cs typeface="Sakkal Majalla" panose="02000000000000000000" pitchFamily="2" charset="-78"/>
            </a:endParaRPr>
          </a:p>
          <a:p>
            <a:pPr algn="just" rtl="1"/>
            <a:r>
              <a:rPr lang="ar-SY" altLang="en-US" dirty="0" smtClean="0">
                <a:latin typeface="Sakkal Majalla" panose="02000000000000000000" pitchFamily="2" charset="-78"/>
                <a:cs typeface="Sakkal Majalla" panose="02000000000000000000" pitchFamily="2" charset="-78"/>
              </a:rPr>
              <a:t>يمكن أن </a:t>
            </a:r>
            <a:r>
              <a:rPr lang="ar-SY" altLang="en-US" dirty="0">
                <a:latin typeface="Sakkal Majalla" panose="02000000000000000000" pitchFamily="2" charset="-78"/>
                <a:cs typeface="Sakkal Majalla" panose="02000000000000000000" pitchFamily="2" charset="-78"/>
              </a:rPr>
              <a:t>تكون </a:t>
            </a:r>
            <a:r>
              <a:rPr lang="ar-SY" altLang="en-US" dirty="0" smtClean="0">
                <a:latin typeface="Sakkal Majalla" panose="02000000000000000000" pitchFamily="2" charset="-78"/>
                <a:cs typeface="Sakkal Majalla" panose="02000000000000000000" pitchFamily="2" charset="-78"/>
              </a:rPr>
              <a:t>الأسس المبررة لسلطات نسبيا أقل تطفلا/كلفة (مثل الأوامر بالحفظ/بإبراز البيانات) </a:t>
            </a:r>
            <a:r>
              <a:rPr lang="ar-SY" altLang="en-US" dirty="0">
                <a:latin typeface="Sakkal Majalla" panose="02000000000000000000" pitchFamily="2" charset="-78"/>
                <a:cs typeface="Sakkal Majalla" panose="02000000000000000000" pitchFamily="2" charset="-78"/>
              </a:rPr>
              <a:t>أقل من </a:t>
            </a:r>
            <a:r>
              <a:rPr lang="ar-SY" altLang="en-US" dirty="0" smtClean="0">
                <a:latin typeface="Sakkal Majalla" panose="02000000000000000000" pitchFamily="2" charset="-78"/>
                <a:cs typeface="Sakkal Majalla" panose="02000000000000000000" pitchFamily="2" charset="-78"/>
              </a:rPr>
              <a:t>التدابير الأكثر </a:t>
            </a:r>
            <a:r>
              <a:rPr lang="ar-SY" altLang="en-US" dirty="0">
                <a:latin typeface="Sakkal Majalla" panose="02000000000000000000" pitchFamily="2" charset="-78"/>
                <a:cs typeface="Sakkal Majalla" panose="02000000000000000000" pitchFamily="2" charset="-78"/>
              </a:rPr>
              <a:t>تطفلاً </a:t>
            </a:r>
            <a:r>
              <a:rPr lang="ar-SY" altLang="en-US" dirty="0" smtClean="0">
                <a:latin typeface="Sakkal Majalla" panose="02000000000000000000" pitchFamily="2" charset="-78"/>
                <a:cs typeface="Sakkal Majalla" panose="02000000000000000000" pitchFamily="2" charset="-78"/>
              </a:rPr>
              <a:t>(مثلا، </a:t>
            </a:r>
            <a:r>
              <a:rPr lang="ar-SY" altLang="en-US" dirty="0">
                <a:latin typeface="Sakkal Majalla" panose="02000000000000000000" pitchFamily="2" charset="-78"/>
                <a:cs typeface="Sakkal Majalla" panose="02000000000000000000" pitchFamily="2" charset="-78"/>
              </a:rPr>
              <a:t>اعتراض بيانات </a:t>
            </a:r>
            <a:r>
              <a:rPr lang="ar-SY" altLang="en-US" dirty="0" smtClean="0">
                <a:latin typeface="Sakkal Majalla" panose="02000000000000000000" pitchFamily="2" charset="-78"/>
                <a:cs typeface="Sakkal Majalla" panose="02000000000000000000" pitchFamily="2" charset="-78"/>
              </a:rPr>
              <a:t>المحتوى/ </a:t>
            </a:r>
            <a:r>
              <a:rPr lang="ar-SY" altLang="en-US" dirty="0">
                <a:latin typeface="Sakkal Majalla" panose="02000000000000000000" pitchFamily="2" charset="-78"/>
                <a:cs typeface="Sakkal Majalla" panose="02000000000000000000" pitchFamily="2" charset="-78"/>
              </a:rPr>
              <a:t>البحث </a:t>
            </a:r>
            <a:r>
              <a:rPr lang="ar-SY" altLang="en-US" dirty="0" smtClean="0">
                <a:latin typeface="Sakkal Majalla" panose="02000000000000000000" pitchFamily="2" charset="-78"/>
                <a:cs typeface="Sakkal Majalla" panose="02000000000000000000" pitchFamily="2" charset="-78"/>
              </a:rPr>
              <a:t>والمصادرة)</a:t>
            </a:r>
          </a:p>
        </p:txBody>
      </p:sp>
      <p:sp>
        <p:nvSpPr>
          <p:cNvPr id="39940"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04C74370-A812-44FC-80C0-7B2CADFCE6FE}" type="slidenum">
              <a:rPr lang="en-US" altLang="en-US">
                <a:solidFill>
                  <a:srgbClr val="898989"/>
                </a:solidFill>
                <a:latin typeface="Calibri" panose="020F0502020204030204" pitchFamily="34" charset="0"/>
              </a:rPr>
              <a:pPr/>
              <a:t>57</a:t>
            </a:fld>
            <a:endParaRPr lang="en-US" altLang="en-US">
              <a:solidFill>
                <a:srgbClr val="898989"/>
              </a:solidFill>
              <a:latin typeface="Calibri" panose="020F0502020204030204" pitchFamily="34" charset="0"/>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p:cNvSpPr>
          <p:nvPr>
            <p:ph type="title"/>
          </p:nvPr>
        </p:nvSpPr>
        <p:spPr>
          <a:xfrm>
            <a:off x="350838" y="201613"/>
            <a:ext cx="8229600" cy="1143000"/>
          </a:xfrm>
        </p:spPr>
        <p:txBody>
          <a:bodyPr/>
          <a:lstStyle/>
          <a:p>
            <a:pPr rtl="1" eaLnBrk="1" hangingPunct="1"/>
            <a:r>
              <a:rPr lang="ar-SY" altLang="en-US" b="1" dirty="0">
                <a:latin typeface="Sakkal Majalla" panose="02000000000000000000" pitchFamily="2" charset="-78"/>
                <a:cs typeface="Sakkal Majalla" panose="02000000000000000000" pitchFamily="2" charset="-78"/>
              </a:rPr>
              <a:t>الأسس المبررة للطلب</a:t>
            </a:r>
            <a:endParaRPr lang="en-GB" b="1" dirty="0"/>
          </a:p>
        </p:txBody>
      </p:sp>
      <p:sp>
        <p:nvSpPr>
          <p:cNvPr id="40963" name="Rectangle 3"/>
          <p:cNvSpPr txBox="1">
            <a:spLocks/>
          </p:cNvSpPr>
          <p:nvPr/>
        </p:nvSpPr>
        <p:spPr bwMode="auto">
          <a:xfrm>
            <a:off x="503237" y="1215707"/>
            <a:ext cx="8396287"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just" eaLnBrk="1" hangingPunct="1">
              <a:spcBef>
                <a:spcPct val="20000"/>
              </a:spcBef>
              <a:buFont typeface="Arial" panose="020B0604020202020204" pitchFamily="34" charset="0"/>
              <a:buChar char="•"/>
            </a:pPr>
            <a:endParaRPr lang="en-GB" sz="3100">
              <a:latin typeface="Calibri" panose="020F0502020204030204" pitchFamily="34" charset="0"/>
            </a:endParaRPr>
          </a:p>
        </p:txBody>
      </p:sp>
      <p:sp>
        <p:nvSpPr>
          <p:cNvPr id="2" name="TextBox 1"/>
          <p:cNvSpPr txBox="1"/>
          <p:nvPr/>
        </p:nvSpPr>
        <p:spPr>
          <a:xfrm>
            <a:off x="350838" y="1184275"/>
            <a:ext cx="8229600" cy="1200329"/>
          </a:xfrm>
          <a:prstGeom prst="rect">
            <a:avLst/>
          </a:prstGeom>
          <a:noFill/>
        </p:spPr>
        <p:txBody>
          <a:bodyPr>
            <a:spAutoFit/>
          </a:bodyPr>
          <a:lstStyle/>
          <a:p>
            <a:pPr marL="457200" indent="-457200" algn="just" rtl="1">
              <a:buFont typeface="Arial" panose="020B0604020202020204" pitchFamily="34" charset="0"/>
              <a:buChar char="•"/>
              <a:defRPr/>
            </a:pPr>
            <a:r>
              <a:rPr lang="ar-SY" sz="3600" dirty="0" smtClean="0">
                <a:latin typeface="Sakkal Majalla" panose="02000000000000000000" pitchFamily="2" charset="-78"/>
                <a:cs typeface="Sakkal Majalla" panose="02000000000000000000" pitchFamily="2" charset="-78"/>
              </a:rPr>
              <a:t>الأسس المحتملة المبررة للطلب من أجل حفظ بيانات مخزنة </a:t>
            </a:r>
          </a:p>
        </p:txBody>
      </p:sp>
      <p:sp>
        <p:nvSpPr>
          <p:cNvPr id="40965" name="Slide Number Placeholder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C9C973F7-672C-4A09-8E5A-EB55778846C0}" type="slidenum">
              <a:rPr lang="en-US" altLang="en-US">
                <a:solidFill>
                  <a:srgbClr val="898989"/>
                </a:solidFill>
                <a:latin typeface="Calibri" panose="020F0502020204030204" pitchFamily="34" charset="0"/>
              </a:rPr>
              <a:pPr/>
              <a:t>58</a:t>
            </a:fld>
            <a:endParaRPr lang="en-US" altLang="en-US">
              <a:solidFill>
                <a:srgbClr val="898989"/>
              </a:solidFill>
              <a:latin typeface="Calibri" panose="020F0502020204030204" pitchFamily="34" charset="0"/>
            </a:endParaRPr>
          </a:p>
        </p:txBody>
      </p:sp>
      <p:sp>
        <p:nvSpPr>
          <p:cNvPr id="6" name="TextBox 5"/>
          <p:cNvSpPr txBox="1"/>
          <p:nvPr/>
        </p:nvSpPr>
        <p:spPr>
          <a:xfrm>
            <a:off x="-382809" y="2292181"/>
            <a:ext cx="7619455" cy="646331"/>
          </a:xfrm>
          <a:prstGeom prst="rect">
            <a:avLst/>
          </a:prstGeom>
          <a:noFill/>
        </p:spPr>
        <p:txBody>
          <a:bodyPr wrap="square">
            <a:spAutoFit/>
          </a:bodyPr>
          <a:lstStyle/>
          <a:p>
            <a:pPr lvl="1" algn="just" rtl="1">
              <a:defRPr/>
            </a:pPr>
            <a:r>
              <a:rPr lang="ar-SY" sz="3600" dirty="0" smtClean="0">
                <a:latin typeface="Sakkal Majalla" panose="02000000000000000000" pitchFamily="2" charset="-78"/>
                <a:cs typeface="Sakkal Majalla" panose="02000000000000000000" pitchFamily="2" charset="-78"/>
                <a:sym typeface="Wingdings"/>
              </a:rPr>
              <a:t> البيانات معرضة للضياع أو التعديل</a:t>
            </a:r>
            <a:endParaRPr lang="ar-SY" sz="3600" dirty="0">
              <a:latin typeface="Sakkal Majalla" panose="02000000000000000000" pitchFamily="2" charset="-78"/>
              <a:cs typeface="Sakkal Majalla" panose="02000000000000000000" pitchFamily="2" charset="-78"/>
            </a:endParaRPr>
          </a:p>
        </p:txBody>
      </p:sp>
      <p:pic>
        <p:nvPicPr>
          <p:cNvPr id="40967" name="Picture 6"/>
          <p:cNvPicPr>
            <a:picLocks noChangeAspect="1"/>
          </p:cNvPicPr>
          <p:nvPr/>
        </p:nvPicPr>
        <p:blipFill>
          <a:blip r:embed="rId3">
            <a:extLst>
              <a:ext uri="{28A0092B-C50C-407E-A947-70E740481C1C}">
                <a14:useLocalDpi xmlns:a14="http://schemas.microsoft.com/office/drawing/2010/main" val="0"/>
              </a:ext>
            </a:extLst>
          </a:blip>
          <a:srcRect l="24916" t="41586" r="50648" b="17259"/>
          <a:stretch>
            <a:fillRect/>
          </a:stretch>
        </p:blipFill>
        <p:spPr bwMode="auto">
          <a:xfrm>
            <a:off x="6586845" y="2789238"/>
            <a:ext cx="2312680" cy="2190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28528327"/>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p:cNvSpPr>
          <p:nvPr>
            <p:ph type="title"/>
          </p:nvPr>
        </p:nvSpPr>
        <p:spPr>
          <a:xfrm>
            <a:off x="350838" y="201613"/>
            <a:ext cx="8229600" cy="1143000"/>
          </a:xfrm>
        </p:spPr>
        <p:txBody>
          <a:bodyPr/>
          <a:lstStyle/>
          <a:p>
            <a:pPr rtl="1" eaLnBrk="1" hangingPunct="1"/>
            <a:r>
              <a:rPr lang="ar-SY" altLang="en-US" b="1" dirty="0">
                <a:latin typeface="Sakkal Majalla" panose="02000000000000000000" pitchFamily="2" charset="-78"/>
                <a:cs typeface="Sakkal Majalla" panose="02000000000000000000" pitchFamily="2" charset="-78"/>
              </a:rPr>
              <a:t>الأسس المبررة للطلب</a:t>
            </a:r>
            <a:endParaRPr lang="en-GB" b="1" dirty="0"/>
          </a:p>
        </p:txBody>
      </p:sp>
      <p:sp>
        <p:nvSpPr>
          <p:cNvPr id="40963" name="Rectangle 3"/>
          <p:cNvSpPr txBox="1">
            <a:spLocks/>
          </p:cNvSpPr>
          <p:nvPr/>
        </p:nvSpPr>
        <p:spPr bwMode="auto">
          <a:xfrm>
            <a:off x="503238" y="1301750"/>
            <a:ext cx="8396287"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just" eaLnBrk="1" hangingPunct="1">
              <a:spcBef>
                <a:spcPct val="20000"/>
              </a:spcBef>
              <a:buFont typeface="Arial" panose="020B0604020202020204" pitchFamily="34" charset="0"/>
              <a:buChar char="•"/>
            </a:pPr>
            <a:endParaRPr lang="en-GB" sz="3100">
              <a:latin typeface="Calibri" panose="020F0502020204030204" pitchFamily="34" charset="0"/>
            </a:endParaRPr>
          </a:p>
        </p:txBody>
      </p:sp>
      <p:sp>
        <p:nvSpPr>
          <p:cNvPr id="2" name="TextBox 1"/>
          <p:cNvSpPr txBox="1"/>
          <p:nvPr/>
        </p:nvSpPr>
        <p:spPr>
          <a:xfrm>
            <a:off x="350838" y="1428824"/>
            <a:ext cx="8229600" cy="553998"/>
          </a:xfrm>
          <a:prstGeom prst="rect">
            <a:avLst/>
          </a:prstGeom>
          <a:noFill/>
        </p:spPr>
        <p:txBody>
          <a:bodyPr>
            <a:spAutoFit/>
          </a:bodyPr>
          <a:lstStyle/>
          <a:p>
            <a:pPr marL="457200" indent="-457200" algn="just" rtl="1">
              <a:buFont typeface="Arial" panose="020B0604020202020204" pitchFamily="34" charset="0"/>
              <a:buChar char="•"/>
              <a:defRPr/>
            </a:pPr>
            <a:r>
              <a:rPr lang="ar-SY" sz="3000" b="1" dirty="0" smtClean="0">
                <a:solidFill>
                  <a:srgbClr val="FF0000"/>
                </a:solidFill>
                <a:latin typeface="+mj-lt"/>
                <a:cs typeface="Arial" panose="020B0604020202020204" pitchFamily="34" charset="0"/>
              </a:rPr>
              <a:t>الأسس</a:t>
            </a:r>
            <a:r>
              <a:rPr lang="ar-SY" sz="3000" dirty="0" smtClean="0">
                <a:latin typeface="+mj-lt"/>
                <a:cs typeface="Arial" panose="020B0604020202020204" pitchFamily="34" charset="0"/>
              </a:rPr>
              <a:t> المحتملة من أجل </a:t>
            </a:r>
            <a:r>
              <a:rPr lang="ar-SY" sz="3000" b="1" dirty="0" smtClean="0">
                <a:solidFill>
                  <a:srgbClr val="FF0000"/>
                </a:solidFill>
                <a:latin typeface="+mj-lt"/>
                <a:cs typeface="Arial" panose="020B0604020202020204" pitchFamily="34" charset="0"/>
              </a:rPr>
              <a:t>الكشف</a:t>
            </a:r>
            <a:r>
              <a:rPr lang="ar-SY" sz="3000" dirty="0" smtClean="0">
                <a:latin typeface="+mj-lt"/>
                <a:cs typeface="Arial" panose="020B0604020202020204" pitchFamily="34" charset="0"/>
              </a:rPr>
              <a:t> الجزئي عن </a:t>
            </a:r>
            <a:r>
              <a:rPr lang="ar-SY" sz="3000" b="1" dirty="0" smtClean="0">
                <a:solidFill>
                  <a:srgbClr val="FF0000"/>
                </a:solidFill>
                <a:latin typeface="+mj-lt"/>
                <a:cs typeface="Arial" panose="020B0604020202020204" pitchFamily="34" charset="0"/>
              </a:rPr>
              <a:t>بيانات الحركة</a:t>
            </a:r>
          </a:p>
        </p:txBody>
      </p:sp>
      <p:sp>
        <p:nvSpPr>
          <p:cNvPr id="40965" name="Slide Number Placeholder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C9C973F7-672C-4A09-8E5A-EB55778846C0}" type="slidenum">
              <a:rPr lang="en-US" altLang="en-US">
                <a:solidFill>
                  <a:srgbClr val="898989"/>
                </a:solidFill>
                <a:latin typeface="Calibri" panose="020F0502020204030204" pitchFamily="34" charset="0"/>
              </a:rPr>
              <a:pPr/>
              <a:t>59</a:t>
            </a:fld>
            <a:endParaRPr lang="en-US" altLang="en-US">
              <a:solidFill>
                <a:srgbClr val="898989"/>
              </a:solidFill>
              <a:latin typeface="Calibri" panose="020F0502020204030204" pitchFamily="34" charset="0"/>
            </a:endParaRPr>
          </a:p>
        </p:txBody>
      </p:sp>
      <p:sp>
        <p:nvSpPr>
          <p:cNvPr id="6" name="TextBox 5"/>
          <p:cNvSpPr txBox="1"/>
          <p:nvPr/>
        </p:nvSpPr>
        <p:spPr>
          <a:xfrm>
            <a:off x="350837" y="2082980"/>
            <a:ext cx="6429375" cy="3539430"/>
          </a:xfrm>
          <a:prstGeom prst="rect">
            <a:avLst/>
          </a:prstGeom>
          <a:noFill/>
        </p:spPr>
        <p:txBody>
          <a:bodyPr>
            <a:spAutoFit/>
          </a:bodyPr>
          <a:lstStyle/>
          <a:p>
            <a:pPr lvl="1" algn="just" rtl="1">
              <a:defRPr/>
            </a:pPr>
            <a:r>
              <a:rPr lang="ar-SY" sz="3200" dirty="0" smtClean="0">
                <a:latin typeface="Sakkal Majalla" panose="02000000000000000000" pitchFamily="2" charset="-78"/>
                <a:cs typeface="Sakkal Majalla" panose="02000000000000000000" pitchFamily="2" charset="-78"/>
                <a:sym typeface="Wingdings"/>
              </a:rPr>
              <a:t> من أجل </a:t>
            </a:r>
            <a:r>
              <a:rPr lang="ar-SY" sz="3200" b="1" dirty="0" smtClean="0">
                <a:solidFill>
                  <a:srgbClr val="FF0000"/>
                </a:solidFill>
                <a:latin typeface="Sakkal Majalla" panose="02000000000000000000" pitchFamily="2" charset="-78"/>
                <a:cs typeface="Sakkal Majalla" panose="02000000000000000000" pitchFamily="2" charset="-78"/>
              </a:rPr>
              <a:t>الكشف عن الجرائم</a:t>
            </a:r>
            <a:endParaRPr lang="ar-SY" sz="3200" dirty="0" smtClean="0">
              <a:latin typeface="Sakkal Majalla" panose="02000000000000000000" pitchFamily="2" charset="-78"/>
              <a:cs typeface="Sakkal Majalla" panose="02000000000000000000" pitchFamily="2" charset="-78"/>
            </a:endParaRPr>
          </a:p>
          <a:p>
            <a:pPr marL="914400" lvl="1" indent="-457200" algn="just" rtl="1">
              <a:buFont typeface="Wingdings" pitchFamily="2" charset="2"/>
              <a:buChar char="×"/>
              <a:defRPr/>
            </a:pPr>
            <a:r>
              <a:rPr lang="ar-SY" sz="3200" dirty="0" smtClean="0">
                <a:latin typeface="Sakkal Majalla" panose="02000000000000000000" pitchFamily="2" charset="-78"/>
                <a:cs typeface="Sakkal Majalla" panose="02000000000000000000" pitchFamily="2" charset="-78"/>
                <a:sym typeface="Wingdings"/>
              </a:rPr>
              <a:t>لأغراض </a:t>
            </a:r>
            <a:r>
              <a:rPr lang="ar-SY" sz="3200" b="1" dirty="0" smtClean="0">
                <a:solidFill>
                  <a:srgbClr val="FF0000"/>
                </a:solidFill>
                <a:latin typeface="Sakkal Majalla" panose="02000000000000000000" pitchFamily="2" charset="-78"/>
                <a:cs typeface="Sakkal Majalla" panose="02000000000000000000" pitchFamily="2" charset="-78"/>
              </a:rPr>
              <a:t>الأمن الوطني</a:t>
            </a:r>
          </a:p>
          <a:p>
            <a:pPr marL="914400" lvl="1" indent="-457200" algn="just" rtl="1">
              <a:buFont typeface="Wingdings" pitchFamily="2" charset="2"/>
              <a:buChar char="×"/>
              <a:defRPr/>
            </a:pPr>
            <a:r>
              <a:rPr lang="ar-SY" sz="3200" dirty="0">
                <a:latin typeface="Sakkal Majalla" panose="02000000000000000000" pitchFamily="2" charset="-78"/>
                <a:cs typeface="Sakkal Majalla" panose="02000000000000000000" pitchFamily="2" charset="-78"/>
                <a:sym typeface="Wingdings"/>
              </a:rPr>
              <a:t>من أجل </a:t>
            </a:r>
            <a:r>
              <a:rPr lang="ar-SY" sz="3200" b="1" dirty="0" smtClean="0">
                <a:solidFill>
                  <a:srgbClr val="FF0000"/>
                </a:solidFill>
                <a:latin typeface="Sakkal Majalla" panose="02000000000000000000" pitchFamily="2" charset="-78"/>
                <a:cs typeface="Sakkal Majalla" panose="02000000000000000000" pitchFamily="2" charset="-78"/>
              </a:rPr>
              <a:t>منع ارتكاب الجرائم</a:t>
            </a:r>
            <a:endParaRPr lang="ar-SY" sz="3200" b="1" dirty="0">
              <a:solidFill>
                <a:srgbClr val="FF0000"/>
              </a:solidFill>
              <a:latin typeface="Sakkal Majalla" panose="02000000000000000000" pitchFamily="2" charset="-78"/>
              <a:cs typeface="Sakkal Majalla" panose="02000000000000000000" pitchFamily="2" charset="-78"/>
            </a:endParaRPr>
          </a:p>
          <a:p>
            <a:pPr marL="914400" lvl="1" indent="-457200" algn="just" rtl="1">
              <a:buFont typeface="Wingdings" pitchFamily="2" charset="2"/>
              <a:buChar char="×"/>
              <a:defRPr/>
            </a:pPr>
            <a:r>
              <a:rPr lang="ar-SY" sz="3200" dirty="0" smtClean="0">
                <a:latin typeface="Sakkal Majalla" panose="02000000000000000000" pitchFamily="2" charset="-78"/>
                <a:cs typeface="Sakkal Majalla" panose="02000000000000000000" pitchFamily="2" charset="-78"/>
              </a:rPr>
              <a:t>لأغراض </a:t>
            </a:r>
            <a:r>
              <a:rPr lang="ar-SY" sz="3200" b="1" dirty="0" smtClean="0">
                <a:solidFill>
                  <a:srgbClr val="FF0000"/>
                </a:solidFill>
                <a:latin typeface="Sakkal Majalla" panose="02000000000000000000" pitchFamily="2" charset="-78"/>
                <a:cs typeface="Sakkal Majalla" panose="02000000000000000000" pitchFamily="2" charset="-78"/>
              </a:rPr>
              <a:t>التحقيق في الجرائم </a:t>
            </a:r>
            <a:r>
              <a:rPr lang="ar-SY" sz="3200" dirty="0" smtClean="0">
                <a:latin typeface="Sakkal Majalla" panose="02000000000000000000" pitchFamily="2" charset="-78"/>
                <a:cs typeface="Sakkal Majalla" panose="02000000000000000000" pitchFamily="2" charset="-78"/>
              </a:rPr>
              <a:t>(خاصة </a:t>
            </a:r>
            <a:r>
              <a:rPr lang="ar-SY" sz="3200" b="1" dirty="0" smtClean="0">
                <a:solidFill>
                  <a:srgbClr val="FF0000"/>
                </a:solidFill>
                <a:latin typeface="Sakkal Majalla" panose="02000000000000000000" pitchFamily="2" charset="-78"/>
                <a:cs typeface="Sakkal Majalla" panose="02000000000000000000" pitchFamily="2" charset="-78"/>
              </a:rPr>
              <a:t>تحديد مزودي الخدمات المعنيين</a:t>
            </a:r>
            <a:r>
              <a:rPr lang="ar-SY" sz="3200" dirty="0" smtClean="0">
                <a:latin typeface="Sakkal Majalla" panose="02000000000000000000" pitchFamily="2" charset="-78"/>
                <a:cs typeface="Sakkal Majalla" panose="02000000000000000000" pitchFamily="2" charset="-78"/>
              </a:rPr>
              <a:t>)</a:t>
            </a:r>
          </a:p>
          <a:p>
            <a:pPr marL="914400" lvl="1" indent="-457200" algn="just" rtl="1">
              <a:buFont typeface="Wingdings" pitchFamily="2" charset="2"/>
              <a:buChar char="×"/>
              <a:defRPr/>
            </a:pPr>
            <a:r>
              <a:rPr lang="ar-SY" sz="3200" dirty="0" smtClean="0">
                <a:latin typeface="Sakkal Majalla" panose="02000000000000000000" pitchFamily="2" charset="-78"/>
                <a:cs typeface="Sakkal Majalla" panose="02000000000000000000" pitchFamily="2" charset="-78"/>
              </a:rPr>
              <a:t>لأغراض </a:t>
            </a:r>
            <a:r>
              <a:rPr lang="ar-SY" sz="3200" b="1" dirty="0" smtClean="0">
                <a:solidFill>
                  <a:srgbClr val="FF0000"/>
                </a:solidFill>
                <a:latin typeface="Sakkal Majalla" panose="02000000000000000000" pitchFamily="2" charset="-78"/>
                <a:cs typeface="Sakkal Majalla" panose="02000000000000000000" pitchFamily="2" charset="-78"/>
              </a:rPr>
              <a:t>منع وفاة </a:t>
            </a:r>
            <a:r>
              <a:rPr lang="ar-SY" sz="3200" dirty="0" smtClean="0">
                <a:latin typeface="Sakkal Majalla" panose="02000000000000000000" pitchFamily="2" charset="-78"/>
                <a:cs typeface="Sakkal Majalla" panose="02000000000000000000" pitchFamily="2" charset="-78"/>
              </a:rPr>
              <a:t>في</a:t>
            </a:r>
            <a:r>
              <a:rPr lang="ar-SY" sz="3200" b="1" dirty="0">
                <a:solidFill>
                  <a:srgbClr val="FF0000"/>
                </a:solidFill>
                <a:latin typeface="Sakkal Majalla" panose="02000000000000000000" pitchFamily="2" charset="-78"/>
                <a:cs typeface="Sakkal Majalla" panose="02000000000000000000" pitchFamily="2" charset="-78"/>
              </a:rPr>
              <a:t> حالة </a:t>
            </a:r>
            <a:r>
              <a:rPr lang="ar-SY" sz="3200" b="1" dirty="0" smtClean="0">
                <a:solidFill>
                  <a:srgbClr val="FF0000"/>
                </a:solidFill>
                <a:latin typeface="Sakkal Majalla" panose="02000000000000000000" pitchFamily="2" charset="-78"/>
                <a:cs typeface="Sakkal Majalla" panose="02000000000000000000" pitchFamily="2" charset="-78"/>
              </a:rPr>
              <a:t>طارئة</a:t>
            </a:r>
            <a:r>
              <a:rPr lang="ar-SY" sz="3200" dirty="0" smtClean="0">
                <a:latin typeface="Sakkal Majalla" panose="02000000000000000000" pitchFamily="2" charset="-78"/>
                <a:cs typeface="Sakkal Majalla" panose="02000000000000000000" pitchFamily="2" charset="-78"/>
              </a:rPr>
              <a:t>، أو </a:t>
            </a:r>
            <a:r>
              <a:rPr lang="ar-SY" sz="3200" b="1" dirty="0" smtClean="0">
                <a:solidFill>
                  <a:srgbClr val="FF0000"/>
                </a:solidFill>
                <a:latin typeface="Sakkal Majalla" panose="02000000000000000000" pitchFamily="2" charset="-78"/>
                <a:cs typeface="Sakkal Majalla" panose="02000000000000000000" pitchFamily="2" charset="-78"/>
              </a:rPr>
              <a:t>تفادي وقوع إصابات</a:t>
            </a:r>
            <a:endParaRPr lang="ar-SY" sz="3200" dirty="0" smtClean="0">
              <a:latin typeface="Sakkal Majalla" panose="02000000000000000000" pitchFamily="2" charset="-78"/>
              <a:cs typeface="Sakkal Majalla" panose="02000000000000000000" pitchFamily="2" charset="-78"/>
            </a:endParaRPr>
          </a:p>
        </p:txBody>
      </p:sp>
      <p:pic>
        <p:nvPicPr>
          <p:cNvPr id="40968" name="Picture 2" descr="Image result for magnifying glass clipart fre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16788" y="3038428"/>
            <a:ext cx="1716087" cy="182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p:cNvSpPr>
          <p:nvPr>
            <p:ph type="title"/>
          </p:nvPr>
        </p:nvSpPr>
        <p:spPr>
          <a:xfrm>
            <a:off x="350838" y="317500"/>
            <a:ext cx="8229600" cy="1143000"/>
          </a:xfrm>
        </p:spPr>
        <p:txBody>
          <a:bodyPr/>
          <a:lstStyle/>
          <a:p>
            <a:pPr rtl="1" eaLnBrk="1" hangingPunct="1"/>
            <a:r>
              <a:rPr lang="ar-SY" b="1" dirty="0" smtClean="0">
                <a:latin typeface="Sakkal Majalla" panose="02000000000000000000" pitchFamily="2" charset="-78"/>
                <a:cs typeface="Sakkal Majalla" panose="02000000000000000000" pitchFamily="2" charset="-78"/>
              </a:rPr>
              <a:t>ممارسة السلطات الإجرائية</a:t>
            </a:r>
            <a:endParaRPr lang="en-GB" b="1" dirty="0">
              <a:latin typeface="Sakkal Majalla" panose="02000000000000000000" pitchFamily="2" charset="-78"/>
              <a:cs typeface="Sakkal Majalla" panose="02000000000000000000" pitchFamily="2" charset="-78"/>
            </a:endParaRPr>
          </a:p>
        </p:txBody>
      </p:sp>
      <p:sp>
        <p:nvSpPr>
          <p:cNvPr id="7171" name="Rectangle 3"/>
          <p:cNvSpPr txBox="1">
            <a:spLocks/>
          </p:cNvSpPr>
          <p:nvPr/>
        </p:nvSpPr>
        <p:spPr bwMode="auto">
          <a:xfrm>
            <a:off x="457200" y="1530350"/>
            <a:ext cx="8229600" cy="475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just" rtl="1" eaLnBrk="1" hangingPunct="1">
              <a:spcBef>
                <a:spcPct val="20000"/>
              </a:spcBef>
              <a:buFont typeface="Arial" panose="020B0604020202020204" pitchFamily="34" charset="0"/>
              <a:buChar char="•"/>
            </a:pPr>
            <a:r>
              <a:rPr lang="ar-SY" sz="3200" dirty="0" smtClean="0">
                <a:latin typeface="Sakkal Majalla" panose="02000000000000000000" pitchFamily="2" charset="-78"/>
                <a:cs typeface="Sakkal Majalla" panose="02000000000000000000" pitchFamily="2" charset="-78"/>
              </a:rPr>
              <a:t>الملاحظة التفسيرية لاتفاقية بودابست:</a:t>
            </a:r>
          </a:p>
          <a:p>
            <a:pPr marL="0" indent="0" algn="just" rtl="1" eaLnBrk="1" hangingPunct="1">
              <a:spcBef>
                <a:spcPct val="20000"/>
              </a:spcBef>
            </a:pPr>
            <a:r>
              <a:rPr lang="ar-SY" sz="3200" dirty="0" smtClean="0">
                <a:latin typeface="Sakkal Majalla" panose="02000000000000000000" pitchFamily="2" charset="-78"/>
                <a:cs typeface="Sakkal Majalla" panose="02000000000000000000" pitchFamily="2" charset="-78"/>
              </a:rPr>
              <a:t>تشير </a:t>
            </a:r>
            <a:r>
              <a:rPr lang="en-US" sz="3200" b="1" dirty="0">
                <a:solidFill>
                  <a:srgbClr val="FF0000"/>
                </a:solidFill>
                <a:latin typeface="Sakkal Majalla" panose="02000000000000000000" pitchFamily="2" charset="-78"/>
                <a:cs typeface="Sakkal Majalla" panose="02000000000000000000" pitchFamily="2" charset="-78"/>
              </a:rPr>
              <a:t>' </a:t>
            </a:r>
            <a:r>
              <a:rPr lang="ar-SY" sz="3200" b="1" dirty="0">
                <a:solidFill>
                  <a:srgbClr val="FF0000"/>
                </a:solidFill>
                <a:latin typeface="Sakkal Majalla" panose="02000000000000000000" pitchFamily="2" charset="-78"/>
                <a:cs typeface="Sakkal Majalla" panose="02000000000000000000" pitchFamily="2" charset="-78"/>
              </a:rPr>
              <a:t>ا</a:t>
            </a:r>
            <a:r>
              <a:rPr lang="ar-SY" sz="3200" b="1" dirty="0" smtClean="0">
                <a:solidFill>
                  <a:srgbClr val="FF0000"/>
                </a:solidFill>
                <a:latin typeface="Sakkal Majalla" panose="02000000000000000000" pitchFamily="2" charset="-78"/>
                <a:cs typeface="Sakkal Majalla" panose="02000000000000000000" pitchFamily="2" charset="-78"/>
              </a:rPr>
              <a:t>لسلطة المختصة</a:t>
            </a:r>
            <a:r>
              <a:rPr lang="en-US" sz="3200" b="1" dirty="0">
                <a:solidFill>
                  <a:srgbClr val="FF0000"/>
                </a:solidFill>
                <a:latin typeface="Sakkal Majalla" panose="02000000000000000000" pitchFamily="2" charset="-78"/>
                <a:cs typeface="Sakkal Majalla" panose="02000000000000000000" pitchFamily="2" charset="-78"/>
              </a:rPr>
              <a:t> ' </a:t>
            </a:r>
            <a:r>
              <a:rPr lang="ar-SY" sz="3200" dirty="0" smtClean="0">
                <a:latin typeface="Sakkal Majalla" panose="02000000000000000000" pitchFamily="2" charset="-78"/>
                <a:cs typeface="Sakkal Majalla" panose="02000000000000000000" pitchFamily="2" charset="-78"/>
              </a:rPr>
              <a:t>إلى </a:t>
            </a:r>
            <a:r>
              <a:rPr lang="ar-SY" sz="3200" b="1" dirty="0" smtClean="0">
                <a:solidFill>
                  <a:srgbClr val="FF0000"/>
                </a:solidFill>
                <a:latin typeface="Sakkal Majalla" panose="02000000000000000000" pitchFamily="2" charset="-78"/>
                <a:cs typeface="Sakkal Majalla" panose="02000000000000000000" pitchFamily="2" charset="-78"/>
              </a:rPr>
              <a:t>سلطة قضائية، إدارية </a:t>
            </a:r>
            <a:r>
              <a:rPr lang="ar-SY" sz="3200" dirty="0" smtClean="0">
                <a:latin typeface="Sakkal Majalla" panose="02000000000000000000" pitchFamily="2" charset="-78"/>
                <a:cs typeface="Sakkal Majalla" panose="02000000000000000000" pitchFamily="2" charset="-78"/>
              </a:rPr>
              <a:t>أو أي </a:t>
            </a:r>
            <a:r>
              <a:rPr lang="ar-SY" sz="3200" b="1" dirty="0" smtClean="0">
                <a:solidFill>
                  <a:srgbClr val="FF0000"/>
                </a:solidFill>
                <a:latin typeface="Sakkal Majalla" panose="02000000000000000000" pitchFamily="2" charset="-78"/>
                <a:cs typeface="Sakkal Majalla" panose="02000000000000000000" pitchFamily="2" charset="-78"/>
              </a:rPr>
              <a:t>سلطة لإنفاذ القانون </a:t>
            </a:r>
            <a:r>
              <a:rPr lang="ar-SY" sz="3200" dirty="0" smtClean="0">
                <a:latin typeface="Sakkal Majalla" panose="02000000000000000000" pitchFamily="2" charset="-78"/>
                <a:cs typeface="Sakkal Majalla" panose="02000000000000000000" pitchFamily="2" charset="-78"/>
              </a:rPr>
              <a:t>مخول لها بموجب </a:t>
            </a:r>
            <a:r>
              <a:rPr lang="ar-SY" sz="3200" b="1" dirty="0" smtClean="0">
                <a:solidFill>
                  <a:srgbClr val="FF0000"/>
                </a:solidFill>
                <a:latin typeface="Sakkal Majalla" panose="02000000000000000000" pitchFamily="2" charset="-78"/>
                <a:cs typeface="Sakkal Majalla" panose="02000000000000000000" pitchFamily="2" charset="-78"/>
              </a:rPr>
              <a:t>قانون وطني </a:t>
            </a:r>
            <a:r>
              <a:rPr lang="ar-SY" sz="3200" dirty="0" smtClean="0">
                <a:latin typeface="Sakkal Majalla" panose="02000000000000000000" pitchFamily="2" charset="-78"/>
                <a:cs typeface="Sakkal Majalla" panose="02000000000000000000" pitchFamily="2" charset="-78"/>
              </a:rPr>
              <a:t>أو </a:t>
            </a:r>
            <a:r>
              <a:rPr lang="ar-SY" sz="3200" b="1" dirty="0" smtClean="0">
                <a:solidFill>
                  <a:srgbClr val="FF0000"/>
                </a:solidFill>
                <a:latin typeface="Sakkal Majalla" panose="02000000000000000000" pitchFamily="2" charset="-78"/>
                <a:cs typeface="Sakkal Majalla" panose="02000000000000000000" pitchFamily="2" charset="-78"/>
              </a:rPr>
              <a:t>أمر بترخيص تنفيذ تدابير إجرائية أو الإشراف عليها</a:t>
            </a:r>
          </a:p>
          <a:p>
            <a:pPr algn="just" eaLnBrk="1" hangingPunct="1">
              <a:spcBef>
                <a:spcPct val="20000"/>
              </a:spcBef>
              <a:buFont typeface="Arial" panose="020B0604020202020204" pitchFamily="34" charset="0"/>
              <a:buChar char="•"/>
            </a:pPr>
            <a:endParaRPr lang="en-GB" sz="3200" dirty="0">
              <a:latin typeface="Sakkal Majalla" panose="02000000000000000000" pitchFamily="2" charset="-78"/>
              <a:cs typeface="Sakkal Majalla" panose="02000000000000000000" pitchFamily="2" charset="-78"/>
            </a:endParaRPr>
          </a:p>
          <a:p>
            <a:pPr algn="just" rtl="1" eaLnBrk="1" hangingPunct="1">
              <a:spcBef>
                <a:spcPct val="20000"/>
              </a:spcBef>
              <a:buFont typeface="Arial" panose="020B0604020202020204" pitchFamily="34" charset="0"/>
              <a:buChar char="•"/>
            </a:pPr>
            <a:r>
              <a:rPr lang="ar-SY" sz="3200" dirty="0" smtClean="0">
                <a:latin typeface="Sakkal Majalla" panose="02000000000000000000" pitchFamily="2" charset="-78"/>
                <a:cs typeface="Sakkal Majalla" panose="02000000000000000000" pitchFamily="2" charset="-78"/>
              </a:rPr>
              <a:t>تتوفر </a:t>
            </a:r>
            <a:r>
              <a:rPr lang="ar-SY" sz="3200" b="1" dirty="0" smtClean="0">
                <a:solidFill>
                  <a:srgbClr val="FF0000"/>
                </a:solidFill>
                <a:latin typeface="Sakkal Majalla" panose="02000000000000000000" pitchFamily="2" charset="-78"/>
                <a:cs typeface="Sakkal Majalla" panose="02000000000000000000" pitchFamily="2" charset="-78"/>
              </a:rPr>
              <a:t>الأنظمة القانونية </a:t>
            </a:r>
            <a:r>
              <a:rPr lang="ar-SY" sz="3200" dirty="0" smtClean="0">
                <a:latin typeface="Sakkal Majalla" panose="02000000000000000000" pitchFamily="2" charset="-78"/>
                <a:cs typeface="Sakkal Majalla" panose="02000000000000000000" pitchFamily="2" charset="-78"/>
              </a:rPr>
              <a:t>على </a:t>
            </a:r>
            <a:r>
              <a:rPr lang="ar-SY" sz="3200" b="1" dirty="0" smtClean="0">
                <a:solidFill>
                  <a:srgbClr val="FF0000"/>
                </a:solidFill>
                <a:latin typeface="Sakkal Majalla" panose="02000000000000000000" pitchFamily="2" charset="-78"/>
                <a:cs typeface="Sakkal Majalla" panose="02000000000000000000" pitchFamily="2" charset="-78"/>
              </a:rPr>
              <a:t>مقاربات مختلفة </a:t>
            </a:r>
            <a:r>
              <a:rPr lang="ar-SY" sz="3200" dirty="0" smtClean="0">
                <a:latin typeface="Sakkal Majalla" panose="02000000000000000000" pitchFamily="2" charset="-78"/>
                <a:cs typeface="Sakkal Majalla" panose="02000000000000000000" pitchFamily="2" charset="-78"/>
              </a:rPr>
              <a:t>لعملية تقديم الطلبات لممارسة السلطات الإجرائية</a:t>
            </a:r>
            <a:endParaRPr lang="ar-SY" sz="3200" b="1" dirty="0" smtClean="0">
              <a:solidFill>
                <a:srgbClr val="FF0000"/>
              </a:solidFill>
              <a:latin typeface="Sakkal Majalla" panose="02000000000000000000" pitchFamily="2" charset="-78"/>
              <a:cs typeface="Sakkal Majalla" panose="02000000000000000000" pitchFamily="2" charset="-78"/>
            </a:endParaRPr>
          </a:p>
        </p:txBody>
      </p:sp>
      <p:sp>
        <p:nvSpPr>
          <p:cNvPr id="7172"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FACC12F5-F49D-4DEB-A63B-ED2129395AC3}" type="slidenum">
              <a:rPr lang="en-US" altLang="en-US">
                <a:solidFill>
                  <a:srgbClr val="898989"/>
                </a:solidFill>
                <a:latin typeface="Calibri" panose="020F0502020204030204" pitchFamily="34" charset="0"/>
              </a:rPr>
              <a:pPr/>
              <a:t>6</a:t>
            </a:fld>
            <a:endParaRPr lang="en-US" altLang="en-US">
              <a:solidFill>
                <a:srgbClr val="898989"/>
              </a:solidFill>
              <a:latin typeface="Calibri" panose="020F0502020204030204" pitchFamily="34" charset="0"/>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p:cNvSpPr>
          <p:nvPr>
            <p:ph type="title"/>
          </p:nvPr>
        </p:nvSpPr>
        <p:spPr>
          <a:xfrm>
            <a:off x="350838" y="201613"/>
            <a:ext cx="8229600" cy="1143000"/>
          </a:xfrm>
        </p:spPr>
        <p:txBody>
          <a:bodyPr/>
          <a:lstStyle/>
          <a:p>
            <a:pPr rtl="1" eaLnBrk="1" hangingPunct="1"/>
            <a:r>
              <a:rPr lang="ar-SY" altLang="en-US" b="1" dirty="0">
                <a:latin typeface="Sakkal Majalla" panose="02000000000000000000" pitchFamily="2" charset="-78"/>
                <a:cs typeface="Sakkal Majalla" panose="02000000000000000000" pitchFamily="2" charset="-78"/>
              </a:rPr>
              <a:t>الأسس المبررة للطلب</a:t>
            </a:r>
            <a:endParaRPr lang="en-GB" b="1" dirty="0"/>
          </a:p>
        </p:txBody>
      </p:sp>
      <p:sp>
        <p:nvSpPr>
          <p:cNvPr id="41987" name="Rectangle 3"/>
          <p:cNvSpPr txBox="1">
            <a:spLocks/>
          </p:cNvSpPr>
          <p:nvPr/>
        </p:nvSpPr>
        <p:spPr bwMode="auto">
          <a:xfrm>
            <a:off x="503238" y="1301750"/>
            <a:ext cx="8396287"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just" eaLnBrk="1" hangingPunct="1">
              <a:spcBef>
                <a:spcPct val="20000"/>
              </a:spcBef>
              <a:buFont typeface="Arial" panose="020B0604020202020204" pitchFamily="34" charset="0"/>
              <a:buChar char="•"/>
            </a:pPr>
            <a:endParaRPr lang="en-GB" sz="3100">
              <a:latin typeface="Calibri" panose="020F0502020204030204" pitchFamily="34" charset="0"/>
            </a:endParaRPr>
          </a:p>
        </p:txBody>
      </p:sp>
      <p:sp>
        <p:nvSpPr>
          <p:cNvPr id="2" name="TextBox 1"/>
          <p:cNvSpPr txBox="1"/>
          <p:nvPr/>
        </p:nvSpPr>
        <p:spPr>
          <a:xfrm>
            <a:off x="350838" y="1113780"/>
            <a:ext cx="8229600" cy="553998"/>
          </a:xfrm>
          <a:prstGeom prst="rect">
            <a:avLst/>
          </a:prstGeom>
          <a:noFill/>
        </p:spPr>
        <p:txBody>
          <a:bodyPr>
            <a:spAutoFit/>
          </a:bodyPr>
          <a:lstStyle/>
          <a:p>
            <a:pPr marL="457200" indent="-457200" algn="just" rtl="1">
              <a:buFont typeface="Arial" panose="020B0604020202020204" pitchFamily="34" charset="0"/>
              <a:buChar char="•"/>
              <a:defRPr/>
            </a:pPr>
            <a:r>
              <a:rPr lang="ar-SY" sz="3000" b="1" dirty="0">
                <a:solidFill>
                  <a:srgbClr val="FF0000"/>
                </a:solidFill>
                <a:cs typeface="Arial" panose="020B0604020202020204" pitchFamily="34" charset="0"/>
              </a:rPr>
              <a:t>الأسس</a:t>
            </a:r>
            <a:r>
              <a:rPr lang="ar-SY" sz="3000" dirty="0">
                <a:cs typeface="Arial" panose="020B0604020202020204" pitchFamily="34" charset="0"/>
              </a:rPr>
              <a:t> المحتملة من </a:t>
            </a:r>
            <a:r>
              <a:rPr lang="ar-SY" sz="3000" dirty="0" smtClean="0">
                <a:cs typeface="Arial" panose="020B0604020202020204" pitchFamily="34" charset="0"/>
              </a:rPr>
              <a:t>أجل </a:t>
            </a:r>
            <a:r>
              <a:rPr lang="ar-SY" sz="3000" b="1" dirty="0" smtClean="0">
                <a:solidFill>
                  <a:srgbClr val="FF0000"/>
                </a:solidFill>
                <a:cs typeface="Arial" panose="020B0604020202020204" pitchFamily="34" charset="0"/>
              </a:rPr>
              <a:t>البحث والمصادرة:</a:t>
            </a:r>
            <a:endParaRPr lang="ar-SY" sz="3000" dirty="0" smtClean="0">
              <a:latin typeface="+mj-lt"/>
              <a:cs typeface="Arial" panose="020B0604020202020204" pitchFamily="34" charset="0"/>
            </a:endParaRPr>
          </a:p>
        </p:txBody>
      </p:sp>
      <p:sp>
        <p:nvSpPr>
          <p:cNvPr id="41989" name="Slide Number Placeholder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D16249B4-46FD-43BB-ABF7-2BDAE2EA7BA3}" type="slidenum">
              <a:rPr lang="en-US" altLang="en-US">
                <a:solidFill>
                  <a:srgbClr val="898989"/>
                </a:solidFill>
                <a:latin typeface="Calibri" panose="020F0502020204030204" pitchFamily="34" charset="0"/>
              </a:rPr>
              <a:pPr/>
              <a:t>60</a:t>
            </a:fld>
            <a:endParaRPr lang="en-US" altLang="en-US">
              <a:solidFill>
                <a:srgbClr val="898989"/>
              </a:solidFill>
              <a:latin typeface="Calibri" panose="020F0502020204030204" pitchFamily="34" charset="0"/>
            </a:endParaRPr>
          </a:p>
        </p:txBody>
      </p:sp>
      <p:sp>
        <p:nvSpPr>
          <p:cNvPr id="6" name="TextBox 5"/>
          <p:cNvSpPr txBox="1"/>
          <p:nvPr/>
        </p:nvSpPr>
        <p:spPr>
          <a:xfrm>
            <a:off x="350838" y="1736725"/>
            <a:ext cx="6854825" cy="4524315"/>
          </a:xfrm>
          <a:prstGeom prst="rect">
            <a:avLst/>
          </a:prstGeom>
          <a:noFill/>
        </p:spPr>
        <p:txBody>
          <a:bodyPr wrap="square">
            <a:spAutoFit/>
          </a:bodyPr>
          <a:lstStyle/>
          <a:p>
            <a:pPr marL="914400" lvl="1" indent="-457200" algn="just" rtl="1">
              <a:buFont typeface="Wingdings" pitchFamily="2" charset="2"/>
              <a:buChar char="×"/>
              <a:defRPr/>
            </a:pPr>
            <a:r>
              <a:rPr lang="ar-SY" sz="3200" dirty="0" smtClean="0">
                <a:latin typeface="Sakkal Majalla" panose="02000000000000000000" pitchFamily="2" charset="-78"/>
                <a:cs typeface="Sakkal Majalla" panose="02000000000000000000" pitchFamily="2" charset="-78"/>
                <a:sym typeface="Wingdings"/>
              </a:rPr>
              <a:t>أنظمة الكمبيوتر أو بيانات الكمبيوتر </a:t>
            </a:r>
            <a:r>
              <a:rPr lang="ar-SY" sz="3200" b="1" dirty="0" smtClean="0">
                <a:solidFill>
                  <a:srgbClr val="FF0000"/>
                </a:solidFill>
                <a:latin typeface="Sakkal Majalla" panose="02000000000000000000" pitchFamily="2" charset="-78"/>
                <a:cs typeface="Sakkal Majalla" panose="02000000000000000000" pitchFamily="2" charset="-78"/>
              </a:rPr>
              <a:t>التي تم الحصول عليها كنتيجة لارتكاب جريمة</a:t>
            </a:r>
            <a:endParaRPr lang="ar-SY" sz="3200" dirty="0">
              <a:latin typeface="Sakkal Majalla" panose="02000000000000000000" pitchFamily="2" charset="-78"/>
              <a:cs typeface="Sakkal Majalla" panose="02000000000000000000" pitchFamily="2" charset="-78"/>
            </a:endParaRPr>
          </a:p>
          <a:p>
            <a:pPr marL="914400" lvl="1" indent="-457200" algn="just" rtl="1">
              <a:buFont typeface="Wingdings" pitchFamily="2" charset="2"/>
              <a:buChar char="×"/>
              <a:defRPr/>
            </a:pPr>
            <a:r>
              <a:rPr lang="ar-SY" sz="3200" b="1" dirty="0" smtClean="0">
                <a:solidFill>
                  <a:srgbClr val="FF0000"/>
                </a:solidFill>
                <a:latin typeface="Sakkal Majalla" panose="02000000000000000000" pitchFamily="2" charset="-78"/>
                <a:cs typeface="Sakkal Majalla" panose="02000000000000000000" pitchFamily="2" charset="-78"/>
              </a:rPr>
              <a:t>يمكن أن يتأذى التحقيق بشكل هام </a:t>
            </a:r>
            <a:r>
              <a:rPr lang="ar-SY" sz="3200" dirty="0" smtClean="0">
                <a:latin typeface="Sakkal Majalla" panose="02000000000000000000" pitchFamily="2" charset="-78"/>
                <a:cs typeface="Sakkal Majalla" panose="02000000000000000000" pitchFamily="2" charset="-78"/>
                <a:sym typeface="Wingdings"/>
              </a:rPr>
              <a:t>إن لم يُسمح بالبحث والمصادرة</a:t>
            </a:r>
          </a:p>
          <a:p>
            <a:pPr marL="914400" lvl="1" indent="-457200" algn="just" rtl="1">
              <a:buFont typeface="Wingdings" pitchFamily="2" charset="2"/>
              <a:buChar char="×"/>
              <a:defRPr/>
            </a:pPr>
            <a:r>
              <a:rPr lang="ar-SY" sz="3200" dirty="0" smtClean="0">
                <a:latin typeface="Sakkal Majalla" panose="02000000000000000000" pitchFamily="2" charset="-78"/>
                <a:cs typeface="Sakkal Majalla" panose="02000000000000000000" pitchFamily="2" charset="-78"/>
                <a:sym typeface="Wingdings"/>
              </a:rPr>
              <a:t>البحث والمصادرة تدبير </a:t>
            </a:r>
            <a:r>
              <a:rPr lang="ar-SY" sz="3200" b="1" dirty="0" smtClean="0">
                <a:solidFill>
                  <a:srgbClr val="FF0000"/>
                </a:solidFill>
                <a:latin typeface="Sakkal Majalla" panose="02000000000000000000" pitchFamily="2" charset="-78"/>
                <a:cs typeface="Sakkal Majalla" panose="02000000000000000000" pitchFamily="2" charset="-78"/>
              </a:rPr>
              <a:t>ضروري بالنسبة للتحقيق</a:t>
            </a:r>
          </a:p>
          <a:p>
            <a:pPr marL="914400" lvl="1" indent="-457200" algn="just" rtl="1">
              <a:buFont typeface="Wingdings" pitchFamily="2" charset="2"/>
              <a:buChar char="×"/>
              <a:defRPr/>
            </a:pPr>
            <a:r>
              <a:rPr lang="ar-SY" sz="3200" dirty="0" smtClean="0">
                <a:latin typeface="Sakkal Majalla" panose="02000000000000000000" pitchFamily="2" charset="-78"/>
                <a:cs typeface="Sakkal Majalla" panose="02000000000000000000" pitchFamily="2" charset="-78"/>
                <a:sym typeface="Wingdings"/>
              </a:rPr>
              <a:t>يمكن </a:t>
            </a:r>
            <a:r>
              <a:rPr lang="ar-SY" sz="3200" b="1" dirty="0" smtClean="0">
                <a:solidFill>
                  <a:srgbClr val="FF0000"/>
                </a:solidFill>
                <a:latin typeface="Sakkal Majalla" panose="02000000000000000000" pitchFamily="2" charset="-78"/>
                <a:cs typeface="Sakkal Majalla" panose="02000000000000000000" pitchFamily="2" charset="-78"/>
                <a:sym typeface="Wingdings"/>
              </a:rPr>
              <a:t>استخدام</a:t>
            </a:r>
            <a:r>
              <a:rPr lang="ar-SY" sz="3200" dirty="0" smtClean="0">
                <a:latin typeface="Sakkal Majalla" panose="02000000000000000000" pitchFamily="2" charset="-78"/>
                <a:cs typeface="Sakkal Majalla" panose="02000000000000000000" pitchFamily="2" charset="-78"/>
                <a:sym typeface="Wingdings"/>
              </a:rPr>
              <a:t> نظام الكمبيوتر أو بيانات الكمبيوتر </a:t>
            </a:r>
            <a:r>
              <a:rPr lang="ar-SY" sz="3200" b="1" dirty="0" smtClean="0">
                <a:solidFill>
                  <a:srgbClr val="FF0000"/>
                </a:solidFill>
                <a:latin typeface="Sakkal Majalla" panose="02000000000000000000" pitchFamily="2" charset="-78"/>
                <a:cs typeface="Sakkal Majalla" panose="02000000000000000000" pitchFamily="2" charset="-78"/>
                <a:sym typeface="Wingdings"/>
              </a:rPr>
              <a:t>لارتكاب جريمة</a:t>
            </a:r>
          </a:p>
          <a:p>
            <a:pPr marL="914400" lvl="1" indent="-457200" algn="just" rtl="1">
              <a:buFont typeface="Wingdings" pitchFamily="2" charset="2"/>
              <a:buChar char="×"/>
              <a:defRPr/>
            </a:pPr>
            <a:r>
              <a:rPr lang="ar-SY" sz="3200" dirty="0" smtClean="0">
                <a:latin typeface="Sakkal Majalla" panose="02000000000000000000" pitchFamily="2" charset="-78"/>
                <a:cs typeface="Sakkal Majalla" panose="02000000000000000000" pitchFamily="2" charset="-78"/>
                <a:sym typeface="Wingdings"/>
              </a:rPr>
              <a:t>بمقتضى </a:t>
            </a:r>
            <a:r>
              <a:rPr lang="ar-SY" sz="3200" b="1" dirty="0" smtClean="0">
                <a:solidFill>
                  <a:srgbClr val="FF0000"/>
                </a:solidFill>
                <a:latin typeface="Sakkal Majalla" panose="02000000000000000000" pitchFamily="2" charset="-78"/>
                <a:cs typeface="Sakkal Majalla" panose="02000000000000000000" pitchFamily="2" charset="-78"/>
                <a:sym typeface="Wingdings"/>
              </a:rPr>
              <a:t>طلب من أجل المساعدة المتبادلة </a:t>
            </a:r>
            <a:r>
              <a:rPr lang="ar-SY" sz="3200" dirty="0" smtClean="0">
                <a:latin typeface="Sakkal Majalla" panose="02000000000000000000" pitchFamily="2" charset="-78"/>
                <a:cs typeface="Sakkal Majalla" panose="02000000000000000000" pitchFamily="2" charset="-78"/>
                <a:sym typeface="Wingdings"/>
              </a:rPr>
              <a:t>متعلق بالنفاذ إلى بيانات الكمبيوتر المخزنة (</a:t>
            </a:r>
            <a:r>
              <a:rPr lang="ar-SY" sz="3200" b="1" dirty="0" smtClean="0">
                <a:solidFill>
                  <a:srgbClr val="FF0000"/>
                </a:solidFill>
                <a:latin typeface="Sakkal Majalla" panose="02000000000000000000" pitchFamily="2" charset="-78"/>
                <a:cs typeface="Sakkal Majalla" panose="02000000000000000000" pitchFamily="2" charset="-78"/>
                <a:sym typeface="Wingdings"/>
              </a:rPr>
              <a:t>المادة 31</a:t>
            </a:r>
            <a:r>
              <a:rPr lang="ar-SY" sz="3200" dirty="0" smtClean="0">
                <a:latin typeface="Sakkal Majalla" panose="02000000000000000000" pitchFamily="2" charset="-78"/>
                <a:cs typeface="Sakkal Majalla" panose="02000000000000000000" pitchFamily="2" charset="-78"/>
                <a:sym typeface="Wingdings"/>
              </a:rPr>
              <a:t>)</a:t>
            </a:r>
            <a:endParaRPr lang="ar-SY" sz="3200" dirty="0">
              <a:latin typeface="Sakkal Majalla" panose="02000000000000000000" pitchFamily="2" charset="-78"/>
              <a:cs typeface="Sakkal Majalla" panose="02000000000000000000" pitchFamily="2" charset="-78"/>
              <a:sym typeface="Wingdings"/>
            </a:endParaRPr>
          </a:p>
        </p:txBody>
      </p:sp>
      <p:pic>
        <p:nvPicPr>
          <p:cNvPr id="41991" name="Picture 2" descr="Image result for stolen computer clipar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7750" y="1968500"/>
            <a:ext cx="1576388" cy="184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992" name="Picture 4" descr="Image result for evidence destruction clipart"/>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99363" y="4537075"/>
            <a:ext cx="1374775" cy="1096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p:cNvSpPr>
          <p:nvPr>
            <p:ph type="title"/>
          </p:nvPr>
        </p:nvSpPr>
        <p:spPr>
          <a:xfrm>
            <a:off x="350838" y="201613"/>
            <a:ext cx="8229600" cy="1143000"/>
          </a:xfrm>
        </p:spPr>
        <p:txBody>
          <a:bodyPr/>
          <a:lstStyle/>
          <a:p>
            <a:pPr rtl="1" eaLnBrk="1" hangingPunct="1"/>
            <a:r>
              <a:rPr lang="ar-SY" altLang="en-US" b="1" dirty="0">
                <a:latin typeface="Sakkal Majalla" panose="02000000000000000000" pitchFamily="2" charset="-78"/>
                <a:cs typeface="Sakkal Majalla" panose="02000000000000000000" pitchFamily="2" charset="-78"/>
              </a:rPr>
              <a:t>الأسس المبررة للطلب</a:t>
            </a:r>
            <a:endParaRPr lang="en-GB" b="1" dirty="0"/>
          </a:p>
        </p:txBody>
      </p:sp>
      <p:sp>
        <p:nvSpPr>
          <p:cNvPr id="43011" name="Rectangle 3"/>
          <p:cNvSpPr txBox="1">
            <a:spLocks/>
          </p:cNvSpPr>
          <p:nvPr/>
        </p:nvSpPr>
        <p:spPr bwMode="auto">
          <a:xfrm>
            <a:off x="503238" y="1301750"/>
            <a:ext cx="8396287"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just" eaLnBrk="1" hangingPunct="1">
              <a:spcBef>
                <a:spcPct val="20000"/>
              </a:spcBef>
              <a:buFont typeface="Arial" panose="020B0604020202020204" pitchFamily="34" charset="0"/>
              <a:buChar char="•"/>
            </a:pPr>
            <a:endParaRPr lang="en-GB" sz="3100">
              <a:latin typeface="Calibri" panose="020F0502020204030204" pitchFamily="34" charset="0"/>
            </a:endParaRPr>
          </a:p>
        </p:txBody>
      </p:sp>
      <p:sp>
        <p:nvSpPr>
          <p:cNvPr id="2" name="TextBox 1"/>
          <p:cNvSpPr txBox="1"/>
          <p:nvPr/>
        </p:nvSpPr>
        <p:spPr>
          <a:xfrm>
            <a:off x="350838" y="1184275"/>
            <a:ext cx="8229600" cy="553998"/>
          </a:xfrm>
          <a:prstGeom prst="rect">
            <a:avLst/>
          </a:prstGeom>
          <a:noFill/>
        </p:spPr>
        <p:txBody>
          <a:bodyPr>
            <a:spAutoFit/>
          </a:bodyPr>
          <a:lstStyle/>
          <a:p>
            <a:pPr marL="457200" indent="-457200" algn="just" rtl="1">
              <a:buFont typeface="Arial" panose="020B0604020202020204" pitchFamily="34" charset="0"/>
              <a:buChar char="•"/>
              <a:defRPr/>
            </a:pPr>
            <a:r>
              <a:rPr lang="ar-SY" sz="3000" b="1" dirty="0">
                <a:solidFill>
                  <a:srgbClr val="FF0000"/>
                </a:solidFill>
                <a:cs typeface="Arial" panose="020B0604020202020204" pitchFamily="34" charset="0"/>
              </a:rPr>
              <a:t>الأسس</a:t>
            </a:r>
            <a:r>
              <a:rPr lang="ar-SY" sz="3000" dirty="0">
                <a:cs typeface="Arial" panose="020B0604020202020204" pitchFamily="34" charset="0"/>
              </a:rPr>
              <a:t> المحتملة من أجل </a:t>
            </a:r>
            <a:r>
              <a:rPr lang="ar-SY" sz="3000" b="1" dirty="0" smtClean="0">
                <a:solidFill>
                  <a:srgbClr val="FF0000"/>
                </a:solidFill>
                <a:cs typeface="Arial" panose="020B0604020202020204" pitchFamily="34" charset="0"/>
              </a:rPr>
              <a:t>اعتراض بيانات المحتوى:</a:t>
            </a:r>
            <a:endParaRPr lang="ar-SY" sz="3000" dirty="0" smtClean="0">
              <a:latin typeface="+mj-lt"/>
              <a:cs typeface="Arial" panose="020B0604020202020204" pitchFamily="34" charset="0"/>
            </a:endParaRPr>
          </a:p>
        </p:txBody>
      </p:sp>
      <p:sp>
        <p:nvSpPr>
          <p:cNvPr id="43013" name="Slide Number Placeholder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085FAE45-A19C-448B-AB12-03090B0C46D0}" type="slidenum">
              <a:rPr lang="en-US" altLang="en-US">
                <a:solidFill>
                  <a:srgbClr val="898989"/>
                </a:solidFill>
                <a:latin typeface="Calibri" panose="020F0502020204030204" pitchFamily="34" charset="0"/>
              </a:rPr>
              <a:pPr/>
              <a:t>61</a:t>
            </a:fld>
            <a:endParaRPr lang="en-US" altLang="en-US">
              <a:solidFill>
                <a:srgbClr val="898989"/>
              </a:solidFill>
              <a:latin typeface="Calibri" panose="020F0502020204030204" pitchFamily="34" charset="0"/>
            </a:endParaRPr>
          </a:p>
        </p:txBody>
      </p:sp>
      <p:sp>
        <p:nvSpPr>
          <p:cNvPr id="6" name="TextBox 5"/>
          <p:cNvSpPr txBox="1"/>
          <p:nvPr/>
        </p:nvSpPr>
        <p:spPr>
          <a:xfrm>
            <a:off x="350838" y="2198688"/>
            <a:ext cx="6602412" cy="3416320"/>
          </a:xfrm>
          <a:prstGeom prst="rect">
            <a:avLst/>
          </a:prstGeom>
          <a:noFill/>
        </p:spPr>
        <p:txBody>
          <a:bodyPr>
            <a:spAutoFit/>
          </a:bodyPr>
          <a:lstStyle/>
          <a:p>
            <a:pPr lvl="1" algn="just" rtl="1">
              <a:defRPr/>
            </a:pPr>
            <a:r>
              <a:rPr lang="ar-SY" sz="3600" dirty="0">
                <a:latin typeface="Sakkal Majalla" panose="02000000000000000000" pitchFamily="2" charset="-78"/>
                <a:cs typeface="Sakkal Majalla" panose="02000000000000000000" pitchFamily="2" charset="-78"/>
                <a:sym typeface="Wingdings"/>
              </a:rPr>
              <a:t> من أجل </a:t>
            </a:r>
            <a:r>
              <a:rPr lang="ar-SY" sz="3600" b="1" dirty="0">
                <a:solidFill>
                  <a:srgbClr val="FF0000"/>
                </a:solidFill>
                <a:latin typeface="Sakkal Majalla" panose="02000000000000000000" pitchFamily="2" charset="-78"/>
                <a:cs typeface="Sakkal Majalla" panose="02000000000000000000" pitchFamily="2" charset="-78"/>
              </a:rPr>
              <a:t>الكشف عن </a:t>
            </a:r>
            <a:r>
              <a:rPr lang="ar-SY" sz="3600" b="1" dirty="0" smtClean="0">
                <a:solidFill>
                  <a:srgbClr val="FF0000"/>
                </a:solidFill>
                <a:latin typeface="Sakkal Majalla" panose="02000000000000000000" pitchFamily="2" charset="-78"/>
                <a:cs typeface="Sakkal Majalla" panose="02000000000000000000" pitchFamily="2" charset="-78"/>
              </a:rPr>
              <a:t>جرائم خطيرة</a:t>
            </a:r>
            <a:endParaRPr lang="ar-SY" sz="3600" dirty="0">
              <a:latin typeface="Sakkal Majalla" panose="02000000000000000000" pitchFamily="2" charset="-78"/>
              <a:cs typeface="Sakkal Majalla" panose="02000000000000000000" pitchFamily="2" charset="-78"/>
            </a:endParaRPr>
          </a:p>
          <a:p>
            <a:pPr marL="914400" lvl="1" indent="-457200" algn="just" rtl="1">
              <a:buFont typeface="Wingdings" pitchFamily="2" charset="2"/>
              <a:buChar char="×"/>
              <a:defRPr/>
            </a:pPr>
            <a:r>
              <a:rPr lang="ar-SY" sz="3600" dirty="0">
                <a:latin typeface="Sakkal Majalla" panose="02000000000000000000" pitchFamily="2" charset="-78"/>
                <a:cs typeface="Sakkal Majalla" panose="02000000000000000000" pitchFamily="2" charset="-78"/>
                <a:sym typeface="Wingdings"/>
              </a:rPr>
              <a:t>لأغراض </a:t>
            </a:r>
            <a:r>
              <a:rPr lang="ar-SY" sz="3600" b="1" dirty="0">
                <a:solidFill>
                  <a:srgbClr val="FF0000"/>
                </a:solidFill>
                <a:latin typeface="Sakkal Majalla" panose="02000000000000000000" pitchFamily="2" charset="-78"/>
                <a:cs typeface="Sakkal Majalla" panose="02000000000000000000" pitchFamily="2" charset="-78"/>
              </a:rPr>
              <a:t>الأمن الوطني</a:t>
            </a:r>
          </a:p>
          <a:p>
            <a:pPr marL="914400" lvl="1" indent="-457200" algn="just" rtl="1">
              <a:buFont typeface="Wingdings" pitchFamily="2" charset="2"/>
              <a:buChar char="×"/>
              <a:defRPr/>
            </a:pPr>
            <a:r>
              <a:rPr lang="ar-SY" sz="3600" dirty="0">
                <a:latin typeface="Sakkal Majalla" panose="02000000000000000000" pitchFamily="2" charset="-78"/>
                <a:cs typeface="Sakkal Majalla" panose="02000000000000000000" pitchFamily="2" charset="-78"/>
                <a:sym typeface="Wingdings"/>
              </a:rPr>
              <a:t>من أجل </a:t>
            </a:r>
            <a:r>
              <a:rPr lang="ar-SY" sz="3600" b="1" dirty="0">
                <a:solidFill>
                  <a:srgbClr val="FF0000"/>
                </a:solidFill>
                <a:latin typeface="Sakkal Majalla" panose="02000000000000000000" pitchFamily="2" charset="-78"/>
                <a:cs typeface="Sakkal Majalla" panose="02000000000000000000" pitchFamily="2" charset="-78"/>
              </a:rPr>
              <a:t>منع ارتكاب </a:t>
            </a:r>
            <a:r>
              <a:rPr lang="ar-SY" sz="3600" b="1" dirty="0" smtClean="0">
                <a:solidFill>
                  <a:srgbClr val="FF0000"/>
                </a:solidFill>
                <a:latin typeface="Sakkal Majalla" panose="02000000000000000000" pitchFamily="2" charset="-78"/>
                <a:cs typeface="Sakkal Majalla" panose="02000000000000000000" pitchFamily="2" charset="-78"/>
              </a:rPr>
              <a:t>جرائم خطيرة</a:t>
            </a:r>
            <a:endParaRPr lang="ar-SY" sz="3600" b="1" dirty="0">
              <a:solidFill>
                <a:srgbClr val="FF0000"/>
              </a:solidFill>
              <a:latin typeface="Sakkal Majalla" panose="02000000000000000000" pitchFamily="2" charset="-78"/>
              <a:cs typeface="Sakkal Majalla" panose="02000000000000000000" pitchFamily="2" charset="-78"/>
            </a:endParaRPr>
          </a:p>
          <a:p>
            <a:pPr marL="914400" lvl="1" indent="-457200" algn="just" rtl="1">
              <a:buFont typeface="Wingdings" pitchFamily="2" charset="2"/>
              <a:buChar char="×"/>
              <a:defRPr/>
            </a:pPr>
            <a:r>
              <a:rPr lang="ar-SY" sz="3600" dirty="0">
                <a:latin typeface="Sakkal Majalla" panose="02000000000000000000" pitchFamily="2" charset="-78"/>
                <a:cs typeface="Sakkal Majalla" panose="02000000000000000000" pitchFamily="2" charset="-78"/>
              </a:rPr>
              <a:t>لأغراض </a:t>
            </a:r>
            <a:r>
              <a:rPr lang="ar-SY" sz="3600" b="1" dirty="0">
                <a:solidFill>
                  <a:srgbClr val="FF0000"/>
                </a:solidFill>
                <a:latin typeface="Sakkal Majalla" panose="02000000000000000000" pitchFamily="2" charset="-78"/>
                <a:cs typeface="Sakkal Majalla" panose="02000000000000000000" pitchFamily="2" charset="-78"/>
              </a:rPr>
              <a:t>التحقيق في </a:t>
            </a:r>
            <a:r>
              <a:rPr lang="ar-SY" sz="3600" b="1" dirty="0" smtClean="0">
                <a:solidFill>
                  <a:srgbClr val="FF0000"/>
                </a:solidFill>
                <a:latin typeface="Sakkal Majalla" panose="02000000000000000000" pitchFamily="2" charset="-78"/>
                <a:cs typeface="Sakkal Majalla" panose="02000000000000000000" pitchFamily="2" charset="-78"/>
              </a:rPr>
              <a:t>جرائم خطيرة</a:t>
            </a:r>
            <a:endParaRPr lang="ar-SY" sz="3600" dirty="0">
              <a:latin typeface="Sakkal Majalla" panose="02000000000000000000" pitchFamily="2" charset="-78"/>
              <a:cs typeface="Sakkal Majalla" panose="02000000000000000000" pitchFamily="2" charset="-78"/>
            </a:endParaRPr>
          </a:p>
          <a:p>
            <a:pPr marL="914400" lvl="1" indent="-457200" algn="just" rtl="1">
              <a:buFont typeface="Wingdings" pitchFamily="2" charset="2"/>
              <a:buChar char="×"/>
              <a:defRPr/>
            </a:pPr>
            <a:r>
              <a:rPr lang="ar-SY" sz="3600" dirty="0">
                <a:latin typeface="Sakkal Majalla" panose="02000000000000000000" pitchFamily="2" charset="-78"/>
                <a:cs typeface="Sakkal Majalla" panose="02000000000000000000" pitchFamily="2" charset="-78"/>
                <a:sym typeface="Wingdings"/>
              </a:rPr>
              <a:t>بمقتضى </a:t>
            </a:r>
            <a:r>
              <a:rPr lang="ar-SY" sz="3600" b="1" dirty="0">
                <a:solidFill>
                  <a:srgbClr val="FF0000"/>
                </a:solidFill>
                <a:latin typeface="Sakkal Majalla" panose="02000000000000000000" pitchFamily="2" charset="-78"/>
                <a:cs typeface="Sakkal Majalla" panose="02000000000000000000" pitchFamily="2" charset="-78"/>
                <a:sym typeface="Wingdings"/>
              </a:rPr>
              <a:t>طلب من أجل المساعدة المتبادلة </a:t>
            </a:r>
            <a:r>
              <a:rPr lang="ar-SY" sz="3600" dirty="0">
                <a:latin typeface="Sakkal Majalla" panose="02000000000000000000" pitchFamily="2" charset="-78"/>
                <a:cs typeface="Sakkal Majalla" panose="02000000000000000000" pitchFamily="2" charset="-78"/>
                <a:sym typeface="Wingdings"/>
              </a:rPr>
              <a:t>متعلق </a:t>
            </a:r>
            <a:r>
              <a:rPr lang="ar-SY" sz="3600" dirty="0" smtClean="0">
                <a:latin typeface="Sakkal Majalla" panose="02000000000000000000" pitchFamily="2" charset="-78"/>
                <a:cs typeface="Sakkal Majalla" panose="02000000000000000000" pitchFamily="2" charset="-78"/>
                <a:sym typeface="Wingdings"/>
              </a:rPr>
              <a:t>باعتراض بيانات المحتوى (</a:t>
            </a:r>
            <a:r>
              <a:rPr lang="ar-SY" sz="3600" b="1" dirty="0" smtClean="0">
                <a:solidFill>
                  <a:srgbClr val="FF0000"/>
                </a:solidFill>
                <a:latin typeface="Sakkal Majalla" panose="02000000000000000000" pitchFamily="2" charset="-78"/>
                <a:cs typeface="Sakkal Majalla" panose="02000000000000000000" pitchFamily="2" charset="-78"/>
                <a:sym typeface="Wingdings"/>
              </a:rPr>
              <a:t>المادة 34</a:t>
            </a:r>
            <a:r>
              <a:rPr lang="ar-SY" sz="3600" dirty="0" smtClean="0">
                <a:latin typeface="Sakkal Majalla" panose="02000000000000000000" pitchFamily="2" charset="-78"/>
                <a:cs typeface="Sakkal Majalla" panose="02000000000000000000" pitchFamily="2" charset="-78"/>
                <a:sym typeface="Wingdings"/>
              </a:rPr>
              <a:t>)</a:t>
            </a:r>
            <a:endParaRPr lang="ar-SY" sz="3600" dirty="0">
              <a:latin typeface="Sakkal Majalla" panose="02000000000000000000" pitchFamily="2" charset="-78"/>
              <a:cs typeface="Sakkal Majalla" panose="02000000000000000000" pitchFamily="2" charset="-78"/>
              <a:sym typeface="Wingdings"/>
            </a:endParaRPr>
          </a:p>
        </p:txBody>
      </p:sp>
      <p:pic>
        <p:nvPicPr>
          <p:cNvPr id="43015" name="Picture 2" descr="Use links below to save imag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61225" y="2198688"/>
            <a:ext cx="1638300" cy="163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016" name="Picture 2" descr="Image result for magnifying glass clipart fre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59663" y="4778375"/>
            <a:ext cx="1439862" cy="153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p:cNvSpPr>
          <p:nvPr>
            <p:ph type="title"/>
          </p:nvPr>
        </p:nvSpPr>
        <p:spPr>
          <a:xfrm>
            <a:off x="350838" y="201613"/>
            <a:ext cx="8229600" cy="1143000"/>
          </a:xfrm>
        </p:spPr>
        <p:txBody>
          <a:bodyPr/>
          <a:lstStyle/>
          <a:p>
            <a:pPr rtl="1" eaLnBrk="1" hangingPunct="1"/>
            <a:r>
              <a:rPr lang="ar-SY" altLang="en-US" b="1" dirty="0">
                <a:latin typeface="Sakkal Majalla" panose="02000000000000000000" pitchFamily="2" charset="-78"/>
                <a:cs typeface="Sakkal Majalla" panose="02000000000000000000" pitchFamily="2" charset="-78"/>
              </a:rPr>
              <a:t>الأسس المبررة للطلب</a:t>
            </a:r>
            <a:endParaRPr lang="en-GB" b="1" dirty="0"/>
          </a:p>
        </p:txBody>
      </p:sp>
      <p:sp>
        <p:nvSpPr>
          <p:cNvPr id="44035" name="Rectangle 3"/>
          <p:cNvSpPr txBox="1">
            <a:spLocks/>
          </p:cNvSpPr>
          <p:nvPr/>
        </p:nvSpPr>
        <p:spPr bwMode="auto">
          <a:xfrm>
            <a:off x="503238" y="1301750"/>
            <a:ext cx="8396287"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just" eaLnBrk="1" hangingPunct="1">
              <a:spcBef>
                <a:spcPct val="20000"/>
              </a:spcBef>
              <a:buFont typeface="Arial" panose="020B0604020202020204" pitchFamily="34" charset="0"/>
              <a:buChar char="•"/>
            </a:pPr>
            <a:endParaRPr lang="en-GB" sz="3100">
              <a:latin typeface="Calibri" panose="020F0502020204030204" pitchFamily="34" charset="0"/>
            </a:endParaRPr>
          </a:p>
        </p:txBody>
      </p:sp>
      <p:sp>
        <p:nvSpPr>
          <p:cNvPr id="2" name="TextBox 1"/>
          <p:cNvSpPr txBox="1"/>
          <p:nvPr/>
        </p:nvSpPr>
        <p:spPr>
          <a:xfrm>
            <a:off x="350838" y="1184275"/>
            <a:ext cx="8229600" cy="553998"/>
          </a:xfrm>
          <a:prstGeom prst="rect">
            <a:avLst/>
          </a:prstGeom>
          <a:noFill/>
        </p:spPr>
        <p:txBody>
          <a:bodyPr>
            <a:spAutoFit/>
          </a:bodyPr>
          <a:lstStyle/>
          <a:p>
            <a:pPr marL="457200" indent="-457200" algn="just" rtl="1">
              <a:buFont typeface="Arial" panose="020B0604020202020204" pitchFamily="34" charset="0"/>
              <a:buChar char="•"/>
              <a:defRPr/>
            </a:pPr>
            <a:r>
              <a:rPr lang="ar-SY" sz="3000" b="1" dirty="0">
                <a:solidFill>
                  <a:srgbClr val="FF0000"/>
                </a:solidFill>
                <a:cs typeface="Arial" panose="020B0604020202020204" pitchFamily="34" charset="0"/>
              </a:rPr>
              <a:t>الأسس</a:t>
            </a:r>
            <a:r>
              <a:rPr lang="ar-SY" sz="3000" dirty="0">
                <a:cs typeface="Arial" panose="020B0604020202020204" pitchFamily="34" charset="0"/>
              </a:rPr>
              <a:t> المحتملة من أجل </a:t>
            </a:r>
            <a:r>
              <a:rPr lang="ar-SY" sz="3000" b="1" dirty="0">
                <a:solidFill>
                  <a:srgbClr val="FF0000"/>
                </a:solidFill>
                <a:cs typeface="Arial" panose="020B0604020202020204" pitchFamily="34" charset="0"/>
              </a:rPr>
              <a:t>اعتراض بيانات المحتوى</a:t>
            </a:r>
            <a:r>
              <a:rPr lang="ar-SY" sz="3000" b="1" dirty="0" smtClean="0">
                <a:solidFill>
                  <a:srgbClr val="FF0000"/>
                </a:solidFill>
                <a:cs typeface="Arial" panose="020B0604020202020204" pitchFamily="34" charset="0"/>
              </a:rPr>
              <a:t>:</a:t>
            </a:r>
            <a:endParaRPr lang="ar-SY" sz="3000" dirty="0" smtClean="0">
              <a:latin typeface="+mj-lt"/>
              <a:cs typeface="Arial" panose="020B0604020202020204" pitchFamily="34" charset="0"/>
            </a:endParaRPr>
          </a:p>
        </p:txBody>
      </p:sp>
      <p:sp>
        <p:nvSpPr>
          <p:cNvPr id="44037" name="Slide Number Placeholder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89ABBEC3-26E3-4660-A8C4-C885191FAE9D}" type="slidenum">
              <a:rPr lang="en-US" altLang="en-US">
                <a:solidFill>
                  <a:srgbClr val="898989"/>
                </a:solidFill>
                <a:latin typeface="Calibri" panose="020F0502020204030204" pitchFamily="34" charset="0"/>
              </a:rPr>
              <a:pPr/>
              <a:t>62</a:t>
            </a:fld>
            <a:endParaRPr lang="en-US" altLang="en-US">
              <a:solidFill>
                <a:srgbClr val="898989"/>
              </a:solidFill>
              <a:latin typeface="Calibri" panose="020F0502020204030204" pitchFamily="34" charset="0"/>
            </a:endParaRPr>
          </a:p>
        </p:txBody>
      </p:sp>
      <p:sp>
        <p:nvSpPr>
          <p:cNvPr id="6" name="TextBox 5"/>
          <p:cNvSpPr txBox="1"/>
          <p:nvPr/>
        </p:nvSpPr>
        <p:spPr>
          <a:xfrm>
            <a:off x="350838" y="2198688"/>
            <a:ext cx="6602412" cy="3970318"/>
          </a:xfrm>
          <a:prstGeom prst="rect">
            <a:avLst/>
          </a:prstGeom>
          <a:noFill/>
        </p:spPr>
        <p:txBody>
          <a:bodyPr>
            <a:spAutoFit/>
          </a:bodyPr>
          <a:lstStyle/>
          <a:p>
            <a:pPr marL="914400" lvl="1" indent="-457200" algn="just" rtl="1">
              <a:buFont typeface="Wingdings" pitchFamily="2" charset="2"/>
              <a:buChar char="×"/>
              <a:defRPr/>
            </a:pPr>
            <a:r>
              <a:rPr lang="ar-SY" sz="2800" b="1" dirty="0" smtClean="0">
                <a:solidFill>
                  <a:srgbClr val="FF0000"/>
                </a:solidFill>
                <a:latin typeface="Sakkal Majalla" panose="02000000000000000000" pitchFamily="2" charset="-78"/>
                <a:cs typeface="Sakkal Majalla" panose="02000000000000000000" pitchFamily="2" charset="-78"/>
              </a:rPr>
              <a:t>لم تنجح إجراءات أخرى أو من المحتمل ألا تنجح </a:t>
            </a:r>
            <a:r>
              <a:rPr lang="ar-SY" sz="2800" dirty="0" smtClean="0">
                <a:latin typeface="Sakkal Majalla" panose="02000000000000000000" pitchFamily="2" charset="-78"/>
                <a:cs typeface="Sakkal Majalla" panose="02000000000000000000" pitchFamily="2" charset="-78"/>
                <a:sym typeface="Wingdings"/>
              </a:rPr>
              <a:t>في الحصول على معلومات مطلوب الحصول عليها</a:t>
            </a:r>
          </a:p>
          <a:p>
            <a:pPr lvl="1" algn="just" rtl="1">
              <a:defRPr/>
            </a:pPr>
            <a:endParaRPr lang="ar-SY" sz="2800" dirty="0" smtClean="0">
              <a:latin typeface="Sakkal Majalla" panose="02000000000000000000" pitchFamily="2" charset="-78"/>
              <a:cs typeface="Sakkal Majalla" panose="02000000000000000000" pitchFamily="2" charset="-78"/>
              <a:sym typeface="Wingdings"/>
            </a:endParaRPr>
          </a:p>
          <a:p>
            <a:pPr marL="914400" lvl="1" indent="-457200" algn="just" rtl="1">
              <a:buFont typeface="Wingdings" pitchFamily="2" charset="2"/>
              <a:buChar char="×"/>
              <a:defRPr/>
            </a:pPr>
            <a:r>
              <a:rPr lang="ar-SY" sz="2800" dirty="0" smtClean="0">
                <a:latin typeface="Sakkal Majalla" panose="02000000000000000000" pitchFamily="2" charset="-78"/>
                <a:cs typeface="Sakkal Majalla" panose="02000000000000000000" pitchFamily="2" charset="-78"/>
                <a:sym typeface="Wingdings"/>
              </a:rPr>
              <a:t>يعتبر اعتماد </a:t>
            </a:r>
            <a:r>
              <a:rPr lang="ar-SY" sz="2800" b="1" dirty="0" smtClean="0">
                <a:solidFill>
                  <a:srgbClr val="FF0000"/>
                </a:solidFill>
                <a:latin typeface="Sakkal Majalla" panose="02000000000000000000" pitchFamily="2" charset="-78"/>
                <a:cs typeface="Sakkal Majalla" panose="02000000000000000000" pitchFamily="2" charset="-78"/>
              </a:rPr>
              <a:t>إجراءات </a:t>
            </a:r>
            <a:r>
              <a:rPr lang="ar-SY" sz="2800" b="1" dirty="0">
                <a:solidFill>
                  <a:srgbClr val="FF0000"/>
                </a:solidFill>
                <a:latin typeface="Sakkal Majalla" panose="02000000000000000000" pitchFamily="2" charset="-78"/>
                <a:cs typeface="Sakkal Majalla" panose="02000000000000000000" pitchFamily="2" charset="-78"/>
              </a:rPr>
              <a:t>أخرى </a:t>
            </a:r>
            <a:r>
              <a:rPr lang="ar-SY" sz="2800" dirty="0" smtClean="0">
                <a:latin typeface="Sakkal Majalla" panose="02000000000000000000" pitchFamily="2" charset="-78"/>
                <a:cs typeface="Sakkal Majalla" panose="02000000000000000000" pitchFamily="2" charset="-78"/>
                <a:sym typeface="Wingdings"/>
              </a:rPr>
              <a:t>في هذه الظروف </a:t>
            </a:r>
            <a:r>
              <a:rPr lang="ar-SY" sz="2800" b="1" dirty="0" smtClean="0">
                <a:solidFill>
                  <a:srgbClr val="FF0000"/>
                </a:solidFill>
                <a:latin typeface="Sakkal Majalla" panose="02000000000000000000" pitchFamily="2" charset="-78"/>
                <a:cs typeface="Sakkal Majalla" panose="02000000000000000000" pitchFamily="2" charset="-78"/>
              </a:rPr>
              <a:t>أمرا خطيرا للغاية</a:t>
            </a:r>
          </a:p>
          <a:p>
            <a:pPr marL="914400" lvl="1" indent="-457200" algn="just" rtl="1">
              <a:buFont typeface="Wingdings" pitchFamily="2" charset="2"/>
              <a:buChar char="×"/>
              <a:defRPr/>
            </a:pPr>
            <a:endParaRPr lang="ar-SY" sz="2800" b="1" dirty="0">
              <a:solidFill>
                <a:srgbClr val="FF0000"/>
              </a:solidFill>
              <a:latin typeface="Sakkal Majalla" panose="02000000000000000000" pitchFamily="2" charset="-78"/>
              <a:cs typeface="Sakkal Majalla" panose="02000000000000000000" pitchFamily="2" charset="-78"/>
              <a:sym typeface="Wingdings"/>
            </a:endParaRPr>
          </a:p>
          <a:p>
            <a:pPr marL="914400" lvl="1" indent="-457200" algn="just" rtl="1">
              <a:buFont typeface="Wingdings" pitchFamily="2" charset="2"/>
              <a:buChar char="×"/>
              <a:defRPr/>
            </a:pPr>
            <a:r>
              <a:rPr lang="ar-SY" sz="2800" b="1" dirty="0" smtClean="0">
                <a:solidFill>
                  <a:srgbClr val="FF0000"/>
                </a:solidFill>
                <a:latin typeface="Sakkal Majalla" panose="02000000000000000000" pitchFamily="2" charset="-78"/>
                <a:cs typeface="Sakkal Majalla" panose="02000000000000000000" pitchFamily="2" charset="-78"/>
                <a:sym typeface="Wingdings"/>
              </a:rPr>
              <a:t>لا يمكن إعمال إجراءات أخرى </a:t>
            </a:r>
            <a:r>
              <a:rPr lang="ar-SY" sz="2800" dirty="0" smtClean="0">
                <a:latin typeface="Sakkal Majalla" panose="02000000000000000000" pitchFamily="2" charset="-78"/>
                <a:cs typeface="Sakkal Majalla" panose="02000000000000000000" pitchFamily="2" charset="-78"/>
                <a:sym typeface="Wingdings"/>
              </a:rPr>
              <a:t>بالنظر إلى </a:t>
            </a:r>
            <a:r>
              <a:rPr lang="ar-SY" sz="2800" b="1" dirty="0" smtClean="0">
                <a:solidFill>
                  <a:srgbClr val="FF0000"/>
                </a:solidFill>
                <a:latin typeface="Sakkal Majalla" panose="02000000000000000000" pitchFamily="2" charset="-78"/>
                <a:cs typeface="Sakkal Majalla" panose="02000000000000000000" pitchFamily="2" charset="-78"/>
                <a:sym typeface="Wingdings"/>
              </a:rPr>
              <a:t>الطابع المستعجل</a:t>
            </a:r>
            <a:r>
              <a:rPr lang="ar-SY" sz="2800" dirty="0" smtClean="0">
                <a:latin typeface="Sakkal Majalla" panose="02000000000000000000" pitchFamily="2" charset="-78"/>
                <a:cs typeface="Sakkal Majalla" panose="02000000000000000000" pitchFamily="2" charset="-78"/>
                <a:sym typeface="Wingdings"/>
              </a:rPr>
              <a:t> للقضية</a:t>
            </a:r>
            <a:endParaRPr lang="ar-SY" sz="2800" dirty="0">
              <a:latin typeface="Sakkal Majalla" panose="02000000000000000000" pitchFamily="2" charset="-78"/>
              <a:cs typeface="Sakkal Majalla" panose="02000000000000000000" pitchFamily="2" charset="-78"/>
              <a:sym typeface="Wingdings"/>
            </a:endParaRPr>
          </a:p>
          <a:p>
            <a:pPr lvl="1" algn="just" rtl="1">
              <a:defRPr/>
            </a:pPr>
            <a:endParaRPr lang="ar-SY" sz="2800" dirty="0">
              <a:latin typeface="Sakkal Majalla" panose="02000000000000000000" pitchFamily="2" charset="-78"/>
              <a:cs typeface="Sakkal Majalla" panose="02000000000000000000" pitchFamily="2" charset="-78"/>
            </a:endParaRPr>
          </a:p>
        </p:txBody>
      </p:sp>
      <p:pic>
        <p:nvPicPr>
          <p:cNvPr id="44039" name="Picture 4" descr="Image result for danger clipar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65988" y="2624138"/>
            <a:ext cx="1633537" cy="143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40" name="Picture 6" descr="Image result for urgent  clipart"/>
          <p:cNvPicPr>
            <a:picLocks noChangeAspect="1" noChangeArrowheads="1"/>
          </p:cNvPicPr>
          <p:nvPr/>
        </p:nvPicPr>
        <p:blipFill>
          <a:blip r:embed="rId4">
            <a:extLst>
              <a:ext uri="{28A0092B-C50C-407E-A947-70E740481C1C}">
                <a14:useLocalDpi xmlns:a14="http://schemas.microsoft.com/office/drawing/2010/main" val="0"/>
              </a:ext>
            </a:extLst>
          </a:blip>
          <a:srcRect b="30928"/>
          <a:stretch>
            <a:fillRect/>
          </a:stretch>
        </p:blipFill>
        <p:spPr bwMode="auto">
          <a:xfrm>
            <a:off x="7097713" y="4265613"/>
            <a:ext cx="2046287" cy="979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p:cNvSpPr>
          <p:nvPr>
            <p:ph type="title"/>
          </p:nvPr>
        </p:nvSpPr>
        <p:spPr>
          <a:xfrm>
            <a:off x="350838" y="201613"/>
            <a:ext cx="8229600" cy="1143000"/>
          </a:xfrm>
        </p:spPr>
        <p:txBody>
          <a:bodyPr/>
          <a:lstStyle/>
          <a:p>
            <a:pPr rtl="1" eaLnBrk="1" hangingPunct="1"/>
            <a:r>
              <a:rPr lang="ar-SY" altLang="en-US" b="1" dirty="0">
                <a:latin typeface="Sakkal Majalla" panose="02000000000000000000" pitchFamily="2" charset="-78"/>
                <a:cs typeface="Sakkal Majalla" panose="02000000000000000000" pitchFamily="2" charset="-78"/>
              </a:rPr>
              <a:t>الأسس المبررة للطلب</a:t>
            </a:r>
            <a:endParaRPr lang="en-GB" b="1" dirty="0"/>
          </a:p>
        </p:txBody>
      </p:sp>
      <p:sp>
        <p:nvSpPr>
          <p:cNvPr id="45059" name="Rectangle 3"/>
          <p:cNvSpPr txBox="1">
            <a:spLocks/>
          </p:cNvSpPr>
          <p:nvPr/>
        </p:nvSpPr>
        <p:spPr bwMode="auto">
          <a:xfrm>
            <a:off x="503238" y="1301750"/>
            <a:ext cx="8396287"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just" eaLnBrk="1" hangingPunct="1">
              <a:spcBef>
                <a:spcPct val="20000"/>
              </a:spcBef>
              <a:buFont typeface="Arial" panose="020B0604020202020204" pitchFamily="34" charset="0"/>
              <a:buChar char="•"/>
            </a:pPr>
            <a:endParaRPr lang="en-GB" sz="3100">
              <a:latin typeface="Calibri" panose="020F0502020204030204" pitchFamily="34" charset="0"/>
            </a:endParaRPr>
          </a:p>
        </p:txBody>
      </p:sp>
      <p:sp>
        <p:nvSpPr>
          <p:cNvPr id="2" name="TextBox 1"/>
          <p:cNvSpPr txBox="1"/>
          <p:nvPr/>
        </p:nvSpPr>
        <p:spPr>
          <a:xfrm>
            <a:off x="350838" y="1184275"/>
            <a:ext cx="8229600" cy="707886"/>
          </a:xfrm>
          <a:prstGeom prst="rect">
            <a:avLst/>
          </a:prstGeom>
          <a:noFill/>
        </p:spPr>
        <p:txBody>
          <a:bodyPr>
            <a:spAutoFit/>
          </a:bodyPr>
          <a:lstStyle/>
          <a:p>
            <a:pPr algn="just" rtl="1">
              <a:defRPr/>
            </a:pPr>
            <a:r>
              <a:rPr lang="ar-SY" sz="4000" dirty="0" smtClean="0">
                <a:latin typeface="Sakkal Majalla" panose="02000000000000000000" pitchFamily="2" charset="-78"/>
                <a:cs typeface="Sakkal Majalla" panose="02000000000000000000" pitchFamily="2" charset="-78"/>
              </a:rPr>
              <a:t>أسس أخرى:</a:t>
            </a:r>
            <a:endParaRPr lang="en-US" sz="4000" dirty="0">
              <a:latin typeface="Sakkal Majalla" panose="02000000000000000000" pitchFamily="2" charset="-78"/>
              <a:cs typeface="Sakkal Majalla" panose="02000000000000000000" pitchFamily="2" charset="-78"/>
            </a:endParaRPr>
          </a:p>
        </p:txBody>
      </p:sp>
      <p:sp>
        <p:nvSpPr>
          <p:cNvPr id="45061" name="Slide Number Placeholder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D7C2041C-1467-4A9A-8790-BD490BC5039E}" type="slidenum">
              <a:rPr lang="en-US" altLang="en-US">
                <a:solidFill>
                  <a:srgbClr val="898989"/>
                </a:solidFill>
                <a:latin typeface="Calibri" panose="020F0502020204030204" pitchFamily="34" charset="0"/>
              </a:rPr>
              <a:pPr/>
              <a:t>63</a:t>
            </a:fld>
            <a:endParaRPr lang="en-US" altLang="en-US">
              <a:solidFill>
                <a:srgbClr val="898989"/>
              </a:solidFill>
              <a:latin typeface="Calibri" panose="020F0502020204030204" pitchFamily="34" charset="0"/>
            </a:endParaRPr>
          </a:p>
        </p:txBody>
      </p:sp>
      <p:sp>
        <p:nvSpPr>
          <p:cNvPr id="6" name="TextBox 5"/>
          <p:cNvSpPr txBox="1"/>
          <p:nvPr/>
        </p:nvSpPr>
        <p:spPr>
          <a:xfrm>
            <a:off x="1881926" y="1740343"/>
            <a:ext cx="6602412" cy="2862322"/>
          </a:xfrm>
          <a:prstGeom prst="rect">
            <a:avLst/>
          </a:prstGeom>
          <a:noFill/>
        </p:spPr>
        <p:txBody>
          <a:bodyPr>
            <a:spAutoFit/>
          </a:bodyPr>
          <a:lstStyle/>
          <a:p>
            <a:pPr marL="914400" lvl="1" indent="-457200" algn="just" rtl="1">
              <a:buFont typeface="Wingdings" pitchFamily="2" charset="2"/>
              <a:buChar char="×"/>
              <a:defRPr/>
            </a:pPr>
            <a:r>
              <a:rPr lang="ar-SY" sz="3600" dirty="0" smtClean="0">
                <a:latin typeface="Sakkal Majalla" panose="02000000000000000000" pitchFamily="2" charset="-78"/>
                <a:cs typeface="Sakkal Majalla" panose="02000000000000000000" pitchFamily="2" charset="-78"/>
                <a:sym typeface="Wingdings"/>
              </a:rPr>
              <a:t>الطلب ناجم عن </a:t>
            </a:r>
            <a:r>
              <a:rPr lang="ar-SY" sz="3600" b="1" dirty="0" smtClean="0">
                <a:solidFill>
                  <a:srgbClr val="FF0000"/>
                </a:solidFill>
                <a:latin typeface="Sakkal Majalla" panose="02000000000000000000" pitchFamily="2" charset="-78"/>
                <a:cs typeface="Sakkal Majalla" panose="02000000000000000000" pitchFamily="2" charset="-78"/>
              </a:rPr>
              <a:t>طلب بالمساعدة المتبادلة مقدم مسبقا </a:t>
            </a:r>
            <a:r>
              <a:rPr lang="ar-SY" sz="3600" dirty="0" smtClean="0">
                <a:latin typeface="Sakkal Majalla" panose="02000000000000000000" pitchFamily="2" charset="-78"/>
                <a:cs typeface="Sakkal Majalla" panose="02000000000000000000" pitchFamily="2" charset="-78"/>
                <a:sym typeface="Wingdings"/>
              </a:rPr>
              <a:t>من قبل بلد أجنبي</a:t>
            </a:r>
          </a:p>
          <a:p>
            <a:pPr lvl="1" algn="just" rtl="1">
              <a:defRPr/>
            </a:pPr>
            <a:endParaRPr lang="ar-SY" sz="3600" dirty="0" smtClean="0">
              <a:latin typeface="Sakkal Majalla" panose="02000000000000000000" pitchFamily="2" charset="-78"/>
              <a:cs typeface="Sakkal Majalla" panose="02000000000000000000" pitchFamily="2" charset="-78"/>
              <a:sym typeface="Wingdings"/>
            </a:endParaRPr>
          </a:p>
          <a:p>
            <a:pPr marL="914400" lvl="1" indent="-457200" algn="just" rtl="1">
              <a:buFont typeface="Wingdings" pitchFamily="2" charset="2"/>
              <a:buChar char="×"/>
              <a:defRPr/>
            </a:pPr>
            <a:r>
              <a:rPr lang="ar-SY" sz="3600" dirty="0">
                <a:latin typeface="Sakkal Majalla" panose="02000000000000000000" pitchFamily="2" charset="-78"/>
                <a:cs typeface="Sakkal Majalla" panose="02000000000000000000" pitchFamily="2" charset="-78"/>
                <a:sym typeface="Wingdings"/>
              </a:rPr>
              <a:t>الطلب ناجم عن </a:t>
            </a:r>
            <a:r>
              <a:rPr lang="ar-SY" sz="3600" b="1" dirty="0" smtClean="0">
                <a:solidFill>
                  <a:srgbClr val="FF0000"/>
                </a:solidFill>
                <a:latin typeface="Sakkal Majalla" panose="02000000000000000000" pitchFamily="2" charset="-78"/>
                <a:cs typeface="Sakkal Majalla" panose="02000000000000000000" pitchFamily="2" charset="-78"/>
              </a:rPr>
              <a:t>طلب عاجل </a:t>
            </a:r>
            <a:r>
              <a:rPr lang="ar-SY" sz="3600" b="1" dirty="0">
                <a:solidFill>
                  <a:srgbClr val="FF0000"/>
                </a:solidFill>
                <a:latin typeface="Sakkal Majalla" panose="02000000000000000000" pitchFamily="2" charset="-78"/>
                <a:cs typeface="Sakkal Majalla" panose="02000000000000000000" pitchFamily="2" charset="-78"/>
              </a:rPr>
              <a:t>بالمساعدة المتبادلة مقدم مسبقا </a:t>
            </a:r>
            <a:r>
              <a:rPr lang="ar-SY" sz="3600" dirty="0">
                <a:latin typeface="Sakkal Majalla" panose="02000000000000000000" pitchFamily="2" charset="-78"/>
                <a:cs typeface="Sakkal Majalla" panose="02000000000000000000" pitchFamily="2" charset="-78"/>
                <a:sym typeface="Wingdings"/>
              </a:rPr>
              <a:t>من قبل بلد </a:t>
            </a:r>
            <a:r>
              <a:rPr lang="ar-SY" sz="3600" dirty="0" smtClean="0">
                <a:latin typeface="Sakkal Majalla" panose="02000000000000000000" pitchFamily="2" charset="-78"/>
                <a:cs typeface="Sakkal Majalla" panose="02000000000000000000" pitchFamily="2" charset="-78"/>
                <a:sym typeface="Wingdings"/>
              </a:rPr>
              <a:t>أجنبي</a:t>
            </a:r>
            <a:endParaRPr lang="en-US" altLang="en-US" sz="3600" dirty="0">
              <a:latin typeface="Sakkal Majalla" panose="02000000000000000000" pitchFamily="2" charset="-78"/>
              <a:cs typeface="Sakkal Majalla" panose="02000000000000000000" pitchFamily="2" charset="-78"/>
            </a:endParaRPr>
          </a:p>
        </p:txBody>
      </p:sp>
      <p:pic>
        <p:nvPicPr>
          <p:cNvPr id="45063" name="Picture 2" descr="Related imag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6326" y="1301750"/>
            <a:ext cx="1625600" cy="162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064" name="Picture 6" descr="Image result for globe clipart"/>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1101" y="3341558"/>
            <a:ext cx="1416050" cy="132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p:nvPr>
        </p:nvSpPr>
        <p:spPr>
          <a:xfrm>
            <a:off x="457200" y="300038"/>
            <a:ext cx="8229600" cy="1143000"/>
          </a:xfrm>
        </p:spPr>
        <p:txBody>
          <a:bodyPr/>
          <a:lstStyle/>
          <a:p>
            <a:pPr rtl="1"/>
            <a:r>
              <a:rPr lang="ar-SY" altLang="en-US" b="1" dirty="0">
                <a:latin typeface="Sakkal Majalla" panose="02000000000000000000" pitchFamily="2" charset="-78"/>
                <a:cs typeface="Sakkal Majalla" panose="02000000000000000000" pitchFamily="2" charset="-78"/>
              </a:rPr>
              <a:t>الأسس المبررة للطلب</a:t>
            </a:r>
            <a:endParaRPr lang="en-US" altLang="en-US" b="1" dirty="0"/>
          </a:p>
        </p:txBody>
      </p:sp>
      <p:sp>
        <p:nvSpPr>
          <p:cNvPr id="46084"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520166FF-8F35-4BB3-8CCB-BDCF09C8C162}" type="slidenum">
              <a:rPr lang="en-US" altLang="en-US">
                <a:solidFill>
                  <a:srgbClr val="898989"/>
                </a:solidFill>
                <a:latin typeface="Calibri" panose="020F0502020204030204" pitchFamily="34" charset="0"/>
              </a:rPr>
              <a:pPr/>
              <a:t>64</a:t>
            </a:fld>
            <a:endParaRPr lang="en-US" altLang="en-US">
              <a:solidFill>
                <a:srgbClr val="898989"/>
              </a:solidFill>
              <a:latin typeface="Calibri" panose="020F0502020204030204" pitchFamily="34" charset="0"/>
            </a:endParaRPr>
          </a:p>
        </p:txBody>
      </p:sp>
      <p:sp>
        <p:nvSpPr>
          <p:cNvPr id="5" name="Content Placeholder 2"/>
          <p:cNvSpPr txBox="1">
            <a:spLocks/>
          </p:cNvSpPr>
          <p:nvPr/>
        </p:nvSpPr>
        <p:spPr bwMode="auto">
          <a:xfrm>
            <a:off x="620935" y="1427089"/>
            <a:ext cx="7275512"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S PGothic" pitchFamily="34" charset="-128"/>
                <a:cs typeface="ＭＳ Ｐゴシック" charset="0"/>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S PGothic" pitchFamily="34" charset="-128"/>
                <a:cs typeface="ＭＳ Ｐゴシック" pitchFamily="34" charset="-128"/>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S PGothic" pitchFamily="34" charset="-128"/>
                <a:cs typeface="ＭＳ Ｐゴシック" pitchFamily="34" charset="-128"/>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ＭＳ Ｐゴシック" pitchFamily="34" charset="-128"/>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ＭＳ Ｐゴシック" pitchFamily="34" charset="-128"/>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rtl="1"/>
            <a:r>
              <a:rPr lang="ar-SY" altLang="en-US" sz="2800" dirty="0" smtClean="0">
                <a:latin typeface="Sakkal Majalla" pitchFamily="2" charset="-78"/>
                <a:cs typeface="Sakkal Majalla" pitchFamily="2" charset="-78"/>
              </a:rPr>
              <a:t>ينبغي </a:t>
            </a:r>
            <a:r>
              <a:rPr lang="ar-SY" altLang="en-US" sz="2800" b="1" dirty="0" smtClean="0">
                <a:solidFill>
                  <a:srgbClr val="FF0000"/>
                </a:solidFill>
                <a:latin typeface="Sakkal Majalla" pitchFamily="2" charset="-78"/>
                <a:cs typeface="Sakkal Majalla" pitchFamily="2" charset="-78"/>
              </a:rPr>
              <a:t>وصف المعلومات </a:t>
            </a:r>
            <a:r>
              <a:rPr lang="ar-SY" altLang="en-US" sz="2800" dirty="0" smtClean="0">
                <a:latin typeface="Sakkal Majalla" pitchFamily="2" charset="-78"/>
                <a:cs typeface="Sakkal Majalla" pitchFamily="2" charset="-78"/>
              </a:rPr>
              <a:t>أو </a:t>
            </a:r>
            <a:r>
              <a:rPr lang="ar-SY" altLang="en-US" sz="2800" b="1" dirty="0" smtClean="0">
                <a:solidFill>
                  <a:srgbClr val="FF0000"/>
                </a:solidFill>
                <a:latin typeface="Sakkal Majalla" pitchFamily="2" charset="-78"/>
                <a:cs typeface="Sakkal Majalla" pitchFamily="2" charset="-78"/>
              </a:rPr>
              <a:t>البيانات</a:t>
            </a:r>
            <a:r>
              <a:rPr lang="ar-SY" altLang="en-US" sz="2800" dirty="0" smtClean="0">
                <a:latin typeface="Sakkal Majalla" pitchFamily="2" charset="-78"/>
                <a:cs typeface="Sakkal Majalla" pitchFamily="2" charset="-78"/>
              </a:rPr>
              <a:t> أو </a:t>
            </a:r>
            <a:r>
              <a:rPr lang="ar-SY" altLang="en-US" sz="2800" b="1" dirty="0" smtClean="0">
                <a:solidFill>
                  <a:srgbClr val="FF0000"/>
                </a:solidFill>
                <a:latin typeface="Sakkal Majalla" pitchFamily="2" charset="-78"/>
                <a:cs typeface="Sakkal Majalla" pitchFamily="2" charset="-78"/>
              </a:rPr>
              <a:t>الكمبيوتر</a:t>
            </a:r>
            <a:r>
              <a:rPr lang="ar-SY" altLang="en-US" sz="2800" dirty="0" smtClean="0">
                <a:latin typeface="Sakkal Majalla" pitchFamily="2" charset="-78"/>
                <a:cs typeface="Sakkal Majalla" pitchFamily="2" charset="-78"/>
              </a:rPr>
              <a:t> المطلوب بشكل خاص لإبراز:</a:t>
            </a:r>
          </a:p>
          <a:p>
            <a:pPr marL="0" indent="0" algn="just" rtl="1">
              <a:buNone/>
            </a:pPr>
            <a:endParaRPr lang="ar-SY" altLang="en-US" sz="2800" dirty="0" smtClean="0">
              <a:latin typeface="Sakkal Majalla" pitchFamily="2" charset="-78"/>
              <a:cs typeface="Sakkal Majalla" pitchFamily="2" charset="-78"/>
            </a:endParaRPr>
          </a:p>
          <a:p>
            <a:pPr algn="just" rtl="1">
              <a:buFontTx/>
              <a:buChar char="-"/>
            </a:pPr>
            <a:r>
              <a:rPr lang="ar-SY" altLang="en-US" sz="2800" b="1" dirty="0" smtClean="0">
                <a:solidFill>
                  <a:srgbClr val="FF0000"/>
                </a:solidFill>
                <a:latin typeface="Sakkal Majalla" pitchFamily="2" charset="-78"/>
                <a:cs typeface="Sakkal Majalla" pitchFamily="2" charset="-78"/>
              </a:rPr>
              <a:t>الصلة</a:t>
            </a:r>
            <a:r>
              <a:rPr lang="ar-SY" altLang="en-US" sz="2800" dirty="0" smtClean="0">
                <a:latin typeface="Sakkal Majalla" pitchFamily="2" charset="-78"/>
                <a:cs typeface="Sakkal Majalla" pitchFamily="2" charset="-78"/>
              </a:rPr>
              <a:t> بالسلطة الإجرائية المطلوبة</a:t>
            </a:r>
          </a:p>
          <a:p>
            <a:pPr algn="just" rtl="1">
              <a:buFontTx/>
              <a:buChar char="-"/>
            </a:pPr>
            <a:r>
              <a:rPr lang="ar-SY" altLang="en-US" sz="2800" b="1" dirty="0" smtClean="0">
                <a:solidFill>
                  <a:srgbClr val="FF0000"/>
                </a:solidFill>
                <a:latin typeface="Sakkal Majalla" pitchFamily="2" charset="-78"/>
                <a:cs typeface="Sakkal Majalla" pitchFamily="2" charset="-78"/>
              </a:rPr>
              <a:t>القيمة الهامة </a:t>
            </a:r>
            <a:r>
              <a:rPr lang="ar-SY" altLang="en-US" sz="2800" dirty="0" smtClean="0">
                <a:latin typeface="Sakkal Majalla" pitchFamily="2" charset="-78"/>
                <a:cs typeface="Sakkal Majalla" pitchFamily="2" charset="-78"/>
              </a:rPr>
              <a:t>بالنسبة للتحقيق الجنائي المحدد</a:t>
            </a:r>
          </a:p>
          <a:p>
            <a:pPr marL="0" indent="0" algn="just" rtl="1">
              <a:buNone/>
            </a:pPr>
            <a:endParaRPr lang="ar-SY" altLang="en-US" sz="2800" dirty="0" smtClean="0">
              <a:latin typeface="Sakkal Majalla" pitchFamily="2" charset="-78"/>
              <a:cs typeface="Sakkal Majalla" pitchFamily="2" charset="-78"/>
            </a:endParaRPr>
          </a:p>
          <a:p>
            <a:pPr algn="just" rtl="1"/>
            <a:r>
              <a:rPr lang="ar-SY" altLang="en-US" sz="2800" dirty="0" smtClean="0">
                <a:latin typeface="Sakkal Majalla" pitchFamily="2" charset="-78"/>
                <a:cs typeface="Sakkal Majalla" pitchFamily="2" charset="-78"/>
              </a:rPr>
              <a:t>ينبغي توضيح ما إذا كانت البيانات </a:t>
            </a:r>
            <a:r>
              <a:rPr lang="ar-SY" altLang="en-US" sz="2800" b="1" dirty="0" smtClean="0">
                <a:solidFill>
                  <a:srgbClr val="FF0000"/>
                </a:solidFill>
                <a:latin typeface="Sakkal Majalla" pitchFamily="2" charset="-78"/>
                <a:cs typeface="Sakkal Majalla" pitchFamily="2" charset="-78"/>
              </a:rPr>
              <a:t>محظورة </a:t>
            </a:r>
            <a:r>
              <a:rPr lang="ar-SY" altLang="en-US" sz="2800" dirty="0" smtClean="0">
                <a:latin typeface="Sakkal Majalla" pitchFamily="2" charset="-78"/>
                <a:cs typeface="Sakkal Majalla" pitchFamily="2" charset="-78"/>
              </a:rPr>
              <a:t>أو </a:t>
            </a:r>
            <a:r>
              <a:rPr lang="ar-SY" altLang="en-US" sz="2800" b="1" dirty="0" smtClean="0">
                <a:solidFill>
                  <a:srgbClr val="FF0000"/>
                </a:solidFill>
                <a:latin typeface="Sakkal Majalla" pitchFamily="2" charset="-78"/>
                <a:cs typeface="Sakkal Majalla" pitchFamily="2" charset="-78"/>
              </a:rPr>
              <a:t>سرية</a:t>
            </a:r>
            <a:r>
              <a:rPr lang="ar-SY" altLang="en-US" sz="2800" dirty="0" smtClean="0">
                <a:latin typeface="Sakkal Majalla" pitchFamily="2" charset="-78"/>
                <a:cs typeface="Sakkal Majalla" pitchFamily="2" charset="-78"/>
              </a:rPr>
              <a:t> خلاف ذلك وإذا كان الأمر كذلك، ينبغي </a:t>
            </a:r>
            <a:r>
              <a:rPr lang="ar-SY" altLang="en-US" sz="2800" b="1" dirty="0" smtClean="0">
                <a:solidFill>
                  <a:srgbClr val="FF0000"/>
                </a:solidFill>
                <a:latin typeface="Sakkal Majalla" pitchFamily="2" charset="-78"/>
                <a:cs typeface="Sakkal Majalla" pitchFamily="2" charset="-78"/>
              </a:rPr>
              <a:t>تبرير</a:t>
            </a:r>
            <a:r>
              <a:rPr lang="ar-SY" altLang="en-US" sz="2800" dirty="0" smtClean="0">
                <a:latin typeface="Sakkal Majalla" pitchFamily="2" charset="-78"/>
                <a:cs typeface="Sakkal Majalla" pitchFamily="2" charset="-78"/>
              </a:rPr>
              <a:t> ممارسة السلطة الإجرائية فيما يتعلق بهذه البيانات</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a:xfrm>
            <a:off x="457200" y="300038"/>
            <a:ext cx="8229600" cy="1143000"/>
          </a:xfrm>
        </p:spPr>
        <p:txBody>
          <a:bodyPr/>
          <a:lstStyle/>
          <a:p>
            <a:pPr rtl="1"/>
            <a:r>
              <a:rPr lang="ar-SY" altLang="en-US" b="1" dirty="0" smtClean="0">
                <a:latin typeface="Sakkal Majalla" panose="02000000000000000000" pitchFamily="2" charset="-78"/>
                <a:cs typeface="Sakkal Majalla" panose="02000000000000000000" pitchFamily="2" charset="-78"/>
              </a:rPr>
              <a:t>تفسير الأسس </a:t>
            </a:r>
            <a:r>
              <a:rPr lang="ar-SY" altLang="en-US" b="1" dirty="0">
                <a:latin typeface="Sakkal Majalla" panose="02000000000000000000" pitchFamily="2" charset="-78"/>
                <a:cs typeface="Sakkal Majalla" panose="02000000000000000000" pitchFamily="2" charset="-78"/>
              </a:rPr>
              <a:t>المبررة </a:t>
            </a:r>
            <a:r>
              <a:rPr lang="ar-SY" altLang="en-US" b="1" dirty="0" smtClean="0">
                <a:latin typeface="Sakkal Majalla" panose="02000000000000000000" pitchFamily="2" charset="-78"/>
                <a:cs typeface="Sakkal Majalla" panose="02000000000000000000" pitchFamily="2" charset="-78"/>
              </a:rPr>
              <a:t>للطلب</a:t>
            </a:r>
            <a:endParaRPr lang="en-US" altLang="en-US" b="1" dirty="0"/>
          </a:p>
        </p:txBody>
      </p:sp>
      <p:sp>
        <p:nvSpPr>
          <p:cNvPr id="80899" name="Content Placeholder 2"/>
          <p:cNvSpPr>
            <a:spLocks noGrp="1"/>
          </p:cNvSpPr>
          <p:nvPr>
            <p:ph idx="1"/>
          </p:nvPr>
        </p:nvSpPr>
        <p:spPr>
          <a:xfrm>
            <a:off x="457200" y="1443038"/>
            <a:ext cx="7913688" cy="4913312"/>
          </a:xfrm>
        </p:spPr>
        <p:txBody>
          <a:bodyPr/>
          <a:lstStyle/>
          <a:p>
            <a:pPr algn="just" rtl="1">
              <a:buFont typeface="Arial" charset="0"/>
              <a:buChar char="•"/>
              <a:defRPr/>
            </a:pPr>
            <a:r>
              <a:rPr lang="ar-SY" altLang="en-US" sz="2800" b="1" dirty="0" smtClean="0">
                <a:solidFill>
                  <a:srgbClr val="FF0000"/>
                </a:solidFill>
                <a:latin typeface="Sakkal Majalla" panose="02000000000000000000" pitchFamily="2" charset="-78"/>
                <a:cs typeface="Sakkal Majalla" panose="02000000000000000000" pitchFamily="2" charset="-78"/>
              </a:rPr>
              <a:t>مجرد الإشارة إلى الأسس المبررة </a:t>
            </a:r>
            <a:r>
              <a:rPr lang="ar-SY" altLang="en-US" sz="2800" dirty="0" smtClean="0">
                <a:latin typeface="Sakkal Majalla" panose="02000000000000000000" pitchFamily="2" charset="-78"/>
                <a:cs typeface="Sakkal Majalla" panose="02000000000000000000" pitchFamily="2" charset="-78"/>
              </a:rPr>
              <a:t>في طلب </a:t>
            </a:r>
            <a:r>
              <a:rPr lang="ar-SY" altLang="en-US" sz="2800" b="1" dirty="0" smtClean="0">
                <a:solidFill>
                  <a:srgbClr val="FF0000"/>
                </a:solidFill>
                <a:latin typeface="Sakkal Majalla" panose="02000000000000000000" pitchFamily="2" charset="-78"/>
                <a:cs typeface="Sakkal Majalla" panose="02000000000000000000" pitchFamily="2" charset="-78"/>
              </a:rPr>
              <a:t>قد لا يكون كافيا</a:t>
            </a:r>
          </a:p>
          <a:p>
            <a:pPr algn="just" rtl="1">
              <a:defRPr/>
            </a:pPr>
            <a:r>
              <a:rPr lang="ar-SY" altLang="en-US" sz="2800" dirty="0" smtClean="0">
                <a:latin typeface="Sakkal Majalla" panose="02000000000000000000" pitchFamily="2" charset="-78"/>
                <a:cs typeface="Sakkal Majalla" panose="02000000000000000000" pitchFamily="2" charset="-78"/>
              </a:rPr>
              <a:t>يجب </a:t>
            </a:r>
            <a:r>
              <a:rPr lang="ar-SY" altLang="en-US" sz="2800" dirty="0">
                <a:latin typeface="Sakkal Majalla" panose="02000000000000000000" pitchFamily="2" charset="-78"/>
                <a:cs typeface="Sakkal Majalla" panose="02000000000000000000" pitchFamily="2" charset="-78"/>
              </a:rPr>
              <a:t>أن تكون </a:t>
            </a:r>
            <a:r>
              <a:rPr lang="ar-SY" altLang="en-US" sz="2800" dirty="0" smtClean="0">
                <a:latin typeface="Sakkal Majalla" panose="02000000000000000000" pitchFamily="2" charset="-78"/>
                <a:cs typeface="Sakkal Majalla" panose="02000000000000000000" pitchFamily="2" charset="-78"/>
              </a:rPr>
              <a:t>الأسس </a:t>
            </a:r>
            <a:r>
              <a:rPr lang="ar-SY" altLang="en-US" sz="2800" b="1" dirty="0" smtClean="0">
                <a:solidFill>
                  <a:srgbClr val="FF0000"/>
                </a:solidFill>
                <a:latin typeface="Sakkal Majalla" panose="02000000000000000000" pitchFamily="2" charset="-78"/>
                <a:cs typeface="Sakkal Majalla" panose="02000000000000000000" pitchFamily="2" charset="-78"/>
              </a:rPr>
              <a:t>مدعومة </a:t>
            </a:r>
            <a:r>
              <a:rPr lang="ar-SY" altLang="en-US" sz="2800" b="1" dirty="0">
                <a:solidFill>
                  <a:srgbClr val="FF0000"/>
                </a:solidFill>
                <a:latin typeface="Sakkal Majalla" panose="02000000000000000000" pitchFamily="2" charset="-78"/>
                <a:cs typeface="Sakkal Majalla" panose="02000000000000000000" pitchFamily="2" charset="-78"/>
              </a:rPr>
              <a:t>بالمعلومات </a:t>
            </a:r>
            <a:r>
              <a:rPr lang="ar-SY" altLang="en-US" sz="2800" dirty="0">
                <a:latin typeface="Sakkal Majalla" panose="02000000000000000000" pitchFamily="2" charset="-78"/>
                <a:cs typeface="Sakkal Majalla" panose="02000000000000000000" pitchFamily="2" charset="-78"/>
              </a:rPr>
              <a:t>المتاحة </a:t>
            </a:r>
            <a:r>
              <a:rPr lang="ar-SY" altLang="en-US" sz="2800" dirty="0" smtClean="0">
                <a:latin typeface="Sakkal Majalla" panose="02000000000000000000" pitchFamily="2" charset="-78"/>
                <a:cs typeface="Sakkal Majalla" panose="02000000000000000000" pitchFamily="2" charset="-78"/>
              </a:rPr>
              <a:t>لدى مقدم الطلب</a:t>
            </a:r>
          </a:p>
          <a:p>
            <a:pPr algn="just" rtl="1">
              <a:defRPr/>
            </a:pPr>
            <a:r>
              <a:rPr lang="ar-SY" altLang="en-US" sz="2800" dirty="0" smtClean="0">
                <a:latin typeface="Sakkal Majalla" panose="02000000000000000000" pitchFamily="2" charset="-78"/>
                <a:cs typeface="Sakkal Majalla" panose="02000000000000000000" pitchFamily="2" charset="-78"/>
              </a:rPr>
              <a:t>يجب </a:t>
            </a:r>
            <a:r>
              <a:rPr lang="ar-SY" altLang="en-US" sz="2800" dirty="0">
                <a:latin typeface="Sakkal Majalla" panose="02000000000000000000" pitchFamily="2" charset="-78"/>
                <a:cs typeface="Sakkal Majalla" panose="02000000000000000000" pitchFamily="2" charset="-78"/>
              </a:rPr>
              <a:t>أن </a:t>
            </a:r>
            <a:r>
              <a:rPr lang="ar-SY" altLang="en-US" sz="2800" b="1" dirty="0">
                <a:solidFill>
                  <a:srgbClr val="FF0000"/>
                </a:solidFill>
                <a:latin typeface="Sakkal Majalla" panose="02000000000000000000" pitchFamily="2" charset="-78"/>
                <a:cs typeface="Sakkal Majalla" panose="02000000000000000000" pitchFamily="2" charset="-78"/>
              </a:rPr>
              <a:t>يحدد</a:t>
            </a:r>
            <a:r>
              <a:rPr lang="ar-SY" altLang="en-US" sz="2800" dirty="0">
                <a:latin typeface="Sakkal Majalla" panose="02000000000000000000" pitchFamily="2" charset="-78"/>
                <a:cs typeface="Sakkal Majalla" panose="02000000000000000000" pitchFamily="2" charset="-78"/>
              </a:rPr>
              <a:t> </a:t>
            </a:r>
            <a:r>
              <a:rPr lang="ar-SY" altLang="en-US" sz="2800" dirty="0" smtClean="0">
                <a:latin typeface="Sakkal Majalla" panose="02000000000000000000" pitchFamily="2" charset="-78"/>
                <a:cs typeface="Sakkal Majalla" panose="02000000000000000000" pitchFamily="2" charset="-78"/>
              </a:rPr>
              <a:t>الطلب:</a:t>
            </a:r>
            <a:endParaRPr lang="ar-SY" altLang="en-US" sz="2800" dirty="0">
              <a:latin typeface="Sakkal Majalla" panose="02000000000000000000" pitchFamily="2" charset="-78"/>
              <a:cs typeface="Sakkal Majalla" panose="02000000000000000000" pitchFamily="2" charset="-78"/>
            </a:endParaRPr>
          </a:p>
          <a:p>
            <a:pPr marL="0" indent="0" algn="just" rtl="1">
              <a:buNone/>
              <a:defRPr/>
            </a:pPr>
            <a:r>
              <a:rPr lang="ar-SY" altLang="en-US" sz="2800" dirty="0" smtClean="0">
                <a:latin typeface="Sakkal Majalla" panose="02000000000000000000" pitchFamily="2" charset="-78"/>
                <a:cs typeface="Sakkal Majalla" panose="02000000000000000000" pitchFamily="2" charset="-78"/>
                <a:sym typeface="Wingdings"/>
              </a:rPr>
              <a:t>	 </a:t>
            </a:r>
            <a:r>
              <a:rPr lang="ar-SY" altLang="en-US" sz="2800" b="1" dirty="0" smtClean="0">
                <a:solidFill>
                  <a:srgbClr val="FF0000"/>
                </a:solidFill>
                <a:latin typeface="Sakkal Majalla" panose="02000000000000000000" pitchFamily="2" charset="-78"/>
                <a:cs typeface="Sakkal Majalla" panose="02000000000000000000" pitchFamily="2" charset="-78"/>
              </a:rPr>
              <a:t>مصدر</a:t>
            </a:r>
            <a:r>
              <a:rPr lang="ar-SY" altLang="en-US" sz="2800" dirty="0" smtClean="0">
                <a:latin typeface="Sakkal Majalla" panose="02000000000000000000" pitchFamily="2" charset="-78"/>
                <a:cs typeface="Sakkal Majalla" panose="02000000000000000000" pitchFamily="2" charset="-78"/>
              </a:rPr>
              <a:t> المعلومات</a:t>
            </a:r>
          </a:p>
          <a:p>
            <a:pPr marL="0" indent="0" algn="just" rtl="1">
              <a:buNone/>
              <a:defRPr/>
            </a:pPr>
            <a:r>
              <a:rPr lang="ar-SY" altLang="en-US" sz="2800" dirty="0">
                <a:latin typeface="Sakkal Majalla" panose="02000000000000000000" pitchFamily="2" charset="-78"/>
                <a:cs typeface="Sakkal Majalla" panose="02000000000000000000" pitchFamily="2" charset="-78"/>
                <a:sym typeface="Wingdings"/>
              </a:rPr>
              <a:t>	 </a:t>
            </a:r>
            <a:r>
              <a:rPr lang="ar-SY" altLang="en-US" sz="2800" b="1" dirty="0" smtClean="0">
                <a:solidFill>
                  <a:srgbClr val="FF0000"/>
                </a:solidFill>
                <a:latin typeface="Sakkal Majalla" panose="02000000000000000000" pitchFamily="2" charset="-78"/>
                <a:cs typeface="Sakkal Majalla" panose="02000000000000000000" pitchFamily="2" charset="-78"/>
              </a:rPr>
              <a:t>جودة </a:t>
            </a:r>
            <a:r>
              <a:rPr lang="ar-SY" altLang="en-US" sz="2800" dirty="0" smtClean="0">
                <a:latin typeface="Sakkal Majalla" panose="02000000000000000000" pitchFamily="2" charset="-78"/>
                <a:cs typeface="Sakkal Majalla" panose="02000000000000000000" pitchFamily="2" charset="-78"/>
              </a:rPr>
              <a:t>المعلومات</a:t>
            </a:r>
          </a:p>
          <a:p>
            <a:pPr marL="0" indent="0" algn="just" rtl="1">
              <a:buNone/>
              <a:defRPr/>
            </a:pPr>
            <a:r>
              <a:rPr lang="ar-SY" altLang="en-US" sz="2800" dirty="0">
                <a:latin typeface="Sakkal Majalla" panose="02000000000000000000" pitchFamily="2" charset="-78"/>
                <a:cs typeface="Sakkal Majalla" panose="02000000000000000000" pitchFamily="2" charset="-78"/>
                <a:sym typeface="Wingdings"/>
              </a:rPr>
              <a:t>	 </a:t>
            </a:r>
            <a:r>
              <a:rPr lang="ar-SY" altLang="en-US" sz="2800" b="1" dirty="0" smtClean="0">
                <a:solidFill>
                  <a:srgbClr val="FF0000"/>
                </a:solidFill>
                <a:latin typeface="Sakkal Majalla" panose="02000000000000000000" pitchFamily="2" charset="-78"/>
                <a:cs typeface="Sakkal Majalla" panose="02000000000000000000" pitchFamily="2" charset="-78"/>
              </a:rPr>
              <a:t>موثوقية </a:t>
            </a:r>
            <a:r>
              <a:rPr lang="ar-SY" altLang="en-US" sz="2800" dirty="0" smtClean="0">
                <a:latin typeface="Sakkal Majalla" panose="02000000000000000000" pitchFamily="2" charset="-78"/>
                <a:cs typeface="Sakkal Majalla" panose="02000000000000000000" pitchFamily="2" charset="-78"/>
              </a:rPr>
              <a:t>المعلومات</a:t>
            </a:r>
            <a:endParaRPr lang="ar-SY" altLang="en-US" sz="2800" dirty="0">
              <a:latin typeface="Sakkal Majalla" panose="02000000000000000000" pitchFamily="2" charset="-78"/>
              <a:cs typeface="Sakkal Majalla" panose="02000000000000000000" pitchFamily="2" charset="-78"/>
            </a:endParaRPr>
          </a:p>
          <a:p>
            <a:pPr marL="0" indent="0" algn="just" rtl="1">
              <a:buNone/>
              <a:defRPr/>
            </a:pPr>
            <a:r>
              <a:rPr lang="ar-SY" altLang="en-US" sz="2800" dirty="0">
                <a:latin typeface="Sakkal Majalla" panose="02000000000000000000" pitchFamily="2" charset="-78"/>
                <a:cs typeface="Sakkal Majalla" panose="02000000000000000000" pitchFamily="2" charset="-78"/>
                <a:sym typeface="Wingdings"/>
              </a:rPr>
              <a:t>	 </a:t>
            </a:r>
            <a:r>
              <a:rPr lang="ar-SY" altLang="en-US" sz="2800" b="1" dirty="0" smtClean="0">
                <a:solidFill>
                  <a:srgbClr val="FF0000"/>
                </a:solidFill>
                <a:latin typeface="Sakkal Majalla" panose="02000000000000000000" pitchFamily="2" charset="-78"/>
                <a:cs typeface="Sakkal Majalla" panose="02000000000000000000" pitchFamily="2" charset="-78"/>
              </a:rPr>
              <a:t>التحقق </a:t>
            </a:r>
            <a:r>
              <a:rPr lang="ar-SY" altLang="en-US" sz="2800" dirty="0" smtClean="0">
                <a:latin typeface="Sakkal Majalla" panose="02000000000000000000" pitchFamily="2" charset="-78"/>
                <a:cs typeface="Sakkal Majalla" panose="02000000000000000000" pitchFamily="2" charset="-78"/>
              </a:rPr>
              <a:t>من المعلومات</a:t>
            </a:r>
          </a:p>
          <a:p>
            <a:pPr marL="0" indent="0" algn="just" rtl="1">
              <a:buNone/>
              <a:defRPr/>
            </a:pPr>
            <a:r>
              <a:rPr lang="ar-SY" altLang="en-US" sz="2800" dirty="0">
                <a:latin typeface="Sakkal Majalla" panose="02000000000000000000" pitchFamily="2" charset="-78"/>
                <a:cs typeface="Sakkal Majalla" panose="02000000000000000000" pitchFamily="2" charset="-78"/>
                <a:sym typeface="Wingdings"/>
              </a:rPr>
              <a:t>	 </a:t>
            </a:r>
            <a:r>
              <a:rPr lang="ar-SY" altLang="en-US" sz="2800" b="1" dirty="0" smtClean="0">
                <a:solidFill>
                  <a:srgbClr val="FF0000"/>
                </a:solidFill>
                <a:latin typeface="Sakkal Majalla" panose="02000000000000000000" pitchFamily="2" charset="-78"/>
                <a:cs typeface="Sakkal Majalla" panose="02000000000000000000" pitchFamily="2" charset="-78"/>
              </a:rPr>
              <a:t>جدوى </a:t>
            </a:r>
            <a:r>
              <a:rPr lang="ar-SY" altLang="en-US" sz="2800" dirty="0" smtClean="0">
                <a:latin typeface="Sakkal Majalla" panose="02000000000000000000" pitchFamily="2" charset="-78"/>
                <a:cs typeface="Sakkal Majalla" panose="02000000000000000000" pitchFamily="2" charset="-78"/>
              </a:rPr>
              <a:t>المعلومات المطلوب الحصول عليها</a:t>
            </a:r>
            <a:endParaRPr lang="ar-SY" altLang="en-US" sz="2800" dirty="0">
              <a:latin typeface="Sakkal Majalla" panose="02000000000000000000" pitchFamily="2" charset="-78"/>
              <a:cs typeface="Sakkal Majalla" panose="02000000000000000000" pitchFamily="2" charset="-78"/>
            </a:endParaRPr>
          </a:p>
          <a:p>
            <a:pPr marL="0" indent="0" algn="just" rtl="1">
              <a:buNone/>
              <a:defRPr/>
            </a:pPr>
            <a:r>
              <a:rPr lang="ar-SY" altLang="en-US" sz="2800" dirty="0">
                <a:latin typeface="Sakkal Majalla" panose="02000000000000000000" pitchFamily="2" charset="-78"/>
                <a:cs typeface="Sakkal Majalla" panose="02000000000000000000" pitchFamily="2" charset="-78"/>
                <a:sym typeface="Wingdings"/>
              </a:rPr>
              <a:t>	 </a:t>
            </a:r>
            <a:r>
              <a:rPr lang="ar-SY" altLang="en-US" sz="2800" b="1" dirty="0" smtClean="0">
                <a:solidFill>
                  <a:srgbClr val="FF0000"/>
                </a:solidFill>
                <a:latin typeface="Sakkal Majalla" panose="02000000000000000000" pitchFamily="2" charset="-78"/>
                <a:cs typeface="Sakkal Majalla" panose="02000000000000000000" pitchFamily="2" charset="-78"/>
              </a:rPr>
              <a:t>أهمية </a:t>
            </a:r>
            <a:r>
              <a:rPr lang="ar-SY" altLang="en-US" sz="2800" dirty="0" smtClean="0">
                <a:latin typeface="Sakkal Majalla" panose="02000000000000000000" pitchFamily="2" charset="-78"/>
                <a:cs typeface="Sakkal Majalla" panose="02000000000000000000" pitchFamily="2" charset="-78"/>
              </a:rPr>
              <a:t>التدبير المطلوب بالنسبة للتحقيق</a:t>
            </a:r>
            <a:endParaRPr lang="ar-SY" altLang="en-US" sz="2800" dirty="0">
              <a:latin typeface="Sakkal Majalla" panose="02000000000000000000" pitchFamily="2" charset="-78"/>
              <a:cs typeface="Sakkal Majalla" panose="02000000000000000000" pitchFamily="2" charset="-78"/>
            </a:endParaRPr>
          </a:p>
        </p:txBody>
      </p:sp>
      <p:sp>
        <p:nvSpPr>
          <p:cNvPr id="47108"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4C556150-6B7D-4987-AD9C-3791C27A05C2}" type="slidenum">
              <a:rPr lang="en-US" altLang="en-US">
                <a:solidFill>
                  <a:srgbClr val="898989"/>
                </a:solidFill>
                <a:latin typeface="Calibri" panose="020F0502020204030204" pitchFamily="34" charset="0"/>
              </a:rPr>
              <a:pPr/>
              <a:t>65</a:t>
            </a:fld>
            <a:endParaRPr lang="en-US" altLang="en-US" dirty="0">
              <a:solidFill>
                <a:srgbClr val="898989"/>
              </a:solidFill>
              <a:latin typeface="Calibri" panose="020F0502020204030204" pitchFamily="34" charset="0"/>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a:xfrm>
            <a:off x="457200" y="300038"/>
            <a:ext cx="8229600" cy="1143000"/>
          </a:xfrm>
        </p:spPr>
        <p:txBody>
          <a:bodyPr/>
          <a:lstStyle/>
          <a:p>
            <a:pPr rtl="1"/>
            <a:r>
              <a:rPr lang="ar-SY" altLang="en-US" b="1" dirty="0" smtClean="0">
                <a:latin typeface="Sakkal Majalla" panose="02000000000000000000" pitchFamily="2" charset="-78"/>
                <a:cs typeface="Sakkal Majalla" panose="02000000000000000000" pitchFamily="2" charset="-78"/>
              </a:rPr>
              <a:t>دراسة حالة: الأسس المبررة للمصادرة</a:t>
            </a:r>
            <a:endParaRPr lang="en-US" altLang="en-US" b="1" dirty="0"/>
          </a:p>
        </p:txBody>
      </p:sp>
      <p:sp>
        <p:nvSpPr>
          <p:cNvPr id="80899" name="Content Placeholder 2"/>
          <p:cNvSpPr>
            <a:spLocks noGrp="1"/>
          </p:cNvSpPr>
          <p:nvPr>
            <p:ph idx="1"/>
          </p:nvPr>
        </p:nvSpPr>
        <p:spPr>
          <a:xfrm>
            <a:off x="457200" y="1636713"/>
            <a:ext cx="7913688" cy="4525962"/>
          </a:xfrm>
        </p:spPr>
        <p:txBody>
          <a:bodyPr/>
          <a:lstStyle/>
          <a:p>
            <a:pPr marL="0" indent="0" algn="just" rtl="1">
              <a:buNone/>
              <a:defRPr/>
            </a:pPr>
            <a:r>
              <a:rPr lang="ar-SY" altLang="en-US" sz="2650" b="1" dirty="0" smtClean="0">
                <a:latin typeface="Sakkal Majalla" panose="02000000000000000000" pitchFamily="2" charset="-78"/>
                <a:cs typeface="Sakkal Majalla" panose="02000000000000000000" pitchFamily="2" charset="-78"/>
              </a:rPr>
              <a:t>بعض الأسس:</a:t>
            </a:r>
            <a:endParaRPr lang="en-US" altLang="en-US" sz="2650" b="1" dirty="0">
              <a:latin typeface="Sakkal Majalla" panose="02000000000000000000" pitchFamily="2" charset="-78"/>
              <a:cs typeface="Sakkal Majalla" panose="02000000000000000000" pitchFamily="2" charset="-78"/>
            </a:endParaRPr>
          </a:p>
          <a:p>
            <a:pPr algn="just" rtl="1">
              <a:buFont typeface="Arial" charset="0"/>
              <a:buChar char="•"/>
              <a:defRPr/>
            </a:pPr>
            <a:r>
              <a:rPr lang="ar-SY" altLang="en-US" sz="2650" dirty="0" smtClean="0">
                <a:latin typeface="Sakkal Majalla" panose="02000000000000000000" pitchFamily="2" charset="-78"/>
                <a:cs typeface="Sakkal Majalla" panose="02000000000000000000" pitchFamily="2" charset="-78"/>
              </a:rPr>
              <a:t>طلب المساعدة المتبادلة الوارد من أتلانتيس</a:t>
            </a:r>
          </a:p>
          <a:p>
            <a:pPr algn="just" rtl="1">
              <a:buFont typeface="Arial" charset="0"/>
              <a:buChar char="•"/>
              <a:defRPr/>
            </a:pPr>
            <a:r>
              <a:rPr lang="ar-SY" altLang="en-US" sz="2650" dirty="0" smtClean="0">
                <a:latin typeface="Sakkal Majalla" panose="02000000000000000000" pitchFamily="2" charset="-78"/>
                <a:cs typeface="Sakkal Majalla" panose="02000000000000000000" pitchFamily="2" charset="-78"/>
              </a:rPr>
              <a:t>جريمة خطيرة مرتكبة (احتيال البريد الإلكتروني الخاص بالأعمال)</a:t>
            </a:r>
          </a:p>
          <a:p>
            <a:pPr algn="just" rtl="1">
              <a:buFont typeface="Arial" charset="0"/>
              <a:buChar char="•"/>
              <a:defRPr/>
            </a:pPr>
            <a:r>
              <a:rPr lang="ar-SY" altLang="en-US" sz="2650" dirty="0" smtClean="0">
                <a:latin typeface="Sakkal Majalla" panose="02000000000000000000" pitchFamily="2" charset="-78"/>
                <a:cs typeface="Sakkal Majalla" panose="02000000000000000000" pitchFamily="2" charset="-78"/>
              </a:rPr>
              <a:t>احتمال إعادة ارتكاب </a:t>
            </a:r>
            <a:r>
              <a:rPr lang="ar-SY" altLang="en-US" sz="2650" dirty="0">
                <a:latin typeface="Sakkal Majalla" panose="02000000000000000000" pitchFamily="2" charset="-78"/>
                <a:cs typeface="Sakkal Majalla" panose="02000000000000000000" pitchFamily="2" charset="-78"/>
              </a:rPr>
              <a:t>الجريمة </a:t>
            </a:r>
            <a:r>
              <a:rPr lang="ar-SY" altLang="en-US" sz="2650" dirty="0" smtClean="0">
                <a:latin typeface="Sakkal Majalla" panose="02000000000000000000" pitchFamily="2" charset="-78"/>
                <a:cs typeface="Sakkal Majalla" panose="02000000000000000000" pitchFamily="2" charset="-78"/>
              </a:rPr>
              <a:t>من قبل الجناة</a:t>
            </a:r>
          </a:p>
          <a:p>
            <a:pPr algn="just" rtl="1">
              <a:buFont typeface="Arial" charset="0"/>
              <a:buChar char="•"/>
              <a:defRPr/>
            </a:pPr>
            <a:r>
              <a:rPr lang="ar-SY" altLang="en-US" sz="2650" dirty="0" smtClean="0">
                <a:latin typeface="Sakkal Majalla" panose="02000000000000000000" pitchFamily="2" charset="-78"/>
                <a:cs typeface="Sakkal Majalla" panose="02000000000000000000" pitchFamily="2" charset="-78"/>
              </a:rPr>
              <a:t>يتوفر فرع أوستلاندا على معلومات عن المشترك في شكل بيانات كمبيوتر من شأنها أن تساعد على التعرف على أصحاب الحساب البنكي </a:t>
            </a:r>
          </a:p>
          <a:p>
            <a:pPr algn="just" rtl="1">
              <a:buFont typeface="Arial" charset="0"/>
              <a:buChar char="•"/>
              <a:defRPr/>
            </a:pPr>
            <a:r>
              <a:rPr lang="ar-SY" altLang="en-US" sz="2650" dirty="0" smtClean="0">
                <a:latin typeface="Sakkal Majalla" panose="02000000000000000000" pitchFamily="2" charset="-78"/>
                <a:cs typeface="Sakkal Majalla" panose="02000000000000000000" pitchFamily="2" charset="-78"/>
              </a:rPr>
              <a:t>جعل رموز النفاذ غير متاحة سيمنع المجرمين من النفاذ إلى عائدات الجريمة</a:t>
            </a:r>
          </a:p>
          <a:p>
            <a:pPr algn="just" rtl="1">
              <a:buFont typeface="Arial" charset="0"/>
              <a:buChar char="•"/>
              <a:defRPr/>
            </a:pPr>
            <a:r>
              <a:rPr lang="ar-SY" altLang="en-US" sz="2650" dirty="0" smtClean="0">
                <a:latin typeface="Sakkal Majalla" panose="02000000000000000000" pitchFamily="2" charset="-78"/>
                <a:cs typeface="Sakkal Majalla" panose="02000000000000000000" pitchFamily="2" charset="-78"/>
              </a:rPr>
              <a:t>لا يتوفر فرع أوستلاندا على القدرات اللازمة لإبراز البيانات – لذلك تطلب المصادرة</a:t>
            </a:r>
          </a:p>
        </p:txBody>
      </p:sp>
      <p:sp>
        <p:nvSpPr>
          <p:cNvPr id="47108"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4C556150-6B7D-4987-AD9C-3791C27A05C2}" type="slidenum">
              <a:rPr lang="en-US" altLang="en-US">
                <a:solidFill>
                  <a:srgbClr val="898989"/>
                </a:solidFill>
                <a:latin typeface="Calibri" panose="020F0502020204030204" pitchFamily="34" charset="0"/>
              </a:rPr>
              <a:pPr/>
              <a:t>66</a:t>
            </a:fld>
            <a:endParaRPr lang="en-US" altLang="en-US">
              <a:solidFill>
                <a:srgbClr val="898989"/>
              </a:solidFill>
              <a:latin typeface="Calibri" panose="020F0502020204030204" pitchFamily="34" charset="0"/>
            </a:endParaRPr>
          </a:p>
        </p:txBody>
      </p:sp>
    </p:spTree>
    <p:extLst>
      <p:ext uri="{BB962C8B-B14F-4D97-AF65-F5344CB8AC3E}">
        <p14:creationId xmlns:p14="http://schemas.microsoft.com/office/powerpoint/2010/main" val="4056129844"/>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title"/>
          </p:nvPr>
        </p:nvSpPr>
        <p:spPr>
          <a:xfrm>
            <a:off x="457200" y="2762250"/>
            <a:ext cx="8229600" cy="1426978"/>
          </a:xfrm>
        </p:spPr>
        <p:txBody>
          <a:bodyPr/>
          <a:lstStyle/>
          <a:p>
            <a:pPr rtl="1">
              <a:lnSpc>
                <a:spcPct val="120000"/>
              </a:lnSpc>
              <a:defRPr/>
            </a:pPr>
            <a:r>
              <a:rPr lang="ar-SY" altLang="sr-Latn-RS" sz="4000" b="1" dirty="0">
                <a:solidFill>
                  <a:srgbClr val="000000"/>
                </a:solidFill>
                <a:latin typeface="Sakkal Majalla" panose="02000000000000000000" pitchFamily="2" charset="-78"/>
                <a:cs typeface="Sakkal Majalla" panose="02000000000000000000" pitchFamily="2" charset="-78"/>
              </a:rPr>
              <a:t>الجزء الخامس</a:t>
            </a:r>
            <a:r>
              <a:rPr lang="en-US" altLang="sr-Latn-RS" sz="4000" b="1" dirty="0">
                <a:solidFill>
                  <a:srgbClr val="000000"/>
                </a:solidFill>
                <a:latin typeface="Sakkal Majalla" panose="02000000000000000000" pitchFamily="2" charset="-78"/>
                <a:cs typeface="Sakkal Majalla" panose="02000000000000000000" pitchFamily="2" charset="-78"/>
              </a:rPr>
              <a:t/>
            </a:r>
            <a:br>
              <a:rPr lang="en-US" altLang="sr-Latn-RS" sz="4000" b="1" dirty="0">
                <a:solidFill>
                  <a:srgbClr val="000000"/>
                </a:solidFill>
                <a:latin typeface="Sakkal Majalla" panose="02000000000000000000" pitchFamily="2" charset="-78"/>
                <a:cs typeface="Sakkal Majalla" panose="02000000000000000000" pitchFamily="2" charset="-78"/>
              </a:rPr>
            </a:br>
            <a:r>
              <a:rPr lang="en-US" altLang="sr-Latn-RS" sz="4000" b="1" dirty="0">
                <a:solidFill>
                  <a:srgbClr val="000000"/>
                </a:solidFill>
                <a:latin typeface="Sakkal Majalla" panose="02000000000000000000" pitchFamily="2" charset="-78"/>
                <a:cs typeface="Sakkal Majalla" panose="02000000000000000000" pitchFamily="2" charset="-78"/>
              </a:rPr>
              <a:t>	</a:t>
            </a:r>
            <a:r>
              <a:rPr lang="ar-SY" altLang="sr-Latn-RS" sz="4000" b="1" dirty="0">
                <a:solidFill>
                  <a:srgbClr val="000000"/>
                </a:solidFill>
                <a:latin typeface="Sakkal Majalla" panose="02000000000000000000" pitchFamily="2" charset="-78"/>
                <a:cs typeface="Sakkal Majalla" panose="02000000000000000000" pitchFamily="2" charset="-78"/>
              </a:rPr>
              <a:t>الإجراءات الشكلية للطلبات </a:t>
            </a:r>
            <a:r>
              <a:rPr lang="ar-SY" altLang="sr-Latn-RS" sz="4000" b="1" dirty="0" smtClean="0">
                <a:solidFill>
                  <a:srgbClr val="000000"/>
                </a:solidFill>
                <a:latin typeface="Sakkal Majalla" panose="02000000000000000000" pitchFamily="2" charset="-78"/>
                <a:cs typeface="Sakkal Majalla" panose="02000000000000000000" pitchFamily="2" charset="-78"/>
              </a:rPr>
              <a:t>المكتوبة</a:t>
            </a:r>
            <a:endParaRPr lang="en-GB" sz="4000" b="1" dirty="0"/>
          </a:p>
        </p:txBody>
      </p:sp>
      <p:pic>
        <p:nvPicPr>
          <p:cNvPr id="48131" name="Picture 3"/>
          <p:cNvPicPr>
            <a:picLocks noGrp="1" noChangeAspect="1" noChangeArrowheads="1"/>
          </p:cNvPicPr>
          <p:nvPr>
            <p:ph sz="quarter" idx="1"/>
          </p:nvPr>
        </p:nvPicPr>
        <p:blipFill>
          <a:blip r:embed="rId3">
            <a:extLst>
              <a:ext uri="{28A0092B-C50C-407E-A947-70E740481C1C}">
                <a14:useLocalDpi xmlns:a14="http://schemas.microsoft.com/office/drawing/2010/main" val="0"/>
              </a:ext>
            </a:extLst>
          </a:blip>
          <a:srcRect/>
          <a:stretch>
            <a:fillRect/>
          </a:stretch>
        </p:blipFill>
        <p:spPr>
          <a:xfrm>
            <a:off x="6786563" y="4643438"/>
            <a:ext cx="1962150" cy="1766887"/>
          </a:xfrm>
        </p:spPr>
      </p:pic>
      <p:sp>
        <p:nvSpPr>
          <p:cNvPr id="48132"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5AF52B95-A6D7-4E2F-A53C-0645EFB48B2C}" type="slidenum">
              <a:rPr lang="en-US" altLang="fr-FR">
                <a:solidFill>
                  <a:srgbClr val="898989"/>
                </a:solidFill>
                <a:latin typeface="Calibri" panose="020F0502020204030204" pitchFamily="34" charset="0"/>
              </a:rPr>
              <a:pPr/>
              <a:t>67</a:t>
            </a:fld>
            <a:endParaRPr lang="en-US" altLang="fr-FR">
              <a:solidFill>
                <a:srgbClr val="898989"/>
              </a:solidFill>
              <a:latin typeface="Calibri" panose="020F0502020204030204" pitchFamily="34" charset="0"/>
            </a:endParaRP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title"/>
          </p:nvPr>
        </p:nvSpPr>
        <p:spPr/>
        <p:txBody>
          <a:bodyPr/>
          <a:lstStyle/>
          <a:p>
            <a:pPr rtl="1"/>
            <a:r>
              <a:rPr lang="ar-SY" altLang="en-US" b="1" dirty="0" smtClean="0">
                <a:latin typeface="Sakkal Majalla" panose="02000000000000000000" pitchFamily="2" charset="-78"/>
                <a:cs typeface="Sakkal Majalla" panose="02000000000000000000" pitchFamily="2" charset="-78"/>
              </a:rPr>
              <a:t>الوثائق</a:t>
            </a:r>
            <a:endParaRPr lang="en-US" altLang="en-US" b="1" dirty="0">
              <a:latin typeface="Sakkal Majalla" panose="02000000000000000000" pitchFamily="2" charset="-78"/>
              <a:cs typeface="Sakkal Majalla" panose="02000000000000000000" pitchFamily="2" charset="-78"/>
            </a:endParaRPr>
          </a:p>
        </p:txBody>
      </p:sp>
      <p:sp>
        <p:nvSpPr>
          <p:cNvPr id="49155" name="Content Placeholder 2"/>
          <p:cNvSpPr>
            <a:spLocks noGrp="1"/>
          </p:cNvSpPr>
          <p:nvPr>
            <p:ph idx="1"/>
          </p:nvPr>
        </p:nvSpPr>
        <p:spPr>
          <a:xfrm>
            <a:off x="457200" y="1243013"/>
            <a:ext cx="8229600" cy="4525962"/>
          </a:xfrm>
        </p:spPr>
        <p:txBody>
          <a:bodyPr/>
          <a:lstStyle/>
          <a:p>
            <a:pPr algn="just" rtl="1"/>
            <a:r>
              <a:rPr lang="ar-SY" altLang="en-US" dirty="0" smtClean="0"/>
              <a:t>يمكن أن يقتضي القانون المحلي أن ترفق الطلبات المكتوبة بوثائق:</a:t>
            </a:r>
          </a:p>
          <a:p>
            <a:pPr lvl="1" algn="just" rtl="1"/>
            <a:r>
              <a:rPr lang="ar-SY" altLang="en-US" b="1" dirty="0" smtClean="0">
                <a:solidFill>
                  <a:srgbClr val="FF0000"/>
                </a:solidFill>
              </a:rPr>
              <a:t> </a:t>
            </a:r>
            <a:r>
              <a:rPr lang="ar-SY" altLang="en-US" b="1" dirty="0">
                <a:solidFill>
                  <a:srgbClr val="FF0000"/>
                </a:solidFill>
                <a:latin typeface="Sakkal Majalla" pitchFamily="2" charset="-78"/>
                <a:cs typeface="Sakkal Majalla" pitchFamily="2" charset="-78"/>
              </a:rPr>
              <a:t>إقرار رسمي/إفادة تحت القسم </a:t>
            </a:r>
            <a:r>
              <a:rPr lang="ar-SY" altLang="en-US" dirty="0">
                <a:latin typeface="Sakkal Majalla" pitchFamily="2" charset="-78"/>
                <a:cs typeface="Sakkal Majalla" pitchFamily="2" charset="-78"/>
              </a:rPr>
              <a:t>لمقدم الطلب</a:t>
            </a:r>
          </a:p>
          <a:p>
            <a:pPr lvl="1" algn="just" rtl="1"/>
            <a:r>
              <a:rPr lang="ar-SY" altLang="en-US" b="1" dirty="0">
                <a:solidFill>
                  <a:srgbClr val="FF0000"/>
                </a:solidFill>
                <a:latin typeface="Sakkal Majalla" pitchFamily="2" charset="-78"/>
                <a:cs typeface="Sakkal Majalla" pitchFamily="2" charset="-78"/>
              </a:rPr>
              <a:t>مسودة أمر</a:t>
            </a:r>
          </a:p>
          <a:p>
            <a:pPr lvl="1" algn="just" rtl="1"/>
            <a:r>
              <a:rPr lang="ar-SY" altLang="en-US" dirty="0">
                <a:latin typeface="Sakkal Majalla" pitchFamily="2" charset="-78"/>
                <a:cs typeface="Sakkal Majalla" pitchFamily="2" charset="-78"/>
              </a:rPr>
              <a:t>أي </a:t>
            </a:r>
            <a:r>
              <a:rPr lang="ar-SY" altLang="en-US" b="1" dirty="0">
                <a:solidFill>
                  <a:srgbClr val="FF0000"/>
                </a:solidFill>
                <a:latin typeface="Sakkal Majalla" pitchFamily="2" charset="-78"/>
                <a:cs typeface="Sakkal Majalla" pitchFamily="2" charset="-78"/>
              </a:rPr>
              <a:t>وثائق داعمة </a:t>
            </a:r>
            <a:r>
              <a:rPr lang="ar-SY" altLang="en-US" dirty="0">
                <a:latin typeface="Sakkal Majalla" pitchFamily="2" charset="-78"/>
                <a:cs typeface="Sakkal Majalla" pitchFamily="2" charset="-78"/>
              </a:rPr>
              <a:t>متعلقة بالتحقيق الجنائي المحدد</a:t>
            </a:r>
          </a:p>
          <a:p>
            <a:pPr lvl="1" algn="just" rtl="1"/>
            <a:r>
              <a:rPr lang="ar-SY" altLang="en-US" b="1" dirty="0">
                <a:solidFill>
                  <a:srgbClr val="FF0000"/>
                </a:solidFill>
                <a:latin typeface="Sakkal Majalla" pitchFamily="2" charset="-78"/>
                <a:cs typeface="Sakkal Majalla" pitchFamily="2" charset="-78"/>
              </a:rPr>
              <a:t>طلب المساعدة المتبادلة </a:t>
            </a:r>
            <a:r>
              <a:rPr lang="ar-SY" altLang="en-US" dirty="0" smtClean="0">
                <a:latin typeface="Sakkal Majalla" pitchFamily="2" charset="-78"/>
                <a:cs typeface="Sakkal Majalla" pitchFamily="2" charset="-78"/>
              </a:rPr>
              <a:t>الذي يقدَّم الطلب الكتابي بشأنه</a:t>
            </a:r>
            <a:endParaRPr lang="ar-SY" altLang="en-US" b="1" dirty="0" smtClean="0">
              <a:solidFill>
                <a:srgbClr val="FF0000"/>
              </a:solidFill>
            </a:endParaRPr>
          </a:p>
        </p:txBody>
      </p:sp>
      <p:sp>
        <p:nvSpPr>
          <p:cNvPr id="49156"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8A2B34FC-3784-4982-A47A-77C6D4D25238}" type="slidenum">
              <a:rPr lang="en-US" altLang="en-US">
                <a:solidFill>
                  <a:srgbClr val="898989"/>
                </a:solidFill>
                <a:latin typeface="Calibri" panose="020F0502020204030204" pitchFamily="34" charset="0"/>
              </a:rPr>
              <a:pPr/>
              <a:t>68</a:t>
            </a:fld>
            <a:endParaRPr lang="en-US" altLang="en-US">
              <a:solidFill>
                <a:srgbClr val="898989"/>
              </a:solidFill>
              <a:latin typeface="Calibri" panose="020F0502020204030204" pitchFamily="34" charset="0"/>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le 1"/>
          <p:cNvSpPr>
            <a:spLocks noGrp="1"/>
          </p:cNvSpPr>
          <p:nvPr>
            <p:ph type="title"/>
          </p:nvPr>
        </p:nvSpPr>
        <p:spPr/>
        <p:txBody>
          <a:bodyPr/>
          <a:lstStyle/>
          <a:p>
            <a:pPr rtl="1"/>
            <a:r>
              <a:rPr lang="ar-SY" altLang="en-US" b="1" dirty="0">
                <a:latin typeface="Sakkal Majalla" panose="02000000000000000000" pitchFamily="2" charset="-78"/>
                <a:cs typeface="Sakkal Majalla" panose="02000000000000000000" pitchFamily="2" charset="-78"/>
              </a:rPr>
              <a:t>الوثائق</a:t>
            </a:r>
            <a:endParaRPr lang="en-US" altLang="en-US" b="1" dirty="0"/>
          </a:p>
        </p:txBody>
      </p:sp>
      <p:sp>
        <p:nvSpPr>
          <p:cNvPr id="51203" name="Content Placeholder 2"/>
          <p:cNvSpPr>
            <a:spLocks noGrp="1"/>
          </p:cNvSpPr>
          <p:nvPr>
            <p:ph idx="1"/>
          </p:nvPr>
        </p:nvSpPr>
        <p:spPr>
          <a:xfrm>
            <a:off x="457200" y="1417638"/>
            <a:ext cx="6543675" cy="4938712"/>
          </a:xfrm>
        </p:spPr>
        <p:txBody>
          <a:bodyPr/>
          <a:lstStyle/>
          <a:p>
            <a:pPr algn="just" rtl="1"/>
            <a:r>
              <a:rPr lang="ar-SY" altLang="en-US" sz="2800" dirty="0">
                <a:latin typeface="Sakkal Majalla" pitchFamily="2" charset="-78"/>
                <a:cs typeface="Sakkal Majalla" pitchFamily="2" charset="-78"/>
              </a:rPr>
              <a:t>من الممكن أن تكون بعض </a:t>
            </a:r>
            <a:r>
              <a:rPr lang="ar-SY" altLang="en-US" sz="2800" b="1" dirty="0">
                <a:solidFill>
                  <a:srgbClr val="FF0000"/>
                </a:solidFill>
                <a:latin typeface="Sakkal Majalla" pitchFamily="2" charset="-78"/>
                <a:cs typeface="Sakkal Majalla" pitchFamily="2" charset="-78"/>
              </a:rPr>
              <a:t>الوثائق</a:t>
            </a:r>
            <a:r>
              <a:rPr lang="ar-SY" altLang="en-US" sz="2800" dirty="0">
                <a:latin typeface="Sakkal Majalla" pitchFamily="2" charset="-78"/>
                <a:cs typeface="Sakkal Majalla" pitchFamily="2" charset="-78"/>
              </a:rPr>
              <a:t> المطلوبة </a:t>
            </a:r>
            <a:r>
              <a:rPr lang="ar-SY" altLang="en-US" sz="2800" b="1" dirty="0">
                <a:solidFill>
                  <a:srgbClr val="FF0000"/>
                </a:solidFill>
                <a:latin typeface="Sakkal Majalla" pitchFamily="2" charset="-78"/>
                <a:cs typeface="Sakkal Majalla" pitchFamily="2" charset="-78"/>
              </a:rPr>
              <a:t>غير متاحة</a:t>
            </a:r>
          </a:p>
          <a:p>
            <a:pPr algn="just" rtl="1"/>
            <a:endParaRPr lang="ar-SY" altLang="en-US" sz="2800" dirty="0" smtClean="0">
              <a:latin typeface="Sakkal Majalla" pitchFamily="2" charset="-78"/>
              <a:cs typeface="Sakkal Majalla" pitchFamily="2" charset="-78"/>
            </a:endParaRPr>
          </a:p>
          <a:p>
            <a:pPr algn="just" rtl="1"/>
            <a:r>
              <a:rPr lang="ar-SY" altLang="en-US" sz="2800" dirty="0" smtClean="0">
                <a:latin typeface="Sakkal Majalla" pitchFamily="2" charset="-78"/>
                <a:cs typeface="Sakkal Majalla" pitchFamily="2" charset="-78"/>
              </a:rPr>
              <a:t>يمكن </a:t>
            </a:r>
            <a:r>
              <a:rPr lang="ar-SY" altLang="en-US" sz="2800" dirty="0">
                <a:latin typeface="Sakkal Majalla" pitchFamily="2" charset="-78"/>
                <a:cs typeface="Sakkal Majalla" pitchFamily="2" charset="-78"/>
              </a:rPr>
              <a:t>أن يشير الطلب إلى </a:t>
            </a:r>
            <a:r>
              <a:rPr lang="ar-SY" altLang="en-US" sz="2800" b="1" dirty="0" smtClean="0">
                <a:solidFill>
                  <a:srgbClr val="FF0000"/>
                </a:solidFill>
                <a:latin typeface="Sakkal Majalla" pitchFamily="2" charset="-78"/>
                <a:cs typeface="Sakkal Majalla" pitchFamily="2" charset="-78"/>
              </a:rPr>
              <a:t>توفر </a:t>
            </a:r>
            <a:r>
              <a:rPr lang="ar-SY" altLang="en-US" sz="2800" b="1" dirty="0">
                <a:solidFill>
                  <a:srgbClr val="FF0000"/>
                </a:solidFill>
                <a:latin typeface="Sakkal Majalla" pitchFamily="2" charset="-78"/>
                <a:cs typeface="Sakkal Majalla" pitchFamily="2" charset="-78"/>
              </a:rPr>
              <a:t>معلومات محدودة </a:t>
            </a:r>
            <a:r>
              <a:rPr lang="ar-SY" altLang="en-US" sz="2800" dirty="0">
                <a:latin typeface="Sakkal Majalla" pitchFamily="2" charset="-78"/>
                <a:cs typeface="Sakkal Majalla" pitchFamily="2" charset="-78"/>
              </a:rPr>
              <a:t>في المرحلة </a:t>
            </a:r>
            <a:r>
              <a:rPr lang="ar-SY" altLang="en-US" sz="2800" dirty="0" smtClean="0">
                <a:latin typeface="Sakkal Majalla" pitchFamily="2" charset="-78"/>
                <a:cs typeface="Sakkal Majalla" pitchFamily="2" charset="-78"/>
              </a:rPr>
              <a:t>الأولية</a:t>
            </a:r>
          </a:p>
          <a:p>
            <a:pPr algn="just"/>
            <a:endParaRPr lang="en-US" altLang="en-US" sz="2800" dirty="0" smtClean="0">
              <a:latin typeface="Sakkal Majalla" pitchFamily="2" charset="-78"/>
              <a:cs typeface="Sakkal Majalla" pitchFamily="2" charset="-78"/>
            </a:endParaRPr>
          </a:p>
          <a:p>
            <a:pPr algn="just" rtl="1"/>
            <a:r>
              <a:rPr lang="ar-SY" altLang="en-US" sz="2800" dirty="0" smtClean="0">
                <a:latin typeface="Sakkal Majalla" pitchFamily="2" charset="-78"/>
                <a:cs typeface="Sakkal Majalla" pitchFamily="2" charset="-78"/>
              </a:rPr>
              <a:t>يمكن أن يشير الطلب أنه يمكن </a:t>
            </a:r>
            <a:r>
              <a:rPr lang="ar-SY" altLang="en-US" sz="2800" b="1" dirty="0" smtClean="0">
                <a:solidFill>
                  <a:srgbClr val="FF0000"/>
                </a:solidFill>
                <a:latin typeface="Sakkal Majalla" pitchFamily="2" charset="-78"/>
                <a:cs typeface="Sakkal Majalla" pitchFamily="2" charset="-78"/>
              </a:rPr>
              <a:t>الترخيص</a:t>
            </a:r>
            <a:r>
              <a:rPr lang="ar-SY" altLang="en-US" sz="2800" dirty="0" smtClean="0">
                <a:latin typeface="Sakkal Majalla" pitchFamily="2" charset="-78"/>
                <a:cs typeface="Sakkal Majalla" pitchFamily="2" charset="-78"/>
              </a:rPr>
              <a:t> بتدابير أولية </a:t>
            </a:r>
            <a:r>
              <a:rPr lang="ar-SY" altLang="en-US" sz="2800" b="1" dirty="0" smtClean="0">
                <a:solidFill>
                  <a:srgbClr val="FF0000"/>
                </a:solidFill>
                <a:latin typeface="Sakkal Majalla" pitchFamily="2" charset="-78"/>
                <a:cs typeface="Sakkal Majalla" pitchFamily="2" charset="-78"/>
              </a:rPr>
              <a:t>بشكل مؤقت </a:t>
            </a:r>
            <a:r>
              <a:rPr lang="ar-SY" altLang="en-US" sz="2800" dirty="0" smtClean="0">
                <a:latin typeface="Sakkal Majalla" pitchFamily="2" charset="-78"/>
                <a:cs typeface="Sakkal Majalla" pitchFamily="2" charset="-78"/>
              </a:rPr>
              <a:t>للحصول على معلومات إضافية</a:t>
            </a:r>
          </a:p>
        </p:txBody>
      </p:sp>
      <p:sp>
        <p:nvSpPr>
          <p:cNvPr id="51204"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F39DD4DA-7004-46A3-A20D-5CBF5788E0A3}" type="slidenum">
              <a:rPr lang="en-US" altLang="en-US">
                <a:solidFill>
                  <a:srgbClr val="898989"/>
                </a:solidFill>
                <a:latin typeface="Calibri" panose="020F0502020204030204" pitchFamily="34" charset="0"/>
              </a:rPr>
              <a:pPr/>
              <a:t>69</a:t>
            </a:fld>
            <a:endParaRPr lang="en-US" altLang="en-US">
              <a:solidFill>
                <a:srgbClr val="898989"/>
              </a:solidFill>
              <a:latin typeface="Calibri" panose="020F0502020204030204" pitchFamily="34" charset="0"/>
            </a:endParaRPr>
          </a:p>
        </p:txBody>
      </p:sp>
      <p:pic>
        <p:nvPicPr>
          <p:cNvPr id="51205" name="Picture 2" descr="Image result for document not available clipar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00875" y="2360613"/>
            <a:ext cx="2143125"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p:cNvSpPr>
          <p:nvPr>
            <p:ph type="title"/>
          </p:nvPr>
        </p:nvSpPr>
        <p:spPr>
          <a:xfrm>
            <a:off x="350838" y="317500"/>
            <a:ext cx="8229600" cy="1143000"/>
          </a:xfrm>
        </p:spPr>
        <p:txBody>
          <a:bodyPr/>
          <a:lstStyle/>
          <a:p>
            <a:pPr rtl="1" eaLnBrk="1" hangingPunct="1"/>
            <a:r>
              <a:rPr lang="ar-SY" b="1" dirty="0">
                <a:latin typeface="Sakkal Majalla" panose="02000000000000000000" pitchFamily="2" charset="-78"/>
                <a:cs typeface="Sakkal Majalla" panose="02000000000000000000" pitchFamily="2" charset="-78"/>
              </a:rPr>
              <a:t>ممارسة السلطات الإجرائية</a:t>
            </a:r>
            <a:endParaRPr lang="en-GB" b="1" dirty="0"/>
          </a:p>
        </p:txBody>
      </p:sp>
      <p:sp>
        <p:nvSpPr>
          <p:cNvPr id="7171" name="Rectangle 3"/>
          <p:cNvSpPr txBox="1">
            <a:spLocks/>
          </p:cNvSpPr>
          <p:nvPr/>
        </p:nvSpPr>
        <p:spPr bwMode="auto">
          <a:xfrm>
            <a:off x="457200" y="1530350"/>
            <a:ext cx="5274860" cy="475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just" eaLnBrk="1" hangingPunct="1">
              <a:spcBef>
                <a:spcPct val="20000"/>
              </a:spcBef>
              <a:buFont typeface="Arial" panose="020B0604020202020204" pitchFamily="34" charset="0"/>
              <a:buChar char="•"/>
            </a:pPr>
            <a:endParaRPr lang="en-GB" sz="3200" dirty="0">
              <a:solidFill>
                <a:srgbClr val="FF0000"/>
              </a:solidFill>
              <a:latin typeface="Sakkal Majalla" panose="02000000000000000000" pitchFamily="2" charset="-78"/>
              <a:cs typeface="Sakkal Majalla" panose="02000000000000000000" pitchFamily="2" charset="-78"/>
            </a:endParaRPr>
          </a:p>
          <a:p>
            <a:pPr algn="just" rtl="1" eaLnBrk="1" hangingPunct="1">
              <a:spcBef>
                <a:spcPct val="20000"/>
              </a:spcBef>
              <a:buFont typeface="Arial" panose="020B0604020202020204" pitchFamily="34" charset="0"/>
              <a:buChar char="•"/>
            </a:pPr>
            <a:r>
              <a:rPr lang="ar-SY" sz="3200" b="1" dirty="0" smtClean="0">
                <a:solidFill>
                  <a:srgbClr val="FF0000"/>
                </a:solidFill>
                <a:latin typeface="Sakkal Majalla" panose="02000000000000000000" pitchFamily="2" charset="-78"/>
                <a:cs typeface="Sakkal Majalla" panose="02000000000000000000" pitchFamily="2" charset="-78"/>
              </a:rPr>
              <a:t>الطلبات المكتوبة/جلسات الاستماع </a:t>
            </a:r>
            <a:r>
              <a:rPr lang="ar-SY" sz="3200" b="1" dirty="0" smtClean="0">
                <a:latin typeface="Sakkal Majalla" panose="02000000000000000000" pitchFamily="2" charset="-78"/>
                <a:cs typeface="Sakkal Majalla" panose="02000000000000000000" pitchFamily="2" charset="-78"/>
              </a:rPr>
              <a:t>أو </a:t>
            </a:r>
            <a:r>
              <a:rPr lang="ar-SY" sz="3200" b="1" dirty="0" smtClean="0">
                <a:solidFill>
                  <a:srgbClr val="FF0000"/>
                </a:solidFill>
                <a:latin typeface="Sakkal Majalla" panose="02000000000000000000" pitchFamily="2" charset="-78"/>
                <a:cs typeface="Sakkal Majalla" panose="02000000000000000000" pitchFamily="2" charset="-78"/>
              </a:rPr>
              <a:t>الطلبات الشفوية بالترخيص</a:t>
            </a:r>
          </a:p>
          <a:p>
            <a:pPr algn="just" rtl="1" eaLnBrk="1" hangingPunct="1">
              <a:spcBef>
                <a:spcPct val="20000"/>
              </a:spcBef>
              <a:buFont typeface="Arial" panose="020B0604020202020204" pitchFamily="34" charset="0"/>
              <a:buChar char="•"/>
            </a:pPr>
            <a:endParaRPr lang="en-GB" sz="3200" dirty="0">
              <a:latin typeface="Sakkal Majalla" panose="02000000000000000000" pitchFamily="2" charset="-78"/>
              <a:cs typeface="Sakkal Majalla" panose="02000000000000000000" pitchFamily="2" charset="-78"/>
            </a:endParaRPr>
          </a:p>
          <a:p>
            <a:pPr algn="just" rtl="1" eaLnBrk="1" hangingPunct="1">
              <a:spcBef>
                <a:spcPct val="20000"/>
              </a:spcBef>
              <a:buFont typeface="Arial" panose="020B0604020202020204" pitchFamily="34" charset="0"/>
              <a:buChar char="•"/>
            </a:pPr>
            <a:r>
              <a:rPr lang="ar-SY" sz="3200" dirty="0" smtClean="0">
                <a:latin typeface="Sakkal Majalla" panose="02000000000000000000" pitchFamily="2" charset="-78"/>
                <a:cs typeface="Sakkal Majalla" panose="02000000000000000000" pitchFamily="2" charset="-78"/>
              </a:rPr>
              <a:t>يقتضي هذان الشكلان من الأنظمة القانونية </a:t>
            </a:r>
            <a:r>
              <a:rPr lang="ar-SY" sz="3200" b="1" dirty="0" smtClean="0">
                <a:solidFill>
                  <a:srgbClr val="FF0000"/>
                </a:solidFill>
                <a:latin typeface="Sakkal Majalla" panose="02000000000000000000" pitchFamily="2" charset="-78"/>
                <a:cs typeface="Sakkal Majalla" panose="02000000000000000000" pitchFamily="2" charset="-78"/>
              </a:rPr>
              <a:t>معايير مشابهة </a:t>
            </a:r>
            <a:r>
              <a:rPr lang="ar-SY" sz="3200" dirty="0" smtClean="0">
                <a:latin typeface="Sakkal Majalla" panose="02000000000000000000" pitchFamily="2" charset="-78"/>
                <a:cs typeface="Sakkal Majalla" panose="02000000000000000000" pitchFamily="2" charset="-78"/>
              </a:rPr>
              <a:t>و </a:t>
            </a:r>
            <a:r>
              <a:rPr lang="ar-SY" sz="3200" b="1" dirty="0" smtClean="0">
                <a:solidFill>
                  <a:srgbClr val="FF0000"/>
                </a:solidFill>
                <a:latin typeface="Sakkal Majalla" panose="02000000000000000000" pitchFamily="2" charset="-78"/>
                <a:cs typeface="Sakkal Majalla" panose="02000000000000000000" pitchFamily="2" charset="-78"/>
              </a:rPr>
              <a:t>أسبابا مماثلة</a:t>
            </a:r>
          </a:p>
        </p:txBody>
      </p:sp>
      <p:sp>
        <p:nvSpPr>
          <p:cNvPr id="7172"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FACC12F5-F49D-4DEB-A63B-ED2129395AC3}" type="slidenum">
              <a:rPr lang="en-US" altLang="en-US">
                <a:solidFill>
                  <a:srgbClr val="898989"/>
                </a:solidFill>
                <a:latin typeface="Calibri" panose="020F0502020204030204" pitchFamily="34" charset="0"/>
              </a:rPr>
              <a:pPr/>
              <a:t>7</a:t>
            </a:fld>
            <a:endParaRPr lang="en-US" altLang="en-US">
              <a:solidFill>
                <a:srgbClr val="898989"/>
              </a:solidFill>
              <a:latin typeface="Calibri" panose="020F0502020204030204" pitchFamily="34" charset="0"/>
            </a:endParaRPr>
          </a:p>
        </p:txBody>
      </p:sp>
      <p:pic>
        <p:nvPicPr>
          <p:cNvPr id="5" name="Picture 2" descr="Image result for phone conversation clipart">
            <a:extLst>
              <a:ext uri="{FF2B5EF4-FFF2-40B4-BE49-F238E27FC236}">
                <a16:creationId xmlns="" xmlns:a16="http://schemas.microsoft.com/office/drawing/2014/main" id="{A7B14A29-B6EC-43D6-AA41-7604EE5A8A25}"/>
              </a:ext>
            </a:extLst>
          </p:cNvPr>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6553200" y="4220537"/>
            <a:ext cx="2133600" cy="213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4" descr="Image result for written application clipart">
            <a:extLst>
              <a:ext uri="{FF2B5EF4-FFF2-40B4-BE49-F238E27FC236}">
                <a16:creationId xmlns="" xmlns:a16="http://schemas.microsoft.com/office/drawing/2014/main" id="{884973D8-3C12-44B2-B964-4C6574ABB3DE}"/>
              </a:ext>
            </a:extLst>
          </p:cNvPr>
          <p:cNvPicPr>
            <a:picLocks noChangeAspect="1" noChangeArrowheads="1"/>
          </p:cNvPicPr>
          <p:nvPr/>
        </p:nvPicPr>
        <p:blipFill>
          <a:blip>
            <a:extLst>
              <a:ext uri="{28A0092B-C50C-407E-A947-70E740481C1C}">
                <a14:useLocalDpi xmlns:a14="http://schemas.microsoft.com/office/drawing/2010/main" val="0"/>
              </a:ext>
            </a:extLst>
          </a:blip>
          <a:srcRect/>
          <a:stretch>
            <a:fillRect/>
          </a:stretch>
        </p:blipFill>
        <p:spPr bwMode="auto">
          <a:xfrm>
            <a:off x="6553200" y="1530350"/>
            <a:ext cx="2133600" cy="24146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34135048"/>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p:cNvSpPr>
            <a:spLocks noGrp="1"/>
          </p:cNvSpPr>
          <p:nvPr>
            <p:ph type="title"/>
          </p:nvPr>
        </p:nvSpPr>
        <p:spPr>
          <a:xfrm>
            <a:off x="457200" y="177137"/>
            <a:ext cx="8229600" cy="1143000"/>
          </a:xfrm>
        </p:spPr>
        <p:txBody>
          <a:bodyPr/>
          <a:lstStyle/>
          <a:p>
            <a:pPr rtl="1"/>
            <a:r>
              <a:rPr lang="ar-SY" altLang="en-US" b="1" dirty="0">
                <a:latin typeface="Sakkal Majalla" pitchFamily="2" charset="-78"/>
                <a:cs typeface="Sakkal Majalla" pitchFamily="2" charset="-78"/>
              </a:rPr>
              <a:t>تعريف مقدم الطلب</a:t>
            </a:r>
            <a:endParaRPr lang="en-US" altLang="en-US" b="1" dirty="0"/>
          </a:p>
        </p:txBody>
      </p:sp>
      <p:sp>
        <p:nvSpPr>
          <p:cNvPr id="52228"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EB91158E-71A9-4EA1-97FE-244B3DA893D3}" type="slidenum">
              <a:rPr lang="en-US" altLang="en-US">
                <a:solidFill>
                  <a:srgbClr val="898989"/>
                </a:solidFill>
                <a:latin typeface="Calibri" panose="020F0502020204030204" pitchFamily="34" charset="0"/>
              </a:rPr>
              <a:pPr/>
              <a:t>70</a:t>
            </a:fld>
            <a:endParaRPr lang="en-US" altLang="en-US">
              <a:solidFill>
                <a:srgbClr val="898989"/>
              </a:solidFill>
              <a:latin typeface="Calibri" panose="020F0502020204030204" pitchFamily="34" charset="0"/>
            </a:endParaRPr>
          </a:p>
        </p:txBody>
      </p:sp>
      <p:pic>
        <p:nvPicPr>
          <p:cNvPr id="52229" name="Picture 6" descr="Image result for investigator question mark"/>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38078" y="1425576"/>
            <a:ext cx="1673225" cy="2543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Content Placeholder 2"/>
          <p:cNvSpPr>
            <a:spLocks noGrp="1"/>
          </p:cNvSpPr>
          <p:nvPr>
            <p:ph idx="1"/>
          </p:nvPr>
        </p:nvSpPr>
        <p:spPr>
          <a:xfrm>
            <a:off x="265814" y="1119927"/>
            <a:ext cx="8229600" cy="5236423"/>
          </a:xfrm>
        </p:spPr>
        <p:txBody>
          <a:bodyPr/>
          <a:lstStyle/>
          <a:p>
            <a:pPr algn="r" rtl="1"/>
            <a:r>
              <a:rPr lang="ar-SY" altLang="en-US" dirty="0" smtClean="0">
                <a:solidFill>
                  <a:srgbClr val="FF0000"/>
                </a:solidFill>
                <a:latin typeface="Sakkal Majalla" pitchFamily="2" charset="-78"/>
                <a:cs typeface="Sakkal Majalla" pitchFamily="2" charset="-78"/>
              </a:rPr>
              <a:t>الاسم</a:t>
            </a:r>
          </a:p>
          <a:p>
            <a:pPr algn="r" rtl="1"/>
            <a:r>
              <a:rPr lang="ar-SY" altLang="en-US" dirty="0" smtClean="0">
                <a:solidFill>
                  <a:srgbClr val="FF0000"/>
                </a:solidFill>
                <a:latin typeface="Sakkal Majalla" pitchFamily="2" charset="-78"/>
                <a:cs typeface="Sakkal Majalla" pitchFamily="2" charset="-78"/>
              </a:rPr>
              <a:t>المنصب</a:t>
            </a:r>
          </a:p>
          <a:p>
            <a:pPr algn="r" rtl="1"/>
            <a:r>
              <a:rPr lang="ar-SY" altLang="en-US" dirty="0" smtClean="0">
                <a:solidFill>
                  <a:srgbClr val="FF0000"/>
                </a:solidFill>
                <a:latin typeface="Sakkal Majalla" pitchFamily="2" charset="-78"/>
                <a:cs typeface="Sakkal Majalla" pitchFamily="2" charset="-78"/>
              </a:rPr>
              <a:t>الوكالة</a:t>
            </a:r>
          </a:p>
          <a:p>
            <a:pPr algn="r" rtl="1"/>
            <a:r>
              <a:rPr lang="ar-SY" altLang="en-US" dirty="0" smtClean="0">
                <a:solidFill>
                  <a:srgbClr val="FF0000"/>
                </a:solidFill>
                <a:latin typeface="Sakkal Majalla" pitchFamily="2" charset="-78"/>
                <a:cs typeface="Sakkal Majalla" pitchFamily="2" charset="-78"/>
              </a:rPr>
              <a:t>مصدر الترخيص/السلطة</a:t>
            </a:r>
          </a:p>
          <a:p>
            <a:pPr algn="r" rtl="1"/>
            <a:r>
              <a:rPr lang="ar-SY" altLang="en-US" dirty="0" smtClean="0">
                <a:solidFill>
                  <a:srgbClr val="FF0000"/>
                </a:solidFill>
                <a:latin typeface="Sakkal Majalla" pitchFamily="2" charset="-78"/>
                <a:cs typeface="Sakkal Majalla" pitchFamily="2" charset="-78"/>
              </a:rPr>
              <a:t>العلاقة بالتحقيق الجنائي</a:t>
            </a:r>
          </a:p>
          <a:p>
            <a:pPr lvl="1" algn="r" rtl="1"/>
            <a:r>
              <a:rPr lang="ar-SY" altLang="en-US" sz="3200" dirty="0" smtClean="0">
                <a:solidFill>
                  <a:srgbClr val="FF0000"/>
                </a:solidFill>
                <a:latin typeface="Sakkal Majalla" pitchFamily="2" charset="-78"/>
                <a:cs typeface="Sakkal Majalla" pitchFamily="2" charset="-78"/>
              </a:rPr>
              <a:t> </a:t>
            </a:r>
            <a:r>
              <a:rPr lang="ar-SY" altLang="en-US" dirty="0" smtClean="0">
                <a:solidFill>
                  <a:srgbClr val="FF0000"/>
                </a:solidFill>
                <a:latin typeface="Sakkal Majalla" pitchFamily="2" charset="-78"/>
                <a:cs typeface="Sakkal Majalla" pitchFamily="2" charset="-78"/>
              </a:rPr>
              <a:t>محقق</a:t>
            </a:r>
          </a:p>
          <a:p>
            <a:pPr lvl="1" algn="r" rtl="1"/>
            <a:r>
              <a:rPr lang="ar-SY" altLang="en-US" dirty="0" smtClean="0">
                <a:solidFill>
                  <a:srgbClr val="FF0000"/>
                </a:solidFill>
                <a:latin typeface="Sakkal Majalla" pitchFamily="2" charset="-78"/>
                <a:cs typeface="Sakkal Majalla" pitchFamily="2" charset="-78"/>
              </a:rPr>
              <a:t>مدعي عام</a:t>
            </a:r>
          </a:p>
          <a:p>
            <a:pPr lvl="1" algn="r" rtl="1"/>
            <a:r>
              <a:rPr lang="ar-SY" altLang="en-US" dirty="0" smtClean="0">
                <a:solidFill>
                  <a:srgbClr val="FF0000"/>
                </a:solidFill>
                <a:latin typeface="Sakkal Majalla" pitchFamily="2" charset="-78"/>
                <a:cs typeface="Sakkal Majalla" pitchFamily="2" charset="-78"/>
              </a:rPr>
              <a:t>آخر</a:t>
            </a:r>
          </a:p>
          <a:p>
            <a:pPr algn="r" rtl="1"/>
            <a:r>
              <a:rPr lang="ar-SY" altLang="en-US" dirty="0" smtClean="0">
                <a:solidFill>
                  <a:srgbClr val="FF0000"/>
                </a:solidFill>
                <a:latin typeface="Sakkal Majalla" pitchFamily="2" charset="-78"/>
                <a:cs typeface="Sakkal Majalla" pitchFamily="2" charset="-78"/>
              </a:rPr>
              <a:t>بيانات الاتصال</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473075" y="98425"/>
            <a:ext cx="8229600" cy="1143000"/>
          </a:xfrm>
        </p:spPr>
        <p:txBody>
          <a:bodyPr/>
          <a:lstStyle/>
          <a:p>
            <a:pPr rtl="1"/>
            <a:r>
              <a:rPr lang="ar-SY" altLang="en-US" b="1" smtClean="0">
                <a:latin typeface="Sakkal Majalla" pitchFamily="2" charset="-78"/>
                <a:cs typeface="Sakkal Majalla" pitchFamily="2" charset="-78"/>
              </a:rPr>
              <a:t>موجز قصير عن الوقائع</a:t>
            </a:r>
            <a:endParaRPr lang="en-US" altLang="en-US" b="1" smtClean="0">
              <a:latin typeface="Sakkal Majalla" pitchFamily="2" charset="-78"/>
              <a:cs typeface="Sakkal Majalla" pitchFamily="2" charset="-78"/>
            </a:endParaRPr>
          </a:p>
        </p:txBody>
      </p:sp>
      <p:sp>
        <p:nvSpPr>
          <p:cNvPr id="16387" name="Content Placeholder 2"/>
          <p:cNvSpPr>
            <a:spLocks noGrp="1"/>
          </p:cNvSpPr>
          <p:nvPr>
            <p:ph idx="1"/>
          </p:nvPr>
        </p:nvSpPr>
        <p:spPr>
          <a:xfrm>
            <a:off x="457200" y="1068388"/>
            <a:ext cx="6275388" cy="5035550"/>
          </a:xfrm>
        </p:spPr>
        <p:txBody>
          <a:bodyPr/>
          <a:lstStyle/>
          <a:p>
            <a:pPr algn="just" rtl="1"/>
            <a:r>
              <a:rPr lang="ar-SY" altLang="en-US" dirty="0" smtClean="0">
                <a:latin typeface="Sakkal Majalla" pitchFamily="2" charset="-78"/>
                <a:cs typeface="Sakkal Majalla" pitchFamily="2" charset="-78"/>
              </a:rPr>
              <a:t>ملخص وجيز عن الوقائع المرتبطة بالتحقيق الجنائي</a:t>
            </a:r>
          </a:p>
          <a:p>
            <a:pPr algn="just"/>
            <a:endParaRPr lang="en-US" altLang="en-US" dirty="0" smtClean="0">
              <a:latin typeface="Sakkal Majalla" pitchFamily="2" charset="-78"/>
              <a:cs typeface="Sakkal Majalla" pitchFamily="2" charset="-78"/>
            </a:endParaRPr>
          </a:p>
          <a:p>
            <a:pPr algn="just" rtl="1"/>
            <a:r>
              <a:rPr lang="ar-SY" altLang="en-US" dirty="0" smtClean="0">
                <a:latin typeface="Sakkal Majalla" pitchFamily="2" charset="-78"/>
                <a:cs typeface="Sakkal Majalla" pitchFamily="2" charset="-78"/>
              </a:rPr>
              <a:t>وقد يتضمن ذلك:</a:t>
            </a:r>
          </a:p>
          <a:p>
            <a:pPr lvl="1" algn="just" rtl="1"/>
            <a:r>
              <a:rPr lang="ar-SY" altLang="en-US" b="1" dirty="0" smtClean="0">
                <a:solidFill>
                  <a:srgbClr val="FF0000"/>
                </a:solidFill>
                <a:latin typeface="Sakkal Majalla" pitchFamily="2" charset="-78"/>
                <a:cs typeface="Sakkal Majalla" pitchFamily="2" charset="-78"/>
              </a:rPr>
              <a:t>وصف </a:t>
            </a:r>
            <a:r>
              <a:rPr lang="ar-SY" altLang="en-US" dirty="0" smtClean="0">
                <a:latin typeface="Sakkal Majalla" pitchFamily="2" charset="-78"/>
                <a:cs typeface="Sakkal Majalla" pitchFamily="2" charset="-78"/>
              </a:rPr>
              <a:t>التحقيق الجنائي</a:t>
            </a:r>
            <a:endParaRPr lang="ar-SY" altLang="en-US" b="1" dirty="0" smtClean="0">
              <a:solidFill>
                <a:srgbClr val="FF0000"/>
              </a:solidFill>
              <a:latin typeface="Sakkal Majalla" pitchFamily="2" charset="-78"/>
              <a:cs typeface="Sakkal Majalla" pitchFamily="2" charset="-78"/>
            </a:endParaRPr>
          </a:p>
          <a:p>
            <a:pPr lvl="1" algn="just" rtl="1"/>
            <a:r>
              <a:rPr lang="ar-SY" altLang="en-US" dirty="0" smtClean="0">
                <a:latin typeface="Sakkal Majalla" pitchFamily="2" charset="-78"/>
                <a:cs typeface="Sakkal Majalla" pitchFamily="2" charset="-78"/>
              </a:rPr>
              <a:t>قائمة </a:t>
            </a:r>
            <a:r>
              <a:rPr lang="ar-SY" altLang="en-US" b="1" dirty="0" smtClean="0">
                <a:solidFill>
                  <a:srgbClr val="FF0000"/>
                </a:solidFill>
                <a:latin typeface="Sakkal Majalla" pitchFamily="2" charset="-78"/>
                <a:cs typeface="Sakkal Majalla" pitchFamily="2" charset="-78"/>
              </a:rPr>
              <a:t>الجرائم</a:t>
            </a:r>
            <a:endParaRPr lang="ar-SY" altLang="en-US" dirty="0" smtClean="0">
              <a:latin typeface="Sakkal Majalla" pitchFamily="2" charset="-78"/>
              <a:cs typeface="Sakkal Majalla" pitchFamily="2" charset="-78"/>
            </a:endParaRPr>
          </a:p>
          <a:p>
            <a:pPr lvl="1" algn="just" rtl="1"/>
            <a:r>
              <a:rPr lang="ar-SY" altLang="en-US" b="1" dirty="0" smtClean="0">
                <a:solidFill>
                  <a:srgbClr val="FF0000"/>
                </a:solidFill>
                <a:latin typeface="Sakkal Majalla" pitchFamily="2" charset="-78"/>
                <a:cs typeface="Sakkal Majalla" pitchFamily="2" charset="-78"/>
              </a:rPr>
              <a:t>العقوبات</a:t>
            </a:r>
            <a:r>
              <a:rPr lang="ar-SY" altLang="en-US" dirty="0" smtClean="0">
                <a:latin typeface="Sakkal Majalla" pitchFamily="2" charset="-78"/>
                <a:cs typeface="Sakkal Majalla" pitchFamily="2" charset="-78"/>
              </a:rPr>
              <a:t> المطابقة</a:t>
            </a:r>
          </a:p>
          <a:p>
            <a:pPr lvl="1" algn="just" rtl="1"/>
            <a:r>
              <a:rPr lang="ar-SY" altLang="en-US" dirty="0" smtClean="0">
                <a:latin typeface="Sakkal Majalla" pitchFamily="2" charset="-78"/>
                <a:cs typeface="Sakkal Majalla" pitchFamily="2" charset="-78"/>
              </a:rPr>
              <a:t>تفاصيل عن </a:t>
            </a:r>
            <a:r>
              <a:rPr lang="ar-SY" altLang="en-US" b="1" dirty="0" smtClean="0">
                <a:solidFill>
                  <a:srgbClr val="FF0000"/>
                </a:solidFill>
                <a:latin typeface="Sakkal Majalla" pitchFamily="2" charset="-78"/>
                <a:cs typeface="Sakkal Majalla" pitchFamily="2" charset="-78"/>
              </a:rPr>
              <a:t>تحقيقات أخرى ذات الصلة </a:t>
            </a:r>
            <a:r>
              <a:rPr lang="ar-SY" altLang="en-US" dirty="0" smtClean="0">
                <a:latin typeface="Sakkal Majalla" pitchFamily="2" charset="-78"/>
                <a:cs typeface="Sakkal Majalla" pitchFamily="2" charset="-78"/>
              </a:rPr>
              <a:t>(مثلا، في حال التحقيق في عصابات الجريمة المنظمة)</a:t>
            </a:r>
          </a:p>
        </p:txBody>
      </p:sp>
      <p:sp>
        <p:nvSpPr>
          <p:cNvPr id="16388"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3200">
                <a:solidFill>
                  <a:schemeClr val="tx1"/>
                </a:solidFill>
                <a:latin typeface="Calibri" pitchFamily="34" charset="0"/>
                <a:ea typeface="ＭＳ Ｐゴシック" pitchFamily="34" charset="-128"/>
              </a:defRPr>
            </a:lvl1pPr>
            <a:lvl2pPr marL="742950" indent="-285750">
              <a:spcBef>
                <a:spcPct val="20000"/>
              </a:spcBef>
              <a:buFont typeface="Arial" pitchFamily="34" charset="0"/>
              <a:buChar char="–"/>
              <a:defRPr sz="2800">
                <a:solidFill>
                  <a:schemeClr val="tx1"/>
                </a:solidFill>
                <a:latin typeface="Calibri" pitchFamily="34" charset="0"/>
                <a:ea typeface="ＭＳ Ｐゴシック" pitchFamily="34" charset="-128"/>
              </a:defRPr>
            </a:lvl2pPr>
            <a:lvl3pPr marL="1143000" indent="-228600">
              <a:spcBef>
                <a:spcPct val="20000"/>
              </a:spcBef>
              <a:buFont typeface="Arial" pitchFamily="34" charset="0"/>
              <a:buChar char="•"/>
              <a:defRPr sz="2400">
                <a:solidFill>
                  <a:schemeClr val="tx1"/>
                </a:solidFill>
                <a:latin typeface="Calibri" pitchFamily="34" charset="0"/>
                <a:ea typeface="ＭＳ Ｐゴシック" pitchFamily="34" charset="-128"/>
              </a:defRPr>
            </a:lvl3pPr>
            <a:lvl4pPr marL="1600200" indent="-228600">
              <a:spcBef>
                <a:spcPct val="20000"/>
              </a:spcBef>
              <a:buFont typeface="Arial" pitchFamily="34" charset="0"/>
              <a:buChar char="–"/>
              <a:defRPr sz="2000">
                <a:solidFill>
                  <a:schemeClr val="tx1"/>
                </a:solidFill>
                <a:latin typeface="Calibri" pitchFamily="34" charset="0"/>
                <a:ea typeface="ＭＳ Ｐゴシック" pitchFamily="34" charset="-128"/>
              </a:defRPr>
            </a:lvl4pPr>
            <a:lvl5pPr marL="2057400" indent="-228600">
              <a:spcBef>
                <a:spcPct val="20000"/>
              </a:spcBef>
              <a:buFont typeface="Arial" pitchFamily="34" charset="0"/>
              <a:buChar char="»"/>
              <a:defRPr sz="2000">
                <a:solidFill>
                  <a:schemeClr val="tx1"/>
                </a:solidFill>
                <a:latin typeface="Calibri" pitchFamily="34" charset="0"/>
                <a:ea typeface="ＭＳ Ｐゴシック" pitchFamily="34" charset="-128"/>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ＭＳ Ｐゴシック" pitchFamily="34" charset="-128"/>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ＭＳ Ｐゴシック" pitchFamily="34" charset="-128"/>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ＭＳ Ｐゴシック" pitchFamily="34" charset="-128"/>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ＭＳ Ｐゴシック" pitchFamily="34" charset="-128"/>
              </a:defRPr>
            </a:lvl9pPr>
          </a:lstStyle>
          <a:p>
            <a:pPr>
              <a:spcBef>
                <a:spcPct val="0"/>
              </a:spcBef>
              <a:buFontTx/>
              <a:buNone/>
            </a:pPr>
            <a:fld id="{3D85F426-4D89-4DF1-9A20-C45119181902}" type="slidenum">
              <a:rPr lang="en-US" altLang="en-US" sz="1200" smtClean="0">
                <a:solidFill>
                  <a:srgbClr val="898989"/>
                </a:solidFill>
                <a:cs typeface="Arial" pitchFamily="34" charset="0"/>
              </a:rPr>
              <a:pPr>
                <a:spcBef>
                  <a:spcPct val="0"/>
                </a:spcBef>
                <a:buFontTx/>
                <a:buNone/>
              </a:pPr>
              <a:t>71</a:t>
            </a:fld>
            <a:endParaRPr lang="en-US" altLang="en-US" sz="1200" smtClean="0">
              <a:solidFill>
                <a:srgbClr val="898989"/>
              </a:solidFill>
              <a:cs typeface="Arial" pitchFamily="34" charset="0"/>
            </a:endParaRPr>
          </a:p>
        </p:txBody>
      </p:sp>
      <p:pic>
        <p:nvPicPr>
          <p:cNvPr id="16389" name="Picture 6" descr="Image result for case investigation fact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72300" y="1308100"/>
            <a:ext cx="2006600" cy="133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0" name="Picture 4"/>
          <p:cNvPicPr>
            <a:picLocks noChangeAspect="1"/>
          </p:cNvPicPr>
          <p:nvPr/>
        </p:nvPicPr>
        <p:blipFill>
          <a:blip r:embed="rId4">
            <a:extLst>
              <a:ext uri="{28A0092B-C50C-407E-A947-70E740481C1C}">
                <a14:useLocalDpi xmlns:a14="http://schemas.microsoft.com/office/drawing/2010/main" val="0"/>
              </a:ext>
            </a:extLst>
          </a:blip>
          <a:srcRect l="16516" t="40074" r="54340" b="23161"/>
          <a:stretch>
            <a:fillRect/>
          </a:stretch>
        </p:blipFill>
        <p:spPr bwMode="auto">
          <a:xfrm>
            <a:off x="6972300" y="4033838"/>
            <a:ext cx="2017713" cy="1430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78120606"/>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1"/>
          <p:cNvSpPr>
            <a:spLocks noGrp="1"/>
          </p:cNvSpPr>
          <p:nvPr>
            <p:ph type="title"/>
          </p:nvPr>
        </p:nvSpPr>
        <p:spPr>
          <a:xfrm>
            <a:off x="473075" y="98425"/>
            <a:ext cx="8229600" cy="1143000"/>
          </a:xfrm>
        </p:spPr>
        <p:txBody>
          <a:bodyPr/>
          <a:lstStyle/>
          <a:p>
            <a:pPr rtl="1"/>
            <a:r>
              <a:rPr lang="ar-SY" altLang="en-US" b="1" dirty="0" smtClean="0">
                <a:latin typeface="Sakkal Majalla" panose="02000000000000000000" pitchFamily="2" charset="-78"/>
                <a:cs typeface="Sakkal Majalla" panose="02000000000000000000" pitchFamily="2" charset="-78"/>
              </a:rPr>
              <a:t>مراحل التدابير التحقيقية</a:t>
            </a:r>
            <a:endParaRPr lang="en-US" altLang="en-US" b="1" dirty="0">
              <a:latin typeface="Sakkal Majalla" panose="02000000000000000000" pitchFamily="2" charset="-78"/>
              <a:cs typeface="Sakkal Majalla" panose="02000000000000000000" pitchFamily="2" charset="-78"/>
            </a:endParaRPr>
          </a:p>
        </p:txBody>
      </p:sp>
      <p:sp>
        <p:nvSpPr>
          <p:cNvPr id="54275" name="Content Placeholder 2"/>
          <p:cNvSpPr>
            <a:spLocks noGrp="1"/>
          </p:cNvSpPr>
          <p:nvPr>
            <p:ph idx="1"/>
          </p:nvPr>
        </p:nvSpPr>
        <p:spPr>
          <a:xfrm>
            <a:off x="457200" y="1241425"/>
            <a:ext cx="6275388" cy="4525963"/>
          </a:xfrm>
        </p:spPr>
        <p:txBody>
          <a:bodyPr/>
          <a:lstStyle/>
          <a:p>
            <a:pPr algn="just" rtl="1">
              <a:defRPr/>
            </a:pPr>
            <a:r>
              <a:rPr lang="ar-SY" altLang="en-US" dirty="0" smtClean="0">
                <a:latin typeface="Sakkal Majalla" panose="02000000000000000000" pitchFamily="2" charset="-78"/>
                <a:cs typeface="Sakkal Majalla" panose="02000000000000000000" pitchFamily="2" charset="-78"/>
              </a:rPr>
              <a:t>يمكن تطبيق السلطات الإجرائية بشكل:</a:t>
            </a:r>
            <a:endParaRPr lang="ar-SY" altLang="en-US" b="1" dirty="0">
              <a:solidFill>
                <a:srgbClr val="FF0000"/>
              </a:solidFill>
              <a:latin typeface="Sakkal Majalla" panose="02000000000000000000" pitchFamily="2" charset="-78"/>
              <a:cs typeface="Sakkal Majalla" panose="02000000000000000000" pitchFamily="2" charset="-78"/>
            </a:endParaRPr>
          </a:p>
          <a:p>
            <a:pPr lvl="1" algn="just" rtl="1">
              <a:defRPr/>
            </a:pPr>
            <a:r>
              <a:rPr lang="ar-SY" altLang="en-US" b="1" dirty="0" smtClean="0">
                <a:solidFill>
                  <a:srgbClr val="FF0000"/>
                </a:solidFill>
                <a:latin typeface="Sakkal Majalla" panose="02000000000000000000" pitchFamily="2" charset="-78"/>
                <a:cs typeface="Sakkal Majalla" panose="02000000000000000000" pitchFamily="2" charset="-78"/>
              </a:rPr>
              <a:t>سابق </a:t>
            </a:r>
            <a:r>
              <a:rPr lang="ar-SY" altLang="en-US" b="1" dirty="0">
                <a:solidFill>
                  <a:srgbClr val="FF0000"/>
                </a:solidFill>
                <a:latin typeface="Sakkal Majalla" panose="02000000000000000000" pitchFamily="2" charset="-78"/>
                <a:cs typeface="Sakkal Majalla" panose="02000000000000000000" pitchFamily="2" charset="-78"/>
              </a:rPr>
              <a:t>للمحاكمة </a:t>
            </a:r>
            <a:r>
              <a:rPr lang="ar-SY" altLang="en-US" b="1" dirty="0" smtClean="0">
                <a:latin typeface="Sakkal Majalla" panose="02000000000000000000" pitchFamily="2" charset="-78"/>
                <a:cs typeface="Sakkal Majalla" panose="02000000000000000000" pitchFamily="2" charset="-78"/>
              </a:rPr>
              <a:t>(</a:t>
            </a:r>
            <a:r>
              <a:rPr lang="ar-SY" altLang="en-US" b="1" dirty="0" smtClean="0">
                <a:solidFill>
                  <a:srgbClr val="FF0000"/>
                </a:solidFill>
                <a:latin typeface="Sakkal Majalla" panose="02000000000000000000" pitchFamily="2" charset="-78"/>
                <a:cs typeface="Sakkal Majalla" panose="02000000000000000000" pitchFamily="2" charset="-78"/>
              </a:rPr>
              <a:t>درجة ابتدائية</a:t>
            </a:r>
            <a:r>
              <a:rPr lang="ar-SY" altLang="en-US" b="1" dirty="0">
                <a:latin typeface="Sakkal Majalla" panose="02000000000000000000" pitchFamily="2" charset="-78"/>
                <a:cs typeface="Sakkal Majalla" panose="02000000000000000000" pitchFamily="2" charset="-78"/>
              </a:rPr>
              <a:t>)</a:t>
            </a:r>
            <a:endParaRPr lang="ar-SY" altLang="en-US" b="1" dirty="0">
              <a:solidFill>
                <a:srgbClr val="FF0000"/>
              </a:solidFill>
              <a:latin typeface="Sakkal Majalla" panose="02000000000000000000" pitchFamily="2" charset="-78"/>
              <a:cs typeface="Sakkal Majalla" panose="02000000000000000000" pitchFamily="2" charset="-78"/>
            </a:endParaRPr>
          </a:p>
          <a:p>
            <a:pPr lvl="1" algn="just" rtl="1">
              <a:defRPr/>
            </a:pPr>
            <a:r>
              <a:rPr lang="ar-SY" altLang="en-US" b="1" dirty="0" smtClean="0">
                <a:solidFill>
                  <a:srgbClr val="FF0000"/>
                </a:solidFill>
                <a:latin typeface="Sakkal Majalla" panose="02000000000000000000" pitchFamily="2" charset="-78"/>
                <a:cs typeface="Sakkal Majalla" panose="02000000000000000000" pitchFamily="2" charset="-78"/>
              </a:rPr>
              <a:t>سابق </a:t>
            </a:r>
            <a:r>
              <a:rPr lang="ar-SY" altLang="en-US" b="1" dirty="0">
                <a:solidFill>
                  <a:srgbClr val="FF0000"/>
                </a:solidFill>
                <a:latin typeface="Sakkal Majalla" panose="02000000000000000000" pitchFamily="2" charset="-78"/>
                <a:cs typeface="Sakkal Majalla" panose="02000000000000000000" pitchFamily="2" charset="-78"/>
              </a:rPr>
              <a:t>للمحاكمة </a:t>
            </a:r>
            <a:r>
              <a:rPr lang="ar-SY" altLang="en-US" b="1" dirty="0">
                <a:latin typeface="Sakkal Majalla" panose="02000000000000000000" pitchFamily="2" charset="-78"/>
                <a:cs typeface="Sakkal Majalla" panose="02000000000000000000" pitchFamily="2" charset="-78"/>
              </a:rPr>
              <a:t>(</a:t>
            </a:r>
            <a:r>
              <a:rPr lang="ar-SY" altLang="en-US" b="1" dirty="0">
                <a:solidFill>
                  <a:srgbClr val="FF0000"/>
                </a:solidFill>
                <a:latin typeface="Sakkal Majalla" panose="02000000000000000000" pitchFamily="2" charset="-78"/>
                <a:cs typeface="Sakkal Majalla" panose="02000000000000000000" pitchFamily="2" charset="-78"/>
              </a:rPr>
              <a:t>تمديد</a:t>
            </a:r>
            <a:r>
              <a:rPr lang="ar-SY" altLang="en-US" b="1" dirty="0">
                <a:latin typeface="Sakkal Majalla" panose="02000000000000000000" pitchFamily="2" charset="-78"/>
                <a:cs typeface="Sakkal Majalla" panose="02000000000000000000" pitchFamily="2" charset="-78"/>
              </a:rPr>
              <a:t>)</a:t>
            </a:r>
            <a:endParaRPr lang="ar-SY" altLang="en-US" b="1" dirty="0">
              <a:solidFill>
                <a:srgbClr val="FF0000"/>
              </a:solidFill>
              <a:latin typeface="Sakkal Majalla" panose="02000000000000000000" pitchFamily="2" charset="-78"/>
              <a:cs typeface="Sakkal Majalla" panose="02000000000000000000" pitchFamily="2" charset="-78"/>
            </a:endParaRPr>
          </a:p>
          <a:p>
            <a:pPr lvl="1" algn="just" rtl="1">
              <a:defRPr/>
            </a:pPr>
            <a:r>
              <a:rPr lang="ar-SY" altLang="en-US" b="1" dirty="0">
                <a:solidFill>
                  <a:srgbClr val="FF0000"/>
                </a:solidFill>
                <a:latin typeface="Sakkal Majalla" panose="02000000000000000000" pitchFamily="2" charset="-78"/>
                <a:cs typeface="Sakkal Majalla" panose="02000000000000000000" pitchFamily="2" charset="-78"/>
              </a:rPr>
              <a:t>خلال </a:t>
            </a:r>
            <a:r>
              <a:rPr lang="ar-SY" altLang="en-US" b="1" dirty="0" smtClean="0">
                <a:solidFill>
                  <a:srgbClr val="FF0000"/>
                </a:solidFill>
                <a:latin typeface="Sakkal Majalla" panose="02000000000000000000" pitchFamily="2" charset="-78"/>
                <a:cs typeface="Sakkal Majalla" panose="02000000000000000000" pitchFamily="2" charset="-78"/>
              </a:rPr>
              <a:t>المحاكمة </a:t>
            </a:r>
            <a:r>
              <a:rPr lang="ar-SY" altLang="en-US" b="1" dirty="0" smtClean="0">
                <a:latin typeface="Sakkal Majalla" panose="02000000000000000000" pitchFamily="2" charset="-78"/>
                <a:cs typeface="Sakkal Majalla" panose="02000000000000000000" pitchFamily="2" charset="-78"/>
              </a:rPr>
              <a:t>(</a:t>
            </a:r>
            <a:r>
              <a:rPr lang="ar-SY" altLang="en-US" b="1" dirty="0" smtClean="0">
                <a:solidFill>
                  <a:srgbClr val="FF0000"/>
                </a:solidFill>
                <a:latin typeface="Sakkal Majalla" panose="02000000000000000000" pitchFamily="2" charset="-78"/>
                <a:cs typeface="Sakkal Majalla" panose="02000000000000000000" pitchFamily="2" charset="-78"/>
              </a:rPr>
              <a:t>درجة ابتدائية</a:t>
            </a:r>
            <a:r>
              <a:rPr lang="ar-SY" altLang="en-US" b="1" dirty="0">
                <a:latin typeface="Sakkal Majalla" panose="02000000000000000000" pitchFamily="2" charset="-78"/>
                <a:cs typeface="Sakkal Majalla" panose="02000000000000000000" pitchFamily="2" charset="-78"/>
              </a:rPr>
              <a:t>)</a:t>
            </a:r>
            <a:endParaRPr lang="ar-SY" altLang="en-US" b="1" dirty="0">
              <a:solidFill>
                <a:srgbClr val="FF0000"/>
              </a:solidFill>
              <a:latin typeface="Sakkal Majalla" panose="02000000000000000000" pitchFamily="2" charset="-78"/>
              <a:cs typeface="Sakkal Majalla" panose="02000000000000000000" pitchFamily="2" charset="-78"/>
            </a:endParaRPr>
          </a:p>
          <a:p>
            <a:pPr lvl="1" algn="just" rtl="1">
              <a:defRPr/>
            </a:pPr>
            <a:r>
              <a:rPr lang="ar-SY" altLang="en-US" b="1" dirty="0">
                <a:solidFill>
                  <a:srgbClr val="FF0000"/>
                </a:solidFill>
                <a:latin typeface="Sakkal Majalla" panose="02000000000000000000" pitchFamily="2" charset="-78"/>
                <a:cs typeface="Sakkal Majalla" panose="02000000000000000000" pitchFamily="2" charset="-78"/>
              </a:rPr>
              <a:t>خلال </a:t>
            </a:r>
            <a:r>
              <a:rPr lang="ar-SY" altLang="en-US" b="1" dirty="0" smtClean="0">
                <a:solidFill>
                  <a:srgbClr val="FF0000"/>
                </a:solidFill>
                <a:latin typeface="Sakkal Majalla" panose="02000000000000000000" pitchFamily="2" charset="-78"/>
                <a:cs typeface="Sakkal Majalla" panose="02000000000000000000" pitchFamily="2" charset="-78"/>
              </a:rPr>
              <a:t>المحاكمة </a:t>
            </a:r>
            <a:r>
              <a:rPr lang="ar-SY" altLang="en-US" b="1" dirty="0">
                <a:latin typeface="Sakkal Majalla" panose="02000000000000000000" pitchFamily="2" charset="-78"/>
                <a:cs typeface="Sakkal Majalla" panose="02000000000000000000" pitchFamily="2" charset="-78"/>
              </a:rPr>
              <a:t>(</a:t>
            </a:r>
            <a:r>
              <a:rPr lang="ar-SY" altLang="en-US" b="1" dirty="0">
                <a:solidFill>
                  <a:srgbClr val="FF0000"/>
                </a:solidFill>
                <a:latin typeface="Sakkal Majalla" panose="02000000000000000000" pitchFamily="2" charset="-78"/>
                <a:cs typeface="Sakkal Majalla" panose="02000000000000000000" pitchFamily="2" charset="-78"/>
              </a:rPr>
              <a:t>تمديد</a:t>
            </a:r>
            <a:r>
              <a:rPr lang="ar-SY" altLang="en-US" b="1" dirty="0" smtClean="0">
                <a:latin typeface="Sakkal Majalla" panose="02000000000000000000" pitchFamily="2" charset="-78"/>
                <a:cs typeface="Sakkal Majalla" panose="02000000000000000000" pitchFamily="2" charset="-78"/>
              </a:rPr>
              <a:t>)</a:t>
            </a:r>
            <a:endParaRPr lang="en-US" altLang="en-US" sz="3200" dirty="0">
              <a:latin typeface="Sakkal Majalla" panose="02000000000000000000" pitchFamily="2" charset="-78"/>
              <a:cs typeface="Sakkal Majalla" panose="02000000000000000000" pitchFamily="2" charset="-78"/>
            </a:endParaRPr>
          </a:p>
          <a:p>
            <a:pPr algn="just" rtl="1"/>
            <a:r>
              <a:rPr lang="ar-SY" altLang="en-US" dirty="0" smtClean="0">
                <a:latin typeface="Sakkal Majalla" panose="02000000000000000000" pitchFamily="2" charset="-78"/>
                <a:cs typeface="Sakkal Majalla" panose="02000000000000000000" pitchFamily="2" charset="-78"/>
              </a:rPr>
              <a:t>ينبغي الإشارة إلى تفاصيل التدابير التحقيقية </a:t>
            </a:r>
            <a:r>
              <a:rPr lang="ar-SY" altLang="en-US" b="1" dirty="0" smtClean="0">
                <a:solidFill>
                  <a:srgbClr val="FF0000"/>
                </a:solidFill>
                <a:latin typeface="Sakkal Majalla" panose="02000000000000000000" pitchFamily="2" charset="-78"/>
                <a:cs typeface="Sakkal Majalla" panose="02000000000000000000" pitchFamily="2" charset="-78"/>
              </a:rPr>
              <a:t>السابقة/ذات الصلة </a:t>
            </a:r>
            <a:r>
              <a:rPr lang="ar-SY" altLang="en-US" dirty="0" smtClean="0">
                <a:latin typeface="Sakkal Majalla" panose="02000000000000000000" pitchFamily="2" charset="-78"/>
                <a:cs typeface="Sakkal Majalla" panose="02000000000000000000" pitchFamily="2" charset="-78"/>
              </a:rPr>
              <a:t>و</a:t>
            </a:r>
            <a:r>
              <a:rPr lang="ar-SY" altLang="en-US" b="1" dirty="0" smtClean="0">
                <a:solidFill>
                  <a:srgbClr val="FF0000"/>
                </a:solidFill>
                <a:latin typeface="Sakkal Majalla" panose="02000000000000000000" pitchFamily="2" charset="-78"/>
                <a:cs typeface="Sakkal Majalla" panose="02000000000000000000" pitchFamily="2" charset="-78"/>
              </a:rPr>
              <a:t>نتائجها</a:t>
            </a:r>
          </a:p>
        </p:txBody>
      </p:sp>
      <p:sp>
        <p:nvSpPr>
          <p:cNvPr id="54276"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847A650F-D0A2-47F8-B33D-748DB6F9F94D}" type="slidenum">
              <a:rPr lang="en-US" altLang="en-US">
                <a:solidFill>
                  <a:srgbClr val="898989"/>
                </a:solidFill>
                <a:latin typeface="Calibri" panose="020F0502020204030204" pitchFamily="34" charset="0"/>
              </a:rPr>
              <a:pPr/>
              <a:t>72</a:t>
            </a:fld>
            <a:endParaRPr lang="en-US" altLang="en-US">
              <a:solidFill>
                <a:srgbClr val="898989"/>
              </a:solidFill>
              <a:latin typeface="Calibri" panose="020F0502020204030204" pitchFamily="34" charset="0"/>
            </a:endParaRPr>
          </a:p>
        </p:txBody>
      </p:sp>
      <p:pic>
        <p:nvPicPr>
          <p:cNvPr id="54277" name="Picture 2" descr="Image result for pretrial clipar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32588" y="4162425"/>
            <a:ext cx="2193925" cy="219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4278" name="Picture 4" descr="Image result for second application clipart"/>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21500" y="1490663"/>
            <a:ext cx="2222500" cy="2471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itle 1"/>
          <p:cNvSpPr>
            <a:spLocks noGrp="1"/>
          </p:cNvSpPr>
          <p:nvPr>
            <p:ph type="title"/>
          </p:nvPr>
        </p:nvSpPr>
        <p:spPr/>
        <p:txBody>
          <a:bodyPr/>
          <a:lstStyle/>
          <a:p>
            <a:pPr rtl="1"/>
            <a:r>
              <a:rPr lang="ar-SY" altLang="en-US" b="1" dirty="0" smtClean="0">
                <a:latin typeface="Sakkal Majalla" panose="02000000000000000000" pitchFamily="2" charset="-78"/>
                <a:cs typeface="Sakkal Majalla" panose="02000000000000000000" pitchFamily="2" charset="-78"/>
              </a:rPr>
              <a:t>موضوع التدبير التحقيقي</a:t>
            </a:r>
            <a:endParaRPr lang="en-US" altLang="en-US" b="1" dirty="0">
              <a:latin typeface="Sakkal Majalla" panose="02000000000000000000" pitchFamily="2" charset="-78"/>
              <a:cs typeface="Sakkal Majalla" panose="02000000000000000000" pitchFamily="2" charset="-78"/>
            </a:endParaRPr>
          </a:p>
        </p:txBody>
      </p:sp>
      <p:sp>
        <p:nvSpPr>
          <p:cNvPr id="55299" name="Content Placeholder 2"/>
          <p:cNvSpPr>
            <a:spLocks noGrp="1"/>
          </p:cNvSpPr>
          <p:nvPr>
            <p:ph idx="1"/>
          </p:nvPr>
        </p:nvSpPr>
        <p:spPr>
          <a:xfrm>
            <a:off x="109538" y="1270000"/>
            <a:ext cx="7159625" cy="4875619"/>
          </a:xfrm>
        </p:spPr>
        <p:txBody>
          <a:bodyPr/>
          <a:lstStyle/>
          <a:p>
            <a:pPr algn="just" rtl="1"/>
            <a:r>
              <a:rPr lang="ar-SY" altLang="en-US" dirty="0">
                <a:latin typeface="Sakkal Majalla" pitchFamily="2" charset="-78"/>
                <a:cs typeface="Sakkal Majalla" pitchFamily="2" charset="-78"/>
              </a:rPr>
              <a:t>يمكن أن يكون موضوع </a:t>
            </a:r>
            <a:r>
              <a:rPr lang="ar-SY" altLang="en-US" dirty="0" smtClean="0">
                <a:latin typeface="Sakkal Majalla" pitchFamily="2" charset="-78"/>
                <a:cs typeface="Sakkal Majalla" pitchFamily="2" charset="-78"/>
              </a:rPr>
              <a:t>التدابير التحقيقية:</a:t>
            </a:r>
            <a:endParaRPr lang="ar-SY" altLang="en-US" dirty="0">
              <a:latin typeface="Sakkal Majalla" pitchFamily="2" charset="-78"/>
              <a:cs typeface="Sakkal Majalla" pitchFamily="2" charset="-78"/>
            </a:endParaRPr>
          </a:p>
          <a:p>
            <a:pPr lvl="1" algn="just" rtl="1"/>
            <a:r>
              <a:rPr lang="ar-SY" altLang="en-US" sz="3200" b="1" dirty="0">
                <a:solidFill>
                  <a:srgbClr val="FF0000"/>
                </a:solidFill>
                <a:latin typeface="Sakkal Majalla" pitchFamily="2" charset="-78"/>
                <a:cs typeface="Sakkal Majalla" pitchFamily="2" charset="-78"/>
              </a:rPr>
              <a:t>مزود الخدمة </a:t>
            </a:r>
            <a:r>
              <a:rPr lang="ar-SY" altLang="en-US" sz="3200" dirty="0">
                <a:latin typeface="Sakkal Majalla" pitchFamily="2" charset="-78"/>
                <a:cs typeface="Sakkal Majalla" pitchFamily="2" charset="-78"/>
              </a:rPr>
              <a:t>في حال أوامر </a:t>
            </a:r>
            <a:r>
              <a:rPr lang="ar-SY" altLang="en-US" sz="3200" dirty="0" smtClean="0">
                <a:latin typeface="Sakkal Majalla" pitchFamily="2" charset="-78"/>
                <a:cs typeface="Sakkal Majalla" pitchFamily="2" charset="-78"/>
              </a:rPr>
              <a:t>بإبراز </a:t>
            </a:r>
            <a:r>
              <a:rPr lang="ar-SY" altLang="en-US" sz="3200" dirty="0">
                <a:latin typeface="Sakkal Majalla" pitchFamily="2" charset="-78"/>
                <a:cs typeface="Sakkal Majalla" pitchFamily="2" charset="-78"/>
              </a:rPr>
              <a:t>البيانات، البحث والمصادرة، جمع البيانات واعتراضها في الوقت الحقيقي</a:t>
            </a:r>
            <a:endParaRPr lang="ar-SY" altLang="en-US" sz="3200" b="1" dirty="0">
              <a:solidFill>
                <a:srgbClr val="FF0000"/>
              </a:solidFill>
              <a:latin typeface="Sakkal Majalla" pitchFamily="2" charset="-78"/>
              <a:cs typeface="Sakkal Majalla" pitchFamily="2" charset="-78"/>
            </a:endParaRPr>
          </a:p>
          <a:p>
            <a:pPr lvl="1" algn="just" rtl="1"/>
            <a:r>
              <a:rPr lang="ar-SY" altLang="en-US" sz="3200" b="1" dirty="0">
                <a:solidFill>
                  <a:srgbClr val="FF0000"/>
                </a:solidFill>
                <a:latin typeface="Sakkal Majalla" pitchFamily="2" charset="-78"/>
                <a:cs typeface="Sakkal Majalla" pitchFamily="2" charset="-78"/>
              </a:rPr>
              <a:t> أي شخص تكون بيانات/نظام الكمبيوتر في حيازته أو تحت تصرفه </a:t>
            </a:r>
            <a:r>
              <a:rPr lang="ar-SY" altLang="en-US" sz="3200" dirty="0">
                <a:latin typeface="Sakkal Majalla" pitchFamily="2" charset="-78"/>
                <a:cs typeface="Sakkal Majalla" pitchFamily="2" charset="-78"/>
              </a:rPr>
              <a:t>بما في ذلك مزودي الخدمات (في حال أوامر إبراز البيانات، البحث والمصادرة)</a:t>
            </a:r>
            <a:endParaRPr lang="ar-SY" altLang="en-US" sz="3200" b="1" dirty="0">
              <a:solidFill>
                <a:srgbClr val="FF0000"/>
              </a:solidFill>
              <a:latin typeface="Sakkal Majalla" pitchFamily="2" charset="-78"/>
              <a:cs typeface="Sakkal Majalla" pitchFamily="2" charset="-78"/>
            </a:endParaRPr>
          </a:p>
          <a:p>
            <a:pPr algn="just" rtl="1"/>
            <a:r>
              <a:rPr lang="ar-SY" altLang="en-US" dirty="0">
                <a:latin typeface="Sakkal Majalla" pitchFamily="2" charset="-78"/>
                <a:cs typeface="Sakkal Majalla" pitchFamily="2" charset="-78"/>
              </a:rPr>
              <a:t>يمكن </a:t>
            </a:r>
            <a:r>
              <a:rPr lang="ar-SY" altLang="en-US" b="1" dirty="0">
                <a:solidFill>
                  <a:srgbClr val="FF0000"/>
                </a:solidFill>
                <a:latin typeface="Sakkal Majalla" pitchFamily="2" charset="-78"/>
                <a:cs typeface="Sakkal Majalla" pitchFamily="2" charset="-78"/>
              </a:rPr>
              <a:t>فصل الطلبات </a:t>
            </a:r>
            <a:r>
              <a:rPr lang="ar-SY" altLang="en-US" dirty="0">
                <a:latin typeface="Sakkal Majalla" pitchFamily="2" charset="-78"/>
                <a:cs typeface="Sakkal Majalla" pitchFamily="2" charset="-78"/>
              </a:rPr>
              <a:t>بالنسبة </a:t>
            </a:r>
            <a:r>
              <a:rPr lang="ar-SY" altLang="en-US" b="1" dirty="0">
                <a:solidFill>
                  <a:srgbClr val="FF0000"/>
                </a:solidFill>
                <a:latin typeface="Sakkal Majalla" pitchFamily="2" charset="-78"/>
                <a:cs typeface="Sakkal Majalla" pitchFamily="2" charset="-78"/>
              </a:rPr>
              <a:t>لمواضيع مختلفة </a:t>
            </a:r>
            <a:r>
              <a:rPr lang="ar-SY" altLang="en-US" dirty="0">
                <a:latin typeface="Sakkal Majalla" pitchFamily="2" charset="-78"/>
                <a:cs typeface="Sakkal Majalla" pitchFamily="2" charset="-78"/>
              </a:rPr>
              <a:t>و</a:t>
            </a:r>
            <a:r>
              <a:rPr lang="ar-SY" altLang="en-US" b="1" dirty="0">
                <a:solidFill>
                  <a:srgbClr val="FF0000"/>
                </a:solidFill>
                <a:latin typeface="Sakkal Majalla" pitchFamily="2" charset="-78"/>
                <a:cs typeface="Sakkal Majalla" pitchFamily="2" charset="-78"/>
              </a:rPr>
              <a:t>بيانات/اتصالات </a:t>
            </a:r>
            <a:r>
              <a:rPr lang="ar-SY" altLang="en-US" b="1" dirty="0" smtClean="0">
                <a:solidFill>
                  <a:srgbClr val="FF0000"/>
                </a:solidFill>
                <a:latin typeface="Sakkal Majalla" pitchFamily="2" charset="-78"/>
                <a:cs typeface="Sakkal Majalla" pitchFamily="2" charset="-78"/>
              </a:rPr>
              <a:t>مختلفة</a:t>
            </a:r>
            <a:endParaRPr lang="ar-SY" altLang="en-US" dirty="0" smtClean="0"/>
          </a:p>
        </p:txBody>
      </p:sp>
      <p:sp>
        <p:nvSpPr>
          <p:cNvPr id="55300"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3964E586-D278-4C64-9541-65FC9DFCD5AF}" type="slidenum">
              <a:rPr lang="en-US" altLang="en-US">
                <a:solidFill>
                  <a:srgbClr val="898989"/>
                </a:solidFill>
                <a:latin typeface="Calibri" panose="020F0502020204030204" pitchFamily="34" charset="0"/>
              </a:rPr>
              <a:pPr/>
              <a:t>73</a:t>
            </a:fld>
            <a:endParaRPr lang="en-US" altLang="en-US">
              <a:solidFill>
                <a:srgbClr val="898989"/>
              </a:solidFill>
              <a:latin typeface="Calibri" panose="020F0502020204030204" pitchFamily="34" charset="0"/>
            </a:endParaRPr>
          </a:p>
        </p:txBody>
      </p:sp>
      <p:pic>
        <p:nvPicPr>
          <p:cNvPr id="55301" name="Picture 6" descr="Image result for service provider internet"/>
          <p:cNvPicPr>
            <a:picLocks noChangeAspect="1" noChangeArrowheads="1"/>
          </p:cNvPicPr>
          <p:nvPr/>
        </p:nvPicPr>
        <p:blipFill>
          <a:blip r:embed="rId3">
            <a:extLst>
              <a:ext uri="{28A0092B-C50C-407E-A947-70E740481C1C}">
                <a14:useLocalDpi xmlns:a14="http://schemas.microsoft.com/office/drawing/2010/main" val="0"/>
              </a:ext>
            </a:extLst>
          </a:blip>
          <a:srcRect l="22108" t="1926" r="18941" b="-1926"/>
          <a:stretch>
            <a:fillRect/>
          </a:stretch>
        </p:blipFill>
        <p:spPr bwMode="auto">
          <a:xfrm>
            <a:off x="7218363" y="1858963"/>
            <a:ext cx="1990725" cy="153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302" name="Picture 14" descr="Image result for person holding computer cartoo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24738" y="4622800"/>
            <a:ext cx="1630362" cy="163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itle 1"/>
          <p:cNvSpPr>
            <a:spLocks noGrp="1"/>
          </p:cNvSpPr>
          <p:nvPr>
            <p:ph type="title"/>
          </p:nvPr>
        </p:nvSpPr>
        <p:spPr/>
        <p:txBody>
          <a:bodyPr/>
          <a:lstStyle/>
          <a:p>
            <a:pPr rtl="1"/>
            <a:r>
              <a:rPr lang="ar-SY" altLang="en-US" b="1" dirty="0" smtClean="0">
                <a:latin typeface="Sakkal Majalla" panose="02000000000000000000" pitchFamily="2" charset="-78"/>
                <a:cs typeface="Sakkal Majalla" panose="02000000000000000000" pitchFamily="2" charset="-78"/>
              </a:rPr>
              <a:t>متى وأين يطلب الترخيص</a:t>
            </a:r>
            <a:endParaRPr lang="en-US" altLang="en-US" b="1" dirty="0">
              <a:latin typeface="Sakkal Majalla" panose="02000000000000000000" pitchFamily="2" charset="-78"/>
              <a:cs typeface="Sakkal Majalla" panose="02000000000000000000" pitchFamily="2" charset="-78"/>
            </a:endParaRPr>
          </a:p>
        </p:txBody>
      </p:sp>
      <p:sp>
        <p:nvSpPr>
          <p:cNvPr id="56323" name="Content Placeholder 2"/>
          <p:cNvSpPr>
            <a:spLocks noGrp="1"/>
          </p:cNvSpPr>
          <p:nvPr>
            <p:ph idx="1"/>
          </p:nvPr>
        </p:nvSpPr>
        <p:spPr>
          <a:xfrm>
            <a:off x="457200" y="1625600"/>
            <a:ext cx="7831138" cy="5095875"/>
          </a:xfrm>
        </p:spPr>
        <p:txBody>
          <a:bodyPr/>
          <a:lstStyle/>
          <a:p>
            <a:pPr algn="just" rtl="1">
              <a:defRPr/>
            </a:pPr>
            <a:r>
              <a:rPr lang="ar-SY" sz="2800" dirty="0">
                <a:latin typeface="Sakkal Majalla" panose="02000000000000000000" pitchFamily="2" charset="-78"/>
                <a:cs typeface="Sakkal Majalla" panose="02000000000000000000" pitchFamily="2" charset="-78"/>
              </a:rPr>
              <a:t>يجب الإشارة بوضوح إلى </a:t>
            </a:r>
            <a:r>
              <a:rPr lang="ar-SY" sz="2800" b="1" dirty="0">
                <a:solidFill>
                  <a:srgbClr val="FF0000"/>
                </a:solidFill>
                <a:latin typeface="Sakkal Majalla" panose="02000000000000000000" pitchFamily="2" charset="-78"/>
                <a:cs typeface="Sakkal Majalla" panose="02000000000000000000" pitchFamily="2" charset="-78"/>
              </a:rPr>
              <a:t>التاريخ</a:t>
            </a:r>
            <a:r>
              <a:rPr lang="ar-SY" sz="2800" dirty="0">
                <a:latin typeface="Sakkal Majalla" panose="02000000000000000000" pitchFamily="2" charset="-78"/>
                <a:cs typeface="Sakkal Majalla" panose="02000000000000000000" pitchFamily="2" charset="-78"/>
              </a:rPr>
              <a:t>، </a:t>
            </a:r>
            <a:r>
              <a:rPr lang="ar-SY" sz="2800" b="1" dirty="0">
                <a:solidFill>
                  <a:srgbClr val="FF0000"/>
                </a:solidFill>
                <a:latin typeface="Sakkal Majalla" panose="02000000000000000000" pitchFamily="2" charset="-78"/>
                <a:cs typeface="Sakkal Majalla" panose="02000000000000000000" pitchFamily="2" charset="-78"/>
              </a:rPr>
              <a:t>التوقيت</a:t>
            </a:r>
            <a:r>
              <a:rPr lang="ar-SY" sz="2800" dirty="0">
                <a:latin typeface="Sakkal Majalla" panose="02000000000000000000" pitchFamily="2" charset="-78"/>
                <a:cs typeface="Sakkal Majalla" panose="02000000000000000000" pitchFamily="2" charset="-78"/>
              </a:rPr>
              <a:t> و</a:t>
            </a:r>
            <a:r>
              <a:rPr lang="ar-SY" sz="2800" b="1" dirty="0">
                <a:solidFill>
                  <a:srgbClr val="FF0000"/>
                </a:solidFill>
                <a:latin typeface="Sakkal Majalla" panose="02000000000000000000" pitchFamily="2" charset="-78"/>
                <a:cs typeface="Sakkal Majalla" panose="02000000000000000000" pitchFamily="2" charset="-78"/>
              </a:rPr>
              <a:t>المكان</a:t>
            </a:r>
            <a:r>
              <a:rPr lang="ar-SY" sz="2800" dirty="0">
                <a:latin typeface="Sakkal Majalla" panose="02000000000000000000" pitchFamily="2" charset="-78"/>
                <a:cs typeface="Sakkal Majalla" panose="02000000000000000000" pitchFamily="2" charset="-78"/>
              </a:rPr>
              <a:t> الذي سيتم فيه تنفيذ </a:t>
            </a:r>
            <a:r>
              <a:rPr lang="ar-SY" sz="2800" dirty="0" smtClean="0">
                <a:latin typeface="Sakkal Majalla" panose="02000000000000000000" pitchFamily="2" charset="-78"/>
                <a:cs typeface="Sakkal Majalla" panose="02000000000000000000" pitchFamily="2" charset="-78"/>
              </a:rPr>
              <a:t>التدبير التحقيقي</a:t>
            </a:r>
            <a:endParaRPr lang="ar-SY" sz="2800" dirty="0">
              <a:latin typeface="Sakkal Majalla" panose="02000000000000000000" pitchFamily="2" charset="-78"/>
              <a:cs typeface="Sakkal Majalla" panose="02000000000000000000" pitchFamily="2" charset="-78"/>
            </a:endParaRPr>
          </a:p>
          <a:p>
            <a:pPr algn="just" rtl="1">
              <a:defRPr/>
            </a:pPr>
            <a:r>
              <a:rPr lang="ar-SY" sz="2800" dirty="0" smtClean="0">
                <a:latin typeface="Sakkal Majalla" panose="02000000000000000000" pitchFamily="2" charset="-78"/>
                <a:cs typeface="Sakkal Majalla" panose="02000000000000000000" pitchFamily="2" charset="-78"/>
              </a:rPr>
              <a:t>في الولايات القضائية حيث تعقد جلسات الاستماع، تكتسي هذه المسألة أهمية خاصة من أجل: </a:t>
            </a:r>
          </a:p>
          <a:p>
            <a:pPr lvl="1" algn="just" rtl="1">
              <a:defRPr/>
            </a:pPr>
            <a:r>
              <a:rPr lang="ar-SY" dirty="0" smtClean="0">
                <a:latin typeface="Sakkal Majalla" panose="02000000000000000000" pitchFamily="2" charset="-78"/>
                <a:cs typeface="Sakkal Majalla" panose="02000000000000000000" pitchFamily="2" charset="-78"/>
              </a:rPr>
              <a:t>برمجة</a:t>
            </a:r>
            <a:r>
              <a:rPr lang="ar-SY" b="1" dirty="0" smtClean="0">
                <a:solidFill>
                  <a:srgbClr val="FF0000"/>
                </a:solidFill>
                <a:latin typeface="Sakkal Majalla" panose="02000000000000000000" pitchFamily="2" charset="-78"/>
                <a:cs typeface="Sakkal Majalla" panose="02000000000000000000" pitchFamily="2" charset="-78"/>
              </a:rPr>
              <a:t> جلسات الاستماع في الوقت المناسب</a:t>
            </a:r>
            <a:endParaRPr lang="ar-SY" b="1" dirty="0">
              <a:solidFill>
                <a:srgbClr val="FF0000"/>
              </a:solidFill>
              <a:latin typeface="Sakkal Majalla" panose="02000000000000000000" pitchFamily="2" charset="-78"/>
              <a:cs typeface="Sakkal Majalla" panose="02000000000000000000" pitchFamily="2" charset="-78"/>
            </a:endParaRPr>
          </a:p>
          <a:p>
            <a:pPr lvl="1" algn="just" rtl="1">
              <a:defRPr/>
            </a:pPr>
            <a:r>
              <a:rPr lang="ar-SY" dirty="0" smtClean="0">
                <a:latin typeface="Sakkal Majalla" panose="02000000000000000000" pitchFamily="2" charset="-78"/>
                <a:cs typeface="Sakkal Majalla" panose="02000000000000000000" pitchFamily="2" charset="-78"/>
              </a:rPr>
              <a:t>ضمان </a:t>
            </a:r>
            <a:r>
              <a:rPr lang="ar-SY" b="1" dirty="0" smtClean="0">
                <a:solidFill>
                  <a:srgbClr val="FF0000"/>
                </a:solidFill>
                <a:latin typeface="Sakkal Majalla" panose="02000000000000000000" pitchFamily="2" charset="-78"/>
                <a:cs typeface="Sakkal Majalla" panose="02000000000000000000" pitchFamily="2" charset="-78"/>
              </a:rPr>
              <a:t>إصدار </a:t>
            </a:r>
            <a:r>
              <a:rPr lang="ar-SY" b="1" dirty="0">
                <a:solidFill>
                  <a:srgbClr val="FF0000"/>
                </a:solidFill>
                <a:latin typeface="Sakkal Majalla" panose="02000000000000000000" pitchFamily="2" charset="-78"/>
                <a:cs typeface="Sakkal Majalla" panose="02000000000000000000" pitchFamily="2" charset="-78"/>
              </a:rPr>
              <a:t>أمر </a:t>
            </a:r>
            <a:r>
              <a:rPr lang="ar-SY" b="1" dirty="0" smtClean="0">
                <a:solidFill>
                  <a:srgbClr val="FF0000"/>
                </a:solidFill>
                <a:latin typeface="Sakkal Majalla" panose="02000000000000000000" pitchFamily="2" charset="-78"/>
                <a:cs typeface="Sakkal Majalla" panose="02000000000000000000" pitchFamily="2" charset="-78"/>
              </a:rPr>
              <a:t>مؤقت/نهائي </a:t>
            </a:r>
            <a:r>
              <a:rPr lang="ar-SY" b="1" dirty="0">
                <a:solidFill>
                  <a:srgbClr val="FF0000"/>
                </a:solidFill>
                <a:latin typeface="Sakkal Majalla" panose="02000000000000000000" pitchFamily="2" charset="-78"/>
                <a:cs typeface="Sakkal Majalla" panose="02000000000000000000" pitchFamily="2" charset="-78"/>
              </a:rPr>
              <a:t>في الوقت المناسب</a:t>
            </a:r>
          </a:p>
          <a:p>
            <a:pPr algn="just" rtl="1">
              <a:defRPr/>
            </a:pPr>
            <a:r>
              <a:rPr lang="ar-SY" sz="2800" dirty="0">
                <a:latin typeface="Sakkal Majalla" panose="02000000000000000000" pitchFamily="2" charset="-78"/>
                <a:cs typeface="Sakkal Majalla" panose="02000000000000000000" pitchFamily="2" charset="-78"/>
              </a:rPr>
              <a:t>في الولايات القضائية حيث تعقد جلسات </a:t>
            </a:r>
            <a:r>
              <a:rPr lang="ar-SY" sz="2800" dirty="0" smtClean="0">
                <a:latin typeface="Sakkal Majalla" panose="02000000000000000000" pitchFamily="2" charset="-78"/>
                <a:cs typeface="Sakkal Majalla" panose="02000000000000000000" pitchFamily="2" charset="-78"/>
              </a:rPr>
              <a:t>الاستماع، قد يُطلب عقد </a:t>
            </a:r>
            <a:r>
              <a:rPr lang="ar-SY" sz="2800" b="1" dirty="0" smtClean="0">
                <a:solidFill>
                  <a:srgbClr val="FF0000"/>
                </a:solidFill>
                <a:latin typeface="Sakkal Majalla" panose="02000000000000000000" pitchFamily="2" charset="-78"/>
                <a:cs typeface="Sakkal Majalla" panose="02000000000000000000" pitchFamily="2" charset="-78"/>
              </a:rPr>
              <a:t>جلسات </a:t>
            </a:r>
            <a:r>
              <a:rPr lang="ar-SY" sz="2800" b="1" dirty="0">
                <a:solidFill>
                  <a:srgbClr val="FF0000"/>
                </a:solidFill>
                <a:latin typeface="Sakkal Majalla" panose="02000000000000000000" pitchFamily="2" charset="-78"/>
                <a:cs typeface="Sakkal Majalla" panose="02000000000000000000" pitchFamily="2" charset="-78"/>
              </a:rPr>
              <a:t>استماع طارئة </a:t>
            </a:r>
            <a:r>
              <a:rPr lang="ar-SY" sz="2800" dirty="0" smtClean="0">
                <a:latin typeface="Sakkal Majalla" panose="02000000000000000000" pitchFamily="2" charset="-78"/>
                <a:cs typeface="Sakkal Majalla" panose="02000000000000000000" pitchFamily="2" charset="-78"/>
              </a:rPr>
              <a:t>مع تقديم </a:t>
            </a:r>
            <a:r>
              <a:rPr lang="ar-SY" sz="2800" b="1" dirty="0">
                <a:solidFill>
                  <a:srgbClr val="FF0000"/>
                </a:solidFill>
                <a:latin typeface="Sakkal Majalla" panose="02000000000000000000" pitchFamily="2" charset="-78"/>
                <a:cs typeface="Sakkal Majalla" panose="02000000000000000000" pitchFamily="2" charset="-78"/>
              </a:rPr>
              <a:t>الأسس </a:t>
            </a:r>
            <a:r>
              <a:rPr lang="ar-SY" sz="2800" dirty="0">
                <a:latin typeface="Sakkal Majalla" panose="02000000000000000000" pitchFamily="2" charset="-78"/>
                <a:cs typeface="Sakkal Majalla" panose="02000000000000000000" pitchFamily="2" charset="-78"/>
              </a:rPr>
              <a:t>التي تدعم الطلب وربما </a:t>
            </a:r>
            <a:r>
              <a:rPr lang="ar-SY" sz="2800" b="1" dirty="0">
                <a:solidFill>
                  <a:srgbClr val="FF0000"/>
                </a:solidFill>
                <a:latin typeface="Sakkal Majalla" panose="02000000000000000000" pitchFamily="2" charset="-78"/>
                <a:cs typeface="Sakkal Majalla" panose="02000000000000000000" pitchFamily="2" charset="-78"/>
              </a:rPr>
              <a:t>مسودة </a:t>
            </a:r>
            <a:r>
              <a:rPr lang="ar-SY" sz="2800" b="1" dirty="0" smtClean="0">
                <a:solidFill>
                  <a:srgbClr val="FF0000"/>
                </a:solidFill>
                <a:latin typeface="Sakkal Majalla" panose="02000000000000000000" pitchFamily="2" charset="-78"/>
                <a:cs typeface="Sakkal Majalla" panose="02000000000000000000" pitchFamily="2" charset="-78"/>
              </a:rPr>
              <a:t>الأمر</a:t>
            </a:r>
            <a:endParaRPr lang="ar-SY" sz="2800" dirty="0" smtClean="0"/>
          </a:p>
        </p:txBody>
      </p:sp>
      <p:sp>
        <p:nvSpPr>
          <p:cNvPr id="56324"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2A60D529-12E8-48A2-BAFD-DE3A359626DD}" type="slidenum">
              <a:rPr lang="en-US" altLang="en-US">
                <a:solidFill>
                  <a:srgbClr val="898989"/>
                </a:solidFill>
                <a:latin typeface="Calibri" panose="020F0502020204030204" pitchFamily="34" charset="0"/>
              </a:rPr>
              <a:pPr/>
              <a:t>74</a:t>
            </a:fld>
            <a:endParaRPr lang="en-US" altLang="en-US">
              <a:solidFill>
                <a:srgbClr val="898989"/>
              </a:solidFill>
              <a:latin typeface="Calibri" panose="020F0502020204030204" pitchFamily="34" charset="0"/>
            </a:endParaRP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le 1"/>
          <p:cNvSpPr>
            <a:spLocks noGrp="1"/>
          </p:cNvSpPr>
          <p:nvPr>
            <p:ph type="title"/>
          </p:nvPr>
        </p:nvSpPr>
        <p:spPr/>
        <p:txBody>
          <a:bodyPr/>
          <a:lstStyle/>
          <a:p>
            <a:pPr rtl="1"/>
            <a:r>
              <a:rPr lang="ar-SY" altLang="en-US" b="1" dirty="0">
                <a:latin typeface="Sakkal Majalla" pitchFamily="2" charset="-78"/>
                <a:cs typeface="Sakkal Majalla" pitchFamily="2" charset="-78"/>
              </a:rPr>
              <a:t>تدابير أخرى متخذة</a:t>
            </a:r>
            <a:endParaRPr lang="en-US" altLang="en-US" b="1" dirty="0"/>
          </a:p>
        </p:txBody>
      </p:sp>
      <p:sp>
        <p:nvSpPr>
          <p:cNvPr id="57347" name="Content Placeholder 2"/>
          <p:cNvSpPr>
            <a:spLocks noGrp="1"/>
          </p:cNvSpPr>
          <p:nvPr>
            <p:ph idx="1"/>
          </p:nvPr>
        </p:nvSpPr>
        <p:spPr>
          <a:xfrm>
            <a:off x="457200" y="1222375"/>
            <a:ext cx="8229600" cy="4525963"/>
          </a:xfrm>
        </p:spPr>
        <p:txBody>
          <a:bodyPr/>
          <a:lstStyle/>
          <a:p>
            <a:pPr algn="just" rtl="1">
              <a:defRPr/>
            </a:pPr>
            <a:r>
              <a:rPr lang="ar-SY" altLang="en-US" sz="3600" dirty="0">
                <a:latin typeface="Sakkal Majalla" panose="02000000000000000000" pitchFamily="2" charset="-78"/>
                <a:cs typeface="Sakkal Majalla" panose="02000000000000000000" pitchFamily="2" charset="-78"/>
              </a:rPr>
              <a:t>يمكن أن يكشف الطلب بالكامل عن:</a:t>
            </a:r>
          </a:p>
          <a:p>
            <a:pPr lvl="1" algn="just" rtl="1">
              <a:buFont typeface="Verdana" panose="020B0604030504040204" pitchFamily="34" charset="0"/>
              <a:buChar char="‒"/>
              <a:defRPr/>
            </a:pPr>
            <a:r>
              <a:rPr lang="ar-SY" altLang="en-US" b="1" dirty="0">
                <a:solidFill>
                  <a:srgbClr val="FF0000"/>
                </a:solidFill>
                <a:latin typeface="Sakkal Majalla" panose="02000000000000000000" pitchFamily="2" charset="-78"/>
                <a:cs typeface="Sakkal Majalla" panose="02000000000000000000" pitchFamily="2" charset="-78"/>
              </a:rPr>
              <a:t>التدابير الإجرائية الأخرى </a:t>
            </a:r>
            <a:r>
              <a:rPr lang="ar-SY" altLang="en-US" dirty="0">
                <a:latin typeface="Sakkal Majalla" panose="02000000000000000000" pitchFamily="2" charset="-78"/>
                <a:cs typeface="Sakkal Majalla" panose="02000000000000000000" pitchFamily="2" charset="-78"/>
              </a:rPr>
              <a:t>المتخذة فيما يتعلق </a:t>
            </a:r>
            <a:r>
              <a:rPr lang="ar-SY" altLang="en-US" b="1" dirty="0">
                <a:solidFill>
                  <a:srgbClr val="FF0000"/>
                </a:solidFill>
                <a:latin typeface="Sakkal Majalla" panose="02000000000000000000" pitchFamily="2" charset="-78"/>
                <a:cs typeface="Sakkal Majalla" panose="02000000000000000000" pitchFamily="2" charset="-78"/>
              </a:rPr>
              <a:t>بنفس التحقيق الجنائي</a:t>
            </a:r>
          </a:p>
          <a:p>
            <a:pPr marL="457200" lvl="1" indent="0" algn="just" rtl="1">
              <a:buNone/>
              <a:defRPr/>
            </a:pPr>
            <a:endParaRPr lang="ar-SY" altLang="en-US" b="1" dirty="0">
              <a:solidFill>
                <a:srgbClr val="FF0000"/>
              </a:solidFill>
              <a:latin typeface="Sakkal Majalla" panose="02000000000000000000" pitchFamily="2" charset="-78"/>
              <a:cs typeface="Sakkal Majalla" panose="02000000000000000000" pitchFamily="2" charset="-78"/>
            </a:endParaRPr>
          </a:p>
          <a:p>
            <a:pPr lvl="1" algn="just" rtl="1">
              <a:buFont typeface="Verdana" panose="020B0604030504040204" pitchFamily="34" charset="0"/>
              <a:buChar char="‒"/>
              <a:defRPr/>
            </a:pPr>
            <a:r>
              <a:rPr lang="ar-SY" altLang="en-US" b="1" dirty="0">
                <a:solidFill>
                  <a:srgbClr val="FF0000"/>
                </a:solidFill>
                <a:latin typeface="Sakkal Majalla" panose="02000000000000000000" pitchFamily="2" charset="-78"/>
                <a:cs typeface="Sakkal Majalla" panose="02000000000000000000" pitchFamily="2" charset="-78"/>
              </a:rPr>
              <a:t>التدابير الإجرائية الأخرى </a:t>
            </a:r>
            <a:r>
              <a:rPr lang="ar-SY" altLang="en-US" dirty="0">
                <a:latin typeface="Sakkal Majalla" panose="02000000000000000000" pitchFamily="2" charset="-78"/>
                <a:cs typeface="Sakkal Majalla" panose="02000000000000000000" pitchFamily="2" charset="-78"/>
              </a:rPr>
              <a:t>المتخذة فيما يتعلق </a:t>
            </a:r>
            <a:r>
              <a:rPr lang="ar-SY" altLang="en-US" b="1" dirty="0">
                <a:solidFill>
                  <a:srgbClr val="FF0000"/>
                </a:solidFill>
                <a:latin typeface="Sakkal Majalla" panose="02000000000000000000" pitchFamily="2" charset="-78"/>
                <a:cs typeface="Sakkal Majalla" panose="02000000000000000000" pitchFamily="2" charset="-78"/>
              </a:rPr>
              <a:t>بتحقيقات جنائية ذات الصلة</a:t>
            </a:r>
          </a:p>
          <a:p>
            <a:pPr marL="457200" lvl="1" indent="0" algn="just" rtl="1">
              <a:buNone/>
              <a:defRPr/>
            </a:pPr>
            <a:endParaRPr lang="ar-SY" altLang="en-US" b="1" dirty="0">
              <a:solidFill>
                <a:srgbClr val="FF0000"/>
              </a:solidFill>
              <a:latin typeface="Sakkal Majalla" panose="02000000000000000000" pitchFamily="2" charset="-78"/>
              <a:cs typeface="Sakkal Majalla" panose="02000000000000000000" pitchFamily="2" charset="-78"/>
            </a:endParaRPr>
          </a:p>
          <a:p>
            <a:pPr lvl="1" algn="just" rtl="1">
              <a:buFont typeface="Verdana" panose="020B0604030504040204" pitchFamily="34" charset="0"/>
              <a:buChar char="‒"/>
              <a:defRPr/>
            </a:pPr>
            <a:r>
              <a:rPr lang="ar-SY" altLang="en-US" b="1" dirty="0">
                <a:solidFill>
                  <a:srgbClr val="FF0000"/>
                </a:solidFill>
                <a:latin typeface="Sakkal Majalla" panose="02000000000000000000" pitchFamily="2" charset="-78"/>
                <a:cs typeface="Sakkal Majalla" panose="02000000000000000000" pitchFamily="2" charset="-78"/>
              </a:rPr>
              <a:t>نتيجة</a:t>
            </a:r>
            <a:r>
              <a:rPr lang="ar-SY" altLang="en-US" dirty="0">
                <a:latin typeface="Sakkal Majalla" panose="02000000000000000000" pitchFamily="2" charset="-78"/>
                <a:cs typeface="Sakkal Majalla" panose="02000000000000000000" pitchFamily="2" charset="-78"/>
              </a:rPr>
              <a:t> هذه التدابير الإجرائية وبيانات/أنظمة الكمبيوتر التي تم الحصول عليها من خلالها</a:t>
            </a:r>
            <a:endParaRPr lang="en-US" altLang="en-US" sz="3000" dirty="0"/>
          </a:p>
        </p:txBody>
      </p:sp>
      <p:sp>
        <p:nvSpPr>
          <p:cNvPr id="57348"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DB3C0AFF-3061-48FB-87DA-A8F956D344EC}" type="slidenum">
              <a:rPr lang="en-US" altLang="en-US">
                <a:solidFill>
                  <a:srgbClr val="898989"/>
                </a:solidFill>
                <a:latin typeface="Calibri" panose="020F0502020204030204" pitchFamily="34" charset="0"/>
              </a:rPr>
              <a:pPr/>
              <a:t>75</a:t>
            </a:fld>
            <a:endParaRPr lang="en-US" altLang="en-US">
              <a:solidFill>
                <a:srgbClr val="898989"/>
              </a:solidFill>
              <a:latin typeface="Calibri" panose="020F0502020204030204" pitchFamily="34" charset="0"/>
            </a:endParaRP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a:xfrm>
            <a:off x="457200" y="-103188"/>
            <a:ext cx="8229600" cy="1143001"/>
          </a:xfrm>
        </p:spPr>
        <p:txBody>
          <a:bodyPr/>
          <a:lstStyle/>
          <a:p>
            <a:pPr rtl="1"/>
            <a:r>
              <a:rPr lang="ar-SY" altLang="en-US" sz="5400" b="1" smtClean="0">
                <a:latin typeface="Sakkal Majalla" pitchFamily="2" charset="-78"/>
                <a:cs typeface="Sakkal Majalla" pitchFamily="2" charset="-78"/>
              </a:rPr>
              <a:t>محتويات أخرى</a:t>
            </a:r>
            <a:endParaRPr lang="en-US" altLang="en-US" sz="5400" b="1" smtClean="0">
              <a:latin typeface="Sakkal Majalla" pitchFamily="2" charset="-78"/>
              <a:cs typeface="Sakkal Majalla" pitchFamily="2" charset="-78"/>
            </a:endParaRPr>
          </a:p>
        </p:txBody>
      </p:sp>
      <p:sp>
        <p:nvSpPr>
          <p:cNvPr id="45059" name="Content Placeholder 2"/>
          <p:cNvSpPr>
            <a:spLocks noGrp="1"/>
          </p:cNvSpPr>
          <p:nvPr>
            <p:ph idx="1"/>
          </p:nvPr>
        </p:nvSpPr>
        <p:spPr>
          <a:xfrm>
            <a:off x="457200" y="885825"/>
            <a:ext cx="8229600" cy="4932363"/>
          </a:xfrm>
        </p:spPr>
        <p:txBody>
          <a:bodyPr/>
          <a:lstStyle/>
          <a:p>
            <a:pPr algn="just" rtl="1">
              <a:defRPr/>
            </a:pPr>
            <a:r>
              <a:rPr lang="ar-SY" dirty="0" smtClean="0">
                <a:latin typeface="Sakkal Majalla" panose="02000000000000000000" pitchFamily="2" charset="-78"/>
                <a:ea typeface="MS PGothic" pitchFamily="34" charset="-128"/>
                <a:cs typeface="Sakkal Majalla" panose="02000000000000000000" pitchFamily="2" charset="-78"/>
              </a:rPr>
              <a:t>هل ينبغي الإبقاء على </a:t>
            </a:r>
            <a:r>
              <a:rPr lang="ar-SY" b="1" dirty="0" smtClean="0">
                <a:solidFill>
                  <a:srgbClr val="FF0000"/>
                </a:solidFill>
                <a:latin typeface="Sakkal Majalla" panose="02000000000000000000" pitchFamily="2" charset="-78"/>
                <a:ea typeface="MS PGothic" pitchFamily="34" charset="-128"/>
                <a:cs typeface="Sakkal Majalla" panose="02000000000000000000" pitchFamily="2" charset="-78"/>
              </a:rPr>
              <a:t>سرية</a:t>
            </a:r>
            <a:r>
              <a:rPr lang="ar-SY" dirty="0" smtClean="0">
                <a:latin typeface="Sakkal Majalla" panose="02000000000000000000" pitchFamily="2" charset="-78"/>
                <a:ea typeface="MS PGothic" pitchFamily="34" charset="-128"/>
                <a:cs typeface="Sakkal Majalla" panose="02000000000000000000" pitchFamily="2" charset="-78"/>
              </a:rPr>
              <a:t> الطلب، والأمر/الترخيص، </a:t>
            </a:r>
            <a:r>
              <a:rPr lang="ar-SY" dirty="0">
                <a:latin typeface="Sakkal Majalla" panose="02000000000000000000" pitchFamily="2" charset="-78"/>
                <a:ea typeface="MS PGothic" pitchFamily="34" charset="-128"/>
                <a:cs typeface="Sakkal Majalla" panose="02000000000000000000" pitchFamily="2" charset="-78"/>
              </a:rPr>
              <a:t>وممارسة </a:t>
            </a:r>
            <a:r>
              <a:rPr lang="ar-SY" dirty="0" smtClean="0">
                <a:latin typeface="Sakkal Majalla" panose="02000000000000000000" pitchFamily="2" charset="-78"/>
                <a:ea typeface="MS PGothic" pitchFamily="34" charset="-128"/>
                <a:cs typeface="Sakkal Majalla" panose="02000000000000000000" pitchFamily="2" charset="-78"/>
              </a:rPr>
              <a:t>التدابير التحقيقية</a:t>
            </a:r>
            <a:endParaRPr lang="ar-SY" dirty="0">
              <a:latin typeface="Sakkal Majalla" panose="02000000000000000000" pitchFamily="2" charset="-78"/>
              <a:ea typeface="MS PGothic" pitchFamily="34" charset="-128"/>
              <a:cs typeface="Sakkal Majalla" panose="02000000000000000000" pitchFamily="2" charset="-78"/>
            </a:endParaRPr>
          </a:p>
          <a:p>
            <a:pPr marL="0" indent="0" algn="just" rtl="1">
              <a:buFont typeface="Arial" pitchFamily="34" charset="0"/>
              <a:buNone/>
              <a:defRPr/>
            </a:pPr>
            <a:r>
              <a:rPr lang="ar-SY" sz="2800" dirty="0" smtClean="0">
                <a:latin typeface="Sakkal Majalla" panose="02000000000000000000" pitchFamily="2" charset="-78"/>
                <a:ea typeface="MS PGothic" pitchFamily="34" charset="-128"/>
                <a:cs typeface="Sakkal Majalla" panose="02000000000000000000" pitchFamily="2" charset="-78"/>
              </a:rPr>
              <a:t>- إذا كانت الإجابة بنعم، تقديم </a:t>
            </a:r>
            <a:r>
              <a:rPr lang="ar-SY" sz="2800" b="1" dirty="0" smtClean="0">
                <a:solidFill>
                  <a:srgbClr val="FF0000"/>
                </a:solidFill>
                <a:latin typeface="Sakkal Majalla" panose="02000000000000000000" pitchFamily="2" charset="-78"/>
                <a:ea typeface="MS PGothic" pitchFamily="34" charset="-128"/>
                <a:cs typeface="Sakkal Majalla" panose="02000000000000000000" pitchFamily="2" charset="-78"/>
              </a:rPr>
              <a:t>الأسباب</a:t>
            </a:r>
            <a:endParaRPr lang="ar-SY" sz="2800" b="1" dirty="0">
              <a:solidFill>
                <a:srgbClr val="FF0000"/>
              </a:solidFill>
              <a:latin typeface="Sakkal Majalla" panose="02000000000000000000" pitchFamily="2" charset="-78"/>
              <a:ea typeface="MS PGothic" pitchFamily="34" charset="-128"/>
              <a:cs typeface="Sakkal Majalla" panose="02000000000000000000" pitchFamily="2" charset="-78"/>
            </a:endParaRPr>
          </a:p>
          <a:p>
            <a:pPr algn="just" rtl="1">
              <a:defRPr/>
            </a:pPr>
            <a:r>
              <a:rPr lang="ar-SY" dirty="0" smtClean="0">
                <a:latin typeface="Sakkal Majalla" panose="02000000000000000000" pitchFamily="2" charset="-78"/>
                <a:ea typeface="MS PGothic" pitchFamily="34" charset="-128"/>
                <a:cs typeface="Sakkal Majalla" panose="02000000000000000000" pitchFamily="2" charset="-78"/>
              </a:rPr>
              <a:t>هل ينبغي </a:t>
            </a:r>
            <a:r>
              <a:rPr lang="ar-SY" dirty="0">
                <a:latin typeface="Sakkal Majalla" panose="02000000000000000000" pitchFamily="2" charset="-78"/>
                <a:ea typeface="MS PGothic" pitchFamily="34" charset="-128"/>
                <a:cs typeface="Sakkal Majalla" panose="02000000000000000000" pitchFamily="2" charset="-78"/>
              </a:rPr>
              <a:t>أن </a:t>
            </a:r>
            <a:r>
              <a:rPr lang="ar-SY" dirty="0" smtClean="0">
                <a:latin typeface="Sakkal Majalla" panose="02000000000000000000" pitchFamily="2" charset="-78"/>
                <a:ea typeface="MS PGothic" pitchFamily="34" charset="-128"/>
                <a:cs typeface="Sakkal Majalla" panose="02000000000000000000" pitchFamily="2" charset="-78"/>
              </a:rPr>
              <a:t>تكون </a:t>
            </a:r>
            <a:r>
              <a:rPr lang="ar-SY" b="1" dirty="0" smtClean="0">
                <a:solidFill>
                  <a:srgbClr val="FF0000"/>
                </a:solidFill>
                <a:latin typeface="Sakkal Majalla" panose="02000000000000000000" pitchFamily="2" charset="-78"/>
                <a:ea typeface="MS PGothic" pitchFamily="34" charset="-128"/>
                <a:cs typeface="Sakkal Majalla" panose="02000000000000000000" pitchFamily="2" charset="-78"/>
              </a:rPr>
              <a:t>جلسة الاستماع انفرادية</a:t>
            </a:r>
            <a:r>
              <a:rPr lang="ar-SY" dirty="0" smtClean="0">
                <a:latin typeface="Sakkal Majalla" panose="02000000000000000000" pitchFamily="2" charset="-78"/>
                <a:ea typeface="MS PGothic" pitchFamily="34" charset="-128"/>
                <a:cs typeface="Sakkal Majalla" panose="02000000000000000000" pitchFamily="2" charset="-78"/>
              </a:rPr>
              <a:t>؟</a:t>
            </a:r>
            <a:endParaRPr lang="ar-SY" dirty="0">
              <a:latin typeface="Sakkal Majalla" panose="02000000000000000000" pitchFamily="2" charset="-78"/>
              <a:ea typeface="MS PGothic" pitchFamily="34" charset="-128"/>
              <a:cs typeface="Sakkal Majalla" panose="02000000000000000000" pitchFamily="2" charset="-78"/>
            </a:endParaRPr>
          </a:p>
          <a:p>
            <a:pPr marL="0" indent="0" algn="just" rtl="1">
              <a:buFont typeface="Arial" pitchFamily="34" charset="0"/>
              <a:buNone/>
              <a:defRPr/>
            </a:pPr>
            <a:r>
              <a:rPr lang="ar-SY" sz="2800" dirty="0">
                <a:latin typeface="Sakkal Majalla" panose="02000000000000000000" pitchFamily="2" charset="-78"/>
                <a:ea typeface="MS PGothic" pitchFamily="34" charset="-128"/>
                <a:cs typeface="Sakkal Majalla" panose="02000000000000000000" pitchFamily="2" charset="-78"/>
              </a:rPr>
              <a:t>- إذا كانت الإجابة بنعم، </a:t>
            </a:r>
            <a:r>
              <a:rPr lang="ar-SY" sz="2800" dirty="0" smtClean="0">
                <a:latin typeface="Sakkal Majalla" panose="02000000000000000000" pitchFamily="2" charset="-78"/>
                <a:ea typeface="MS PGothic" pitchFamily="34" charset="-128"/>
                <a:cs typeface="Sakkal Majalla" panose="02000000000000000000" pitchFamily="2" charset="-78"/>
              </a:rPr>
              <a:t>ما هي </a:t>
            </a:r>
            <a:r>
              <a:rPr lang="ar-SY" sz="2800" b="1" dirty="0" smtClean="0">
                <a:solidFill>
                  <a:srgbClr val="FF0000"/>
                </a:solidFill>
                <a:latin typeface="Sakkal Majalla" panose="02000000000000000000" pitchFamily="2" charset="-78"/>
                <a:ea typeface="MS PGothic" pitchFamily="34" charset="-128"/>
                <a:cs typeface="Sakkal Majalla" panose="02000000000000000000" pitchFamily="2" charset="-78"/>
              </a:rPr>
              <a:t>الأسباب؟</a:t>
            </a:r>
            <a:endParaRPr lang="ar-SY" sz="2800" b="1" dirty="0">
              <a:solidFill>
                <a:srgbClr val="FF0000"/>
              </a:solidFill>
              <a:latin typeface="Sakkal Majalla" panose="02000000000000000000" pitchFamily="2" charset="-78"/>
              <a:ea typeface="MS PGothic" pitchFamily="34" charset="-128"/>
              <a:cs typeface="Sakkal Majalla" panose="02000000000000000000" pitchFamily="2" charset="-78"/>
            </a:endParaRPr>
          </a:p>
          <a:p>
            <a:pPr algn="just" rtl="1">
              <a:defRPr/>
            </a:pPr>
            <a:r>
              <a:rPr lang="ar-SY" dirty="0" smtClean="0">
                <a:latin typeface="Sakkal Majalla" panose="02000000000000000000" pitchFamily="2" charset="-78"/>
                <a:ea typeface="MS PGothic" pitchFamily="34" charset="-128"/>
                <a:cs typeface="Sakkal Majalla" panose="02000000000000000000" pitchFamily="2" charset="-78"/>
              </a:rPr>
              <a:t>هل هناك </a:t>
            </a:r>
            <a:r>
              <a:rPr lang="ar-SY" dirty="0">
                <a:latin typeface="Sakkal Majalla" panose="02000000000000000000" pitchFamily="2" charset="-78"/>
                <a:ea typeface="MS PGothic" pitchFamily="34" charset="-128"/>
                <a:cs typeface="Sakkal Majalla" panose="02000000000000000000" pitchFamily="2" charset="-78"/>
              </a:rPr>
              <a:t>أي </a:t>
            </a:r>
            <a:r>
              <a:rPr lang="ar-SY" b="1" dirty="0">
                <a:solidFill>
                  <a:srgbClr val="FF0000"/>
                </a:solidFill>
                <a:latin typeface="Sakkal Majalla" panose="02000000000000000000" pitchFamily="2" charset="-78"/>
                <a:ea typeface="MS PGothic" pitchFamily="34" charset="-128"/>
                <a:cs typeface="Sakkal Majalla" panose="02000000000000000000" pitchFamily="2" charset="-78"/>
              </a:rPr>
              <a:t>طلبات محددة</a:t>
            </a:r>
            <a:r>
              <a:rPr lang="ar-SY" dirty="0">
                <a:latin typeface="Sakkal Majalla" panose="02000000000000000000" pitchFamily="2" charset="-78"/>
                <a:ea typeface="MS PGothic" pitchFamily="34" charset="-128"/>
                <a:cs typeface="Sakkal Majalla" panose="02000000000000000000" pitchFamily="2" charset="-78"/>
              </a:rPr>
              <a:t>؟ على سبيل المثال:</a:t>
            </a:r>
          </a:p>
          <a:p>
            <a:pPr algn="just" rtl="1">
              <a:buFontTx/>
              <a:buChar char="-"/>
              <a:defRPr/>
            </a:pPr>
            <a:r>
              <a:rPr lang="ar-SY" sz="2800" dirty="0" smtClean="0">
                <a:latin typeface="Sakkal Majalla" panose="02000000000000000000" pitchFamily="2" charset="-78"/>
                <a:ea typeface="MS PGothic" pitchFamily="34" charset="-128"/>
                <a:cs typeface="Sakkal Majalla" panose="02000000000000000000" pitchFamily="2" charset="-78"/>
              </a:rPr>
              <a:t>توجيه أمر بالكشف الجزئي </a:t>
            </a:r>
            <a:r>
              <a:rPr lang="ar-SY" sz="2800" dirty="0">
                <a:latin typeface="Sakkal Majalla" panose="02000000000000000000" pitchFamily="2" charset="-78"/>
                <a:ea typeface="MS PGothic" pitchFamily="34" charset="-128"/>
                <a:cs typeface="Sakkal Majalla" panose="02000000000000000000" pitchFamily="2" charset="-78"/>
              </a:rPr>
              <a:t>عن بيانات </a:t>
            </a:r>
            <a:r>
              <a:rPr lang="ar-SY" sz="2800" dirty="0" smtClean="0">
                <a:latin typeface="Sakkal Majalla" panose="02000000000000000000" pitchFamily="2" charset="-78"/>
                <a:ea typeface="MS PGothic" pitchFamily="34" charset="-128"/>
                <a:cs typeface="Sakkal Majalla" panose="02000000000000000000" pitchFamily="2" charset="-78"/>
              </a:rPr>
              <a:t>الحركة إلى جميع مزودي الخدمات المعنيين</a:t>
            </a:r>
          </a:p>
          <a:p>
            <a:pPr algn="just" rtl="1">
              <a:buFontTx/>
              <a:buChar char="-"/>
              <a:defRPr/>
            </a:pPr>
            <a:r>
              <a:rPr lang="ar-SY" sz="2800" dirty="0" smtClean="0">
                <a:latin typeface="Sakkal Majalla" panose="02000000000000000000" pitchFamily="2" charset="-78"/>
                <a:ea typeface="MS PGothic" pitchFamily="34" charset="-128"/>
                <a:cs typeface="Sakkal Majalla" panose="02000000000000000000" pitchFamily="2" charset="-78"/>
              </a:rPr>
              <a:t>الأمر بالمصادرة مع جعل </a:t>
            </a:r>
            <a:r>
              <a:rPr lang="ar-SY" sz="2800" dirty="0">
                <a:latin typeface="Sakkal Majalla" panose="02000000000000000000" pitchFamily="2" charset="-78"/>
                <a:ea typeface="MS PGothic" pitchFamily="34" charset="-128"/>
                <a:cs typeface="Sakkal Majalla" panose="02000000000000000000" pitchFamily="2" charset="-78"/>
              </a:rPr>
              <a:t>هذه البيانات متاحة ولا يمكن الوصول </a:t>
            </a:r>
            <a:r>
              <a:rPr lang="ar-SY" sz="2800" dirty="0" smtClean="0">
                <a:latin typeface="Sakkal Majalla" panose="02000000000000000000" pitchFamily="2" charset="-78"/>
                <a:ea typeface="MS PGothic" pitchFamily="34" charset="-128"/>
                <a:cs typeface="Sakkal Majalla" panose="02000000000000000000" pitchFamily="2" charset="-78"/>
              </a:rPr>
              <a:t>إليها من قبل الشخص المعني</a:t>
            </a:r>
            <a:endParaRPr lang="ar-SY" sz="2800" dirty="0">
              <a:latin typeface="Sakkal Majalla" panose="02000000000000000000" pitchFamily="2" charset="-78"/>
              <a:ea typeface="MS PGothic" pitchFamily="34" charset="-128"/>
              <a:cs typeface="Sakkal Majalla" panose="02000000000000000000" pitchFamily="2" charset="-78"/>
            </a:endParaRPr>
          </a:p>
        </p:txBody>
      </p:sp>
      <p:sp>
        <p:nvSpPr>
          <p:cNvPr id="32772"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3200">
                <a:solidFill>
                  <a:schemeClr val="tx1"/>
                </a:solidFill>
                <a:latin typeface="Calibri" pitchFamily="34" charset="0"/>
                <a:ea typeface="ＭＳ Ｐゴシック" pitchFamily="34" charset="-128"/>
              </a:defRPr>
            </a:lvl1pPr>
            <a:lvl2pPr marL="742950" indent="-285750">
              <a:spcBef>
                <a:spcPct val="20000"/>
              </a:spcBef>
              <a:buFont typeface="Arial" pitchFamily="34" charset="0"/>
              <a:buChar char="–"/>
              <a:defRPr sz="2800">
                <a:solidFill>
                  <a:schemeClr val="tx1"/>
                </a:solidFill>
                <a:latin typeface="Calibri" pitchFamily="34" charset="0"/>
                <a:ea typeface="ＭＳ Ｐゴシック" pitchFamily="34" charset="-128"/>
              </a:defRPr>
            </a:lvl2pPr>
            <a:lvl3pPr marL="1143000" indent="-228600">
              <a:spcBef>
                <a:spcPct val="20000"/>
              </a:spcBef>
              <a:buFont typeface="Arial" pitchFamily="34" charset="0"/>
              <a:buChar char="•"/>
              <a:defRPr sz="2400">
                <a:solidFill>
                  <a:schemeClr val="tx1"/>
                </a:solidFill>
                <a:latin typeface="Calibri" pitchFamily="34" charset="0"/>
                <a:ea typeface="ＭＳ Ｐゴシック" pitchFamily="34" charset="-128"/>
              </a:defRPr>
            </a:lvl3pPr>
            <a:lvl4pPr marL="1600200" indent="-228600">
              <a:spcBef>
                <a:spcPct val="20000"/>
              </a:spcBef>
              <a:buFont typeface="Arial" pitchFamily="34" charset="0"/>
              <a:buChar char="–"/>
              <a:defRPr sz="2000">
                <a:solidFill>
                  <a:schemeClr val="tx1"/>
                </a:solidFill>
                <a:latin typeface="Calibri" pitchFamily="34" charset="0"/>
                <a:ea typeface="ＭＳ Ｐゴシック" pitchFamily="34" charset="-128"/>
              </a:defRPr>
            </a:lvl4pPr>
            <a:lvl5pPr marL="2057400" indent="-228600">
              <a:spcBef>
                <a:spcPct val="20000"/>
              </a:spcBef>
              <a:buFont typeface="Arial" pitchFamily="34" charset="0"/>
              <a:buChar char="»"/>
              <a:defRPr sz="2000">
                <a:solidFill>
                  <a:schemeClr val="tx1"/>
                </a:solidFill>
                <a:latin typeface="Calibri" pitchFamily="34" charset="0"/>
                <a:ea typeface="ＭＳ Ｐゴシック" pitchFamily="34" charset="-128"/>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ＭＳ Ｐゴシック" pitchFamily="34" charset="-128"/>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ＭＳ Ｐゴシック" pitchFamily="34" charset="-128"/>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ＭＳ Ｐゴシック" pitchFamily="34" charset="-128"/>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ＭＳ Ｐゴシック" pitchFamily="34" charset="-128"/>
              </a:defRPr>
            </a:lvl9pPr>
          </a:lstStyle>
          <a:p>
            <a:pPr>
              <a:spcBef>
                <a:spcPct val="0"/>
              </a:spcBef>
              <a:buFontTx/>
              <a:buNone/>
            </a:pPr>
            <a:fld id="{2052D352-DC3C-496A-A275-B72D91416994}" type="slidenum">
              <a:rPr lang="en-US" altLang="en-US" sz="1200" smtClean="0">
                <a:solidFill>
                  <a:srgbClr val="898989"/>
                </a:solidFill>
                <a:cs typeface="Arial" pitchFamily="34" charset="0"/>
              </a:rPr>
              <a:pPr>
                <a:spcBef>
                  <a:spcPct val="0"/>
                </a:spcBef>
                <a:buFontTx/>
                <a:buNone/>
              </a:pPr>
              <a:t>76</a:t>
            </a:fld>
            <a:endParaRPr lang="en-US" altLang="en-US" sz="1200" smtClean="0">
              <a:solidFill>
                <a:srgbClr val="898989"/>
              </a:solidFill>
              <a:cs typeface="Arial" pitchFamily="34" charset="0"/>
            </a:endParaRPr>
          </a:p>
        </p:txBody>
      </p:sp>
    </p:spTree>
    <p:extLst>
      <p:ext uri="{BB962C8B-B14F-4D97-AF65-F5344CB8AC3E}">
        <p14:creationId xmlns:p14="http://schemas.microsoft.com/office/powerpoint/2010/main" val="251620213"/>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a:xfrm>
            <a:off x="457200" y="-103188"/>
            <a:ext cx="8229600" cy="1143001"/>
          </a:xfrm>
        </p:spPr>
        <p:txBody>
          <a:bodyPr/>
          <a:lstStyle/>
          <a:p>
            <a:pPr rtl="1"/>
            <a:r>
              <a:rPr lang="ar-SY" altLang="en-US" b="1" smtClean="0">
                <a:latin typeface="Sakkal Majalla" pitchFamily="2" charset="-78"/>
                <a:cs typeface="Sakkal Majalla" pitchFamily="2" charset="-78"/>
              </a:rPr>
              <a:t>محتويات أخرى</a:t>
            </a:r>
            <a:endParaRPr lang="en-US" altLang="en-US" b="1" smtClean="0">
              <a:latin typeface="Sakkal Majalla" pitchFamily="2" charset="-78"/>
              <a:cs typeface="Sakkal Majalla" pitchFamily="2" charset="-78"/>
            </a:endParaRPr>
          </a:p>
        </p:txBody>
      </p:sp>
      <p:sp>
        <p:nvSpPr>
          <p:cNvPr id="33795" name="Content Placeholder 2"/>
          <p:cNvSpPr>
            <a:spLocks noGrp="1"/>
          </p:cNvSpPr>
          <p:nvPr>
            <p:ph idx="1"/>
          </p:nvPr>
        </p:nvSpPr>
        <p:spPr>
          <a:xfrm>
            <a:off x="457200" y="846138"/>
            <a:ext cx="8229600" cy="5697537"/>
          </a:xfrm>
        </p:spPr>
        <p:txBody>
          <a:bodyPr/>
          <a:lstStyle/>
          <a:p>
            <a:pPr algn="just" rtl="1">
              <a:defRPr/>
            </a:pPr>
            <a:r>
              <a:rPr lang="ar-SY" altLang="en-US" b="1" dirty="0" smtClean="0">
                <a:solidFill>
                  <a:srgbClr val="FF0000"/>
                </a:solidFill>
                <a:latin typeface="Sakkal Majalla" panose="02000000000000000000" pitchFamily="2" charset="-78"/>
                <a:cs typeface="Sakkal Majalla" panose="02000000000000000000" pitchFamily="2" charset="-78"/>
              </a:rPr>
              <a:t>طلبات خاصة </a:t>
            </a:r>
            <a:r>
              <a:rPr lang="ar-SY" altLang="en-US" dirty="0" smtClean="0">
                <a:latin typeface="Sakkal Majalla" panose="02000000000000000000" pitchFamily="2" charset="-78"/>
                <a:cs typeface="Sakkal Majalla" panose="02000000000000000000" pitchFamily="2" charset="-78"/>
              </a:rPr>
              <a:t>من أجل </a:t>
            </a:r>
            <a:r>
              <a:rPr lang="ar-SY" altLang="en-US" b="1" dirty="0" smtClean="0">
                <a:solidFill>
                  <a:srgbClr val="FF0000"/>
                </a:solidFill>
                <a:latin typeface="Sakkal Majalla" panose="02000000000000000000" pitchFamily="2" charset="-78"/>
                <a:cs typeface="Sakkal Majalla" panose="02000000000000000000" pitchFamily="2" charset="-78"/>
              </a:rPr>
              <a:t>جلسة الاستماع</a:t>
            </a:r>
            <a:r>
              <a:rPr lang="ar-SY" altLang="en-US" dirty="0" smtClean="0">
                <a:latin typeface="Sakkal Majalla" panose="02000000000000000000" pitchFamily="2" charset="-78"/>
                <a:cs typeface="Sakkal Majalla" panose="02000000000000000000" pitchFamily="2" charset="-78"/>
              </a:rPr>
              <a:t>:</a:t>
            </a:r>
          </a:p>
          <a:p>
            <a:pPr marL="0" indent="0" algn="just" rtl="1">
              <a:buFont typeface="Arial" pitchFamily="34" charset="0"/>
              <a:buNone/>
              <a:defRPr/>
            </a:pPr>
            <a:r>
              <a:rPr lang="ar-SY" altLang="en-US" sz="2800" dirty="0" smtClean="0">
                <a:latin typeface="Sakkal Majalla" panose="02000000000000000000" pitchFamily="2" charset="-78"/>
                <a:cs typeface="Sakkal Majalla" panose="02000000000000000000" pitchFamily="2" charset="-78"/>
              </a:rPr>
              <a:t>	- عن طريق </a:t>
            </a:r>
            <a:r>
              <a:rPr lang="ar-SY" altLang="en-US" sz="2800" b="1" dirty="0" smtClean="0">
                <a:solidFill>
                  <a:srgbClr val="FF0000"/>
                </a:solidFill>
                <a:latin typeface="Sakkal Majalla" panose="02000000000000000000" pitchFamily="2" charset="-78"/>
                <a:cs typeface="Sakkal Majalla" panose="02000000000000000000" pitchFamily="2" charset="-78"/>
              </a:rPr>
              <a:t>رابط مباشر</a:t>
            </a:r>
          </a:p>
          <a:p>
            <a:pPr marL="0" indent="0" algn="just" rtl="1">
              <a:buFont typeface="Arial" pitchFamily="34" charset="0"/>
              <a:buNone/>
              <a:defRPr/>
            </a:pPr>
            <a:r>
              <a:rPr lang="ar-SY" altLang="en-US" sz="2800" b="1" dirty="0">
                <a:solidFill>
                  <a:srgbClr val="FF0000"/>
                </a:solidFill>
                <a:latin typeface="Sakkal Majalla" panose="02000000000000000000" pitchFamily="2" charset="-78"/>
                <a:cs typeface="Sakkal Majalla" panose="02000000000000000000" pitchFamily="2" charset="-78"/>
              </a:rPr>
              <a:t>	</a:t>
            </a:r>
            <a:r>
              <a:rPr lang="ar-SY" altLang="en-US" sz="2800" b="1" dirty="0" smtClean="0">
                <a:solidFill>
                  <a:srgbClr val="FF0000"/>
                </a:solidFill>
                <a:latin typeface="Sakkal Majalla" panose="02000000000000000000" pitchFamily="2" charset="-78"/>
                <a:cs typeface="Sakkal Majalla" panose="02000000000000000000" pitchFamily="2" charset="-78"/>
              </a:rPr>
              <a:t>- </a:t>
            </a:r>
            <a:r>
              <a:rPr lang="ar-SY" altLang="en-US" sz="2800" dirty="0" smtClean="0">
                <a:latin typeface="Sakkal Majalla" panose="02000000000000000000" pitchFamily="2" charset="-78"/>
                <a:cs typeface="Sakkal Majalla" panose="02000000000000000000" pitchFamily="2" charset="-78"/>
              </a:rPr>
              <a:t>عبر </a:t>
            </a:r>
            <a:r>
              <a:rPr lang="ar-SY" altLang="en-US" sz="2800" b="1" dirty="0" smtClean="0">
                <a:solidFill>
                  <a:srgbClr val="FF0000"/>
                </a:solidFill>
                <a:latin typeface="Sakkal Majalla" panose="02000000000000000000" pitchFamily="2" charset="-78"/>
                <a:cs typeface="Sakkal Majalla" panose="02000000000000000000" pitchFamily="2" charset="-78"/>
              </a:rPr>
              <a:t>الهاتف</a:t>
            </a:r>
          </a:p>
          <a:p>
            <a:pPr marL="0" indent="0" algn="just" rtl="1">
              <a:buFont typeface="Arial" pitchFamily="34" charset="0"/>
              <a:buNone/>
              <a:defRPr/>
            </a:pPr>
            <a:r>
              <a:rPr lang="ar-SY" altLang="en-US" sz="2800" b="1" dirty="0">
                <a:solidFill>
                  <a:srgbClr val="FF0000"/>
                </a:solidFill>
                <a:latin typeface="Sakkal Majalla" panose="02000000000000000000" pitchFamily="2" charset="-78"/>
                <a:cs typeface="Sakkal Majalla" panose="02000000000000000000" pitchFamily="2" charset="-78"/>
              </a:rPr>
              <a:t>	</a:t>
            </a:r>
            <a:r>
              <a:rPr lang="ar-SY" altLang="en-US" sz="2800" b="1" dirty="0" smtClean="0">
                <a:solidFill>
                  <a:srgbClr val="FF0000"/>
                </a:solidFill>
                <a:latin typeface="Sakkal Majalla" panose="02000000000000000000" pitchFamily="2" charset="-78"/>
                <a:cs typeface="Sakkal Majalla" panose="02000000000000000000" pitchFamily="2" charset="-78"/>
              </a:rPr>
              <a:t>- المدة الزمنية لتقديم الطلب</a:t>
            </a:r>
          </a:p>
          <a:p>
            <a:pPr marL="0" indent="0" algn="just" rtl="1">
              <a:buFont typeface="Arial" pitchFamily="34" charset="0"/>
              <a:buNone/>
              <a:defRPr/>
            </a:pPr>
            <a:r>
              <a:rPr lang="ar-SY" altLang="en-US" sz="2800" b="1" dirty="0">
                <a:solidFill>
                  <a:srgbClr val="FF0000"/>
                </a:solidFill>
                <a:latin typeface="Sakkal Majalla" panose="02000000000000000000" pitchFamily="2" charset="-78"/>
                <a:cs typeface="Sakkal Majalla" panose="02000000000000000000" pitchFamily="2" charset="-78"/>
              </a:rPr>
              <a:t>	</a:t>
            </a:r>
            <a:r>
              <a:rPr lang="ar-SY" altLang="en-US" sz="2800" b="1" dirty="0" smtClean="0">
                <a:solidFill>
                  <a:srgbClr val="FF0000"/>
                </a:solidFill>
                <a:latin typeface="Sakkal Majalla" panose="02000000000000000000" pitchFamily="2" charset="-78"/>
                <a:cs typeface="Sakkal Majalla" panose="02000000000000000000" pitchFamily="2" charset="-78"/>
              </a:rPr>
              <a:t>- المدة الزمنية </a:t>
            </a:r>
            <a:r>
              <a:rPr lang="ar-SY" altLang="en-US" sz="2800" dirty="0" smtClean="0">
                <a:latin typeface="Sakkal Majalla" panose="02000000000000000000" pitchFamily="2" charset="-78"/>
                <a:cs typeface="Sakkal Majalla" panose="02000000000000000000" pitchFamily="2" charset="-78"/>
              </a:rPr>
              <a:t>من أجل </a:t>
            </a:r>
            <a:r>
              <a:rPr lang="ar-SY" altLang="en-US" sz="2800" b="1" dirty="0" smtClean="0">
                <a:solidFill>
                  <a:srgbClr val="FF0000"/>
                </a:solidFill>
                <a:latin typeface="Sakkal Majalla" panose="02000000000000000000" pitchFamily="2" charset="-78"/>
                <a:cs typeface="Sakkal Majalla" panose="02000000000000000000" pitchFamily="2" charset="-78"/>
              </a:rPr>
              <a:t>جلسة الاستماع</a:t>
            </a:r>
            <a:endParaRPr lang="ar-SY" altLang="en-US" sz="2800" dirty="0" smtClean="0">
              <a:latin typeface="Sakkal Majalla" panose="02000000000000000000" pitchFamily="2" charset="-78"/>
              <a:cs typeface="Sakkal Majalla" panose="02000000000000000000" pitchFamily="2" charset="-78"/>
            </a:endParaRPr>
          </a:p>
          <a:p>
            <a:pPr algn="just" rtl="1">
              <a:defRPr/>
            </a:pPr>
            <a:r>
              <a:rPr lang="ar-SY" altLang="en-US" dirty="0" smtClean="0">
                <a:latin typeface="Sakkal Majalla" panose="02000000000000000000" pitchFamily="2" charset="-78"/>
                <a:cs typeface="Sakkal Majalla" panose="02000000000000000000" pitchFamily="2" charset="-78"/>
              </a:rPr>
              <a:t>الكشف</a:t>
            </a:r>
          </a:p>
          <a:p>
            <a:pPr algn="just" rtl="1">
              <a:buFont typeface="Verdana" panose="020B0604030504040204" pitchFamily="34" charset="0"/>
              <a:buChar char="‒"/>
              <a:defRPr/>
            </a:pPr>
            <a:r>
              <a:rPr lang="ar-SY" altLang="en-US" sz="2800" dirty="0" smtClean="0">
                <a:latin typeface="Sakkal Majalla" panose="02000000000000000000" pitchFamily="2" charset="-78"/>
                <a:cs typeface="Sakkal Majalla" panose="02000000000000000000" pitchFamily="2" charset="-78"/>
              </a:rPr>
              <a:t>	توفير </a:t>
            </a:r>
            <a:r>
              <a:rPr lang="ar-SY" altLang="en-US" sz="2800" b="1" dirty="0" smtClean="0">
                <a:solidFill>
                  <a:srgbClr val="FF0000"/>
                </a:solidFill>
                <a:latin typeface="Sakkal Majalla" panose="02000000000000000000" pitchFamily="2" charset="-78"/>
                <a:cs typeface="Sakkal Majalla" panose="02000000000000000000" pitchFamily="2" charset="-78"/>
              </a:rPr>
              <a:t>الكشف الكامل </a:t>
            </a:r>
            <a:r>
              <a:rPr lang="ar-SY" altLang="en-US" sz="2800" dirty="0" smtClean="0">
                <a:latin typeface="Sakkal Majalla" panose="02000000000000000000" pitchFamily="2" charset="-78"/>
                <a:cs typeface="Sakkal Majalla" panose="02000000000000000000" pitchFamily="2" charset="-78"/>
              </a:rPr>
              <a:t>عن أي شيء يمكن الاعتبار بشكل معقول أن من شأنه تقويض أسس الطلب</a:t>
            </a:r>
          </a:p>
          <a:p>
            <a:pPr algn="just" rtl="1">
              <a:defRPr/>
            </a:pPr>
            <a:r>
              <a:rPr lang="ar-SY" altLang="en-US" dirty="0" smtClean="0">
                <a:latin typeface="Sakkal Majalla" panose="02000000000000000000" pitchFamily="2" charset="-78"/>
                <a:cs typeface="Sakkal Majalla" panose="02000000000000000000" pitchFamily="2" charset="-78"/>
              </a:rPr>
              <a:t>في حال وجود </a:t>
            </a:r>
            <a:r>
              <a:rPr lang="ar-SY" altLang="en-US" b="1" dirty="0" smtClean="0">
                <a:solidFill>
                  <a:srgbClr val="FF0000"/>
                </a:solidFill>
                <a:latin typeface="Sakkal Majalla" panose="02000000000000000000" pitchFamily="2" charset="-78"/>
                <a:cs typeface="Sakkal Majalla" panose="02000000000000000000" pitchFamily="2" charset="-78"/>
              </a:rPr>
              <a:t>معلومات داعمة محدودة</a:t>
            </a:r>
            <a:r>
              <a:rPr lang="ar-SY" altLang="en-US" dirty="0" smtClean="0">
                <a:latin typeface="Sakkal Majalla" panose="02000000000000000000" pitchFamily="2" charset="-78"/>
                <a:cs typeface="Sakkal Majalla" panose="02000000000000000000" pitchFamily="2" charset="-78"/>
              </a:rPr>
              <a:t>، ينبغي تفسير كيف يمكن لممارسة السلطة أن تمكِّن سلطة إنفاذ القانون من تقديم معلومات في وقت لاحق</a:t>
            </a:r>
          </a:p>
        </p:txBody>
      </p:sp>
      <p:sp>
        <p:nvSpPr>
          <p:cNvPr id="33796"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3200">
                <a:solidFill>
                  <a:schemeClr val="tx1"/>
                </a:solidFill>
                <a:latin typeface="Calibri" pitchFamily="34" charset="0"/>
                <a:ea typeface="ＭＳ Ｐゴシック" pitchFamily="34" charset="-128"/>
              </a:defRPr>
            </a:lvl1pPr>
            <a:lvl2pPr marL="742950" indent="-285750">
              <a:spcBef>
                <a:spcPct val="20000"/>
              </a:spcBef>
              <a:buFont typeface="Arial" pitchFamily="34" charset="0"/>
              <a:buChar char="–"/>
              <a:defRPr sz="2800">
                <a:solidFill>
                  <a:schemeClr val="tx1"/>
                </a:solidFill>
                <a:latin typeface="Calibri" pitchFamily="34" charset="0"/>
                <a:ea typeface="ＭＳ Ｐゴシック" pitchFamily="34" charset="-128"/>
              </a:defRPr>
            </a:lvl2pPr>
            <a:lvl3pPr marL="1143000" indent="-228600">
              <a:spcBef>
                <a:spcPct val="20000"/>
              </a:spcBef>
              <a:buFont typeface="Arial" pitchFamily="34" charset="0"/>
              <a:buChar char="•"/>
              <a:defRPr sz="2400">
                <a:solidFill>
                  <a:schemeClr val="tx1"/>
                </a:solidFill>
                <a:latin typeface="Calibri" pitchFamily="34" charset="0"/>
                <a:ea typeface="ＭＳ Ｐゴシック" pitchFamily="34" charset="-128"/>
              </a:defRPr>
            </a:lvl3pPr>
            <a:lvl4pPr marL="1600200" indent="-228600">
              <a:spcBef>
                <a:spcPct val="20000"/>
              </a:spcBef>
              <a:buFont typeface="Arial" pitchFamily="34" charset="0"/>
              <a:buChar char="–"/>
              <a:defRPr sz="2000">
                <a:solidFill>
                  <a:schemeClr val="tx1"/>
                </a:solidFill>
                <a:latin typeface="Calibri" pitchFamily="34" charset="0"/>
                <a:ea typeface="ＭＳ Ｐゴシック" pitchFamily="34" charset="-128"/>
              </a:defRPr>
            </a:lvl4pPr>
            <a:lvl5pPr marL="2057400" indent="-228600">
              <a:spcBef>
                <a:spcPct val="20000"/>
              </a:spcBef>
              <a:buFont typeface="Arial" pitchFamily="34" charset="0"/>
              <a:buChar char="»"/>
              <a:defRPr sz="2000">
                <a:solidFill>
                  <a:schemeClr val="tx1"/>
                </a:solidFill>
                <a:latin typeface="Calibri" pitchFamily="34" charset="0"/>
                <a:ea typeface="ＭＳ Ｐゴシック" pitchFamily="34" charset="-128"/>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ＭＳ Ｐゴシック" pitchFamily="34" charset="-128"/>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ＭＳ Ｐゴシック" pitchFamily="34" charset="-128"/>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ＭＳ Ｐゴシック" pitchFamily="34" charset="-128"/>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ＭＳ Ｐゴシック" pitchFamily="34" charset="-128"/>
              </a:defRPr>
            </a:lvl9pPr>
          </a:lstStyle>
          <a:p>
            <a:pPr>
              <a:spcBef>
                <a:spcPct val="0"/>
              </a:spcBef>
              <a:buFontTx/>
              <a:buNone/>
            </a:pPr>
            <a:fld id="{A6931848-92A7-4EAC-86F6-70131AEC5E06}" type="slidenum">
              <a:rPr lang="en-US" altLang="en-US" sz="1200" smtClean="0">
                <a:solidFill>
                  <a:srgbClr val="898989"/>
                </a:solidFill>
                <a:cs typeface="Arial" pitchFamily="34" charset="0"/>
              </a:rPr>
              <a:pPr>
                <a:spcBef>
                  <a:spcPct val="0"/>
                </a:spcBef>
                <a:buFontTx/>
                <a:buNone/>
              </a:pPr>
              <a:t>77</a:t>
            </a:fld>
            <a:endParaRPr lang="en-US" altLang="en-US" sz="1200" smtClean="0">
              <a:solidFill>
                <a:srgbClr val="898989"/>
              </a:solidFill>
              <a:cs typeface="Arial" pitchFamily="34" charset="0"/>
            </a:endParaRPr>
          </a:p>
        </p:txBody>
      </p:sp>
    </p:spTree>
    <p:extLst>
      <p:ext uri="{BB962C8B-B14F-4D97-AF65-F5344CB8AC3E}">
        <p14:creationId xmlns:p14="http://schemas.microsoft.com/office/powerpoint/2010/main" val="1601818395"/>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itle 1"/>
          <p:cNvSpPr>
            <a:spLocks noGrp="1"/>
          </p:cNvSpPr>
          <p:nvPr>
            <p:ph type="title" idx="4294967295"/>
          </p:nvPr>
        </p:nvSpPr>
        <p:spPr>
          <a:xfrm>
            <a:off x="457200" y="2762250"/>
            <a:ext cx="8229600" cy="1143000"/>
          </a:xfrm>
        </p:spPr>
        <p:txBody>
          <a:bodyPr/>
          <a:lstStyle/>
          <a:p>
            <a:pPr rtl="1"/>
            <a:r>
              <a:rPr lang="ar-SY" sz="5400" b="1" dirty="0" smtClean="0">
                <a:solidFill>
                  <a:srgbClr val="000000"/>
                </a:solidFill>
                <a:latin typeface="Sakkal Majalla" panose="02000000000000000000" pitchFamily="2" charset="-78"/>
                <a:cs typeface="Sakkal Majalla" panose="02000000000000000000" pitchFamily="2" charset="-78"/>
              </a:rPr>
              <a:t>الجزء السادس</a:t>
            </a:r>
            <a:br>
              <a:rPr lang="ar-SY" sz="5400" b="1" dirty="0" smtClean="0">
                <a:solidFill>
                  <a:srgbClr val="000000"/>
                </a:solidFill>
                <a:latin typeface="Sakkal Majalla" panose="02000000000000000000" pitchFamily="2" charset="-78"/>
                <a:cs typeface="Sakkal Majalla" panose="02000000000000000000" pitchFamily="2" charset="-78"/>
              </a:rPr>
            </a:br>
            <a:r>
              <a:rPr lang="ar-SY" sz="5400" b="1" dirty="0" smtClean="0">
                <a:solidFill>
                  <a:srgbClr val="000000"/>
                </a:solidFill>
                <a:latin typeface="Sakkal Majalla" panose="02000000000000000000" pitchFamily="2" charset="-78"/>
                <a:cs typeface="Sakkal Majalla" panose="02000000000000000000" pitchFamily="2" charset="-78"/>
              </a:rPr>
              <a:t>الملخص</a:t>
            </a:r>
            <a:endParaRPr lang="en-GB" sz="5400" dirty="0">
              <a:solidFill>
                <a:srgbClr val="000000"/>
              </a:solidFill>
              <a:latin typeface="Sakkal Majalla" panose="02000000000000000000" pitchFamily="2" charset="-78"/>
              <a:cs typeface="Sakkal Majalla" panose="02000000000000000000" pitchFamily="2" charset="-78"/>
            </a:endParaRPr>
          </a:p>
        </p:txBody>
      </p:sp>
      <p:pic>
        <p:nvPicPr>
          <p:cNvPr id="60419" name="Picture 3"/>
          <p:cNvPicPr>
            <a:picLocks noGrp="1" noChangeAspect="1" noChangeArrowheads="1"/>
          </p:cNvPicPr>
          <p:nvPr>
            <p:ph sz="quarter" idx="4294967295"/>
          </p:nvPr>
        </p:nvPicPr>
        <p:blipFill>
          <a:blip r:embed="rId3">
            <a:extLst>
              <a:ext uri="{28A0092B-C50C-407E-A947-70E740481C1C}">
                <a14:useLocalDpi xmlns:a14="http://schemas.microsoft.com/office/drawing/2010/main" val="0"/>
              </a:ext>
            </a:extLst>
          </a:blip>
          <a:srcRect/>
          <a:stretch>
            <a:fillRect/>
          </a:stretch>
        </p:blipFill>
        <p:spPr>
          <a:xfrm>
            <a:off x="6786563" y="4643438"/>
            <a:ext cx="1962150" cy="1766887"/>
          </a:xfrm>
        </p:spPr>
      </p:pic>
      <p:sp>
        <p:nvSpPr>
          <p:cNvPr id="60420"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4B23FF93-8E68-4570-9C64-B4000BCED159}" type="slidenum">
              <a:rPr lang="en-US" altLang="fr-FR">
                <a:solidFill>
                  <a:srgbClr val="898989"/>
                </a:solidFill>
                <a:latin typeface="Calibri" panose="020F0502020204030204" pitchFamily="34" charset="0"/>
              </a:rPr>
              <a:pPr/>
              <a:t>78</a:t>
            </a:fld>
            <a:endParaRPr lang="en-US" altLang="fr-FR">
              <a:solidFill>
                <a:srgbClr val="898989"/>
              </a:solidFill>
              <a:latin typeface="Calibri" panose="020F0502020204030204" pitchFamily="34" charset="0"/>
            </a:endParaRP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itle 1"/>
          <p:cNvSpPr>
            <a:spLocks noGrp="1"/>
          </p:cNvSpPr>
          <p:nvPr>
            <p:ph type="title" idx="4294967295"/>
          </p:nvPr>
        </p:nvSpPr>
        <p:spPr>
          <a:xfrm>
            <a:off x="457200" y="274638"/>
            <a:ext cx="8229600" cy="773112"/>
          </a:xfrm>
        </p:spPr>
        <p:txBody>
          <a:bodyPr/>
          <a:lstStyle/>
          <a:p>
            <a:pPr rtl="1" eaLnBrk="1" hangingPunct="1"/>
            <a:r>
              <a:rPr lang="ar-SY" sz="5400" b="1" dirty="0" smtClean="0">
                <a:latin typeface="Sakkal Majalla" panose="02000000000000000000" pitchFamily="2" charset="-78"/>
                <a:cs typeface="Sakkal Majalla" panose="02000000000000000000" pitchFamily="2" charset="-78"/>
              </a:rPr>
              <a:t>أهداف الحصة</a:t>
            </a:r>
            <a:endParaRPr lang="en-GB" sz="5400" b="1" dirty="0">
              <a:latin typeface="Sakkal Majalla" panose="02000000000000000000" pitchFamily="2" charset="-78"/>
              <a:cs typeface="Sakkal Majalla" panose="02000000000000000000" pitchFamily="2" charset="-78"/>
            </a:endParaRPr>
          </a:p>
        </p:txBody>
      </p:sp>
      <p:sp>
        <p:nvSpPr>
          <p:cNvPr id="4" name="Content Placeholder 2"/>
          <p:cNvSpPr txBox="1">
            <a:spLocks/>
          </p:cNvSpPr>
          <p:nvPr/>
        </p:nvSpPr>
        <p:spPr bwMode="auto">
          <a:xfrm>
            <a:off x="762000" y="1382713"/>
            <a:ext cx="7924800" cy="5338762"/>
          </a:xfrm>
          <a:prstGeom prst="rect">
            <a:avLst/>
          </a:prstGeom>
          <a:noFill/>
          <a:ln w="9525">
            <a:noFill/>
            <a:miter lim="800000"/>
            <a:headEnd/>
            <a:tailEnd/>
          </a:ln>
        </p:spPr>
        <p:txBody>
          <a:bodyPr/>
          <a:lstStyle>
            <a:lvl1pPr marL="342900" indent="-342900" eaLnBrk="0" hangingPunct="0">
              <a:defRPr sz="2400">
                <a:solidFill>
                  <a:schemeClr val="tx1"/>
                </a:solidFill>
                <a:latin typeface="Arial" charset="0"/>
                <a:ea typeface="ＭＳ Ｐゴシック" charset="0"/>
                <a:cs typeface="Arial" charset="0"/>
              </a:defRPr>
            </a:lvl1pPr>
            <a:lvl2pPr marL="37931725" indent="-37474525" eaLnBrk="0" hangingPunct="0">
              <a:defRPr sz="2400">
                <a:solidFill>
                  <a:schemeClr val="tx1"/>
                </a:solidFill>
                <a:latin typeface="Arial" charset="0"/>
                <a:ea typeface="Arial" charset="0"/>
                <a:cs typeface="Arial" charset="0"/>
              </a:defRPr>
            </a:lvl2pPr>
            <a:lvl3pPr eaLnBrk="0" hangingPunct="0">
              <a:defRPr sz="2400">
                <a:solidFill>
                  <a:schemeClr val="tx1"/>
                </a:solidFill>
                <a:latin typeface="Arial" charset="0"/>
                <a:ea typeface="Arial" charset="0"/>
                <a:cs typeface="Arial" charset="0"/>
              </a:defRPr>
            </a:lvl3pPr>
            <a:lvl4pPr eaLnBrk="0" hangingPunct="0">
              <a:defRPr sz="2400">
                <a:solidFill>
                  <a:schemeClr val="tx1"/>
                </a:solidFill>
                <a:latin typeface="Arial" charset="0"/>
                <a:ea typeface="Arial" charset="0"/>
                <a:cs typeface="Arial" charset="0"/>
              </a:defRPr>
            </a:lvl4pPr>
            <a:lvl5pPr eaLnBrk="0" hangingPunct="0">
              <a:defRPr sz="2400">
                <a:solidFill>
                  <a:schemeClr val="tx1"/>
                </a:solidFill>
                <a:latin typeface="Arial" charset="0"/>
                <a:ea typeface="Arial" charset="0"/>
                <a:cs typeface="Arial" charset="0"/>
              </a:defRPr>
            </a:lvl5pPr>
            <a:lvl6pPr marL="457200" eaLnBrk="0" fontAlgn="base" hangingPunct="0">
              <a:spcBef>
                <a:spcPct val="0"/>
              </a:spcBef>
              <a:spcAft>
                <a:spcPct val="0"/>
              </a:spcAft>
              <a:defRPr sz="2400">
                <a:solidFill>
                  <a:schemeClr val="tx1"/>
                </a:solidFill>
                <a:latin typeface="Arial" charset="0"/>
                <a:ea typeface="Arial" charset="0"/>
                <a:cs typeface="Arial" charset="0"/>
              </a:defRPr>
            </a:lvl6pPr>
            <a:lvl7pPr marL="914400" eaLnBrk="0" fontAlgn="base" hangingPunct="0">
              <a:spcBef>
                <a:spcPct val="0"/>
              </a:spcBef>
              <a:spcAft>
                <a:spcPct val="0"/>
              </a:spcAft>
              <a:defRPr sz="2400">
                <a:solidFill>
                  <a:schemeClr val="tx1"/>
                </a:solidFill>
                <a:latin typeface="Arial" charset="0"/>
                <a:ea typeface="Arial" charset="0"/>
                <a:cs typeface="Arial" charset="0"/>
              </a:defRPr>
            </a:lvl7pPr>
            <a:lvl8pPr marL="1371600" eaLnBrk="0" fontAlgn="base" hangingPunct="0">
              <a:spcBef>
                <a:spcPct val="0"/>
              </a:spcBef>
              <a:spcAft>
                <a:spcPct val="0"/>
              </a:spcAft>
              <a:defRPr sz="2400">
                <a:solidFill>
                  <a:schemeClr val="tx1"/>
                </a:solidFill>
                <a:latin typeface="Arial" charset="0"/>
                <a:ea typeface="Arial" charset="0"/>
                <a:cs typeface="Arial" charset="0"/>
              </a:defRPr>
            </a:lvl8pPr>
            <a:lvl9pPr marL="1828800" eaLnBrk="0" fontAlgn="base" hangingPunct="0">
              <a:spcBef>
                <a:spcPct val="0"/>
              </a:spcBef>
              <a:spcAft>
                <a:spcPct val="0"/>
              </a:spcAft>
              <a:defRPr sz="2400">
                <a:solidFill>
                  <a:schemeClr val="tx1"/>
                </a:solidFill>
                <a:latin typeface="Arial" charset="0"/>
                <a:ea typeface="Arial" charset="0"/>
                <a:cs typeface="Arial" charset="0"/>
              </a:defRPr>
            </a:lvl9pPr>
          </a:lstStyle>
          <a:p>
            <a:pPr algn="just" rtl="1"/>
            <a:r>
              <a:rPr lang="ar-SY" sz="3200" dirty="0">
                <a:latin typeface="Sakkal Majalla" panose="02000000000000000000" pitchFamily="2" charset="-78"/>
                <a:cs typeface="Sakkal Majalla" panose="02000000000000000000" pitchFamily="2" charset="-78"/>
              </a:rPr>
              <a:t>في نهاية هذه الحصة، سيكون المشاركون قادرين على:</a:t>
            </a:r>
          </a:p>
          <a:p>
            <a:pPr algn="just" rtl="1"/>
            <a:endParaRPr lang="fr-FR" sz="2800" dirty="0">
              <a:latin typeface="Sakkal Majalla" panose="02000000000000000000" pitchFamily="2" charset="-78"/>
              <a:cs typeface="Sakkal Majalla" panose="02000000000000000000" pitchFamily="2" charset="-78"/>
            </a:endParaRPr>
          </a:p>
          <a:p>
            <a:pPr lvl="0" algn="just" rtl="1">
              <a:buFont typeface="Arial" pitchFamily="34" charset="0"/>
              <a:buChar char="•"/>
            </a:pPr>
            <a:r>
              <a:rPr lang="ar-SA" sz="2800" dirty="0">
                <a:latin typeface="Sakkal Majalla" panose="02000000000000000000" pitchFamily="2" charset="-78"/>
                <a:cs typeface="Sakkal Majalla" panose="02000000000000000000" pitchFamily="2" charset="-78"/>
              </a:rPr>
              <a:t>فهم الطرق التي تمكن من خلالها مختلف الأنظمة القانونية </a:t>
            </a:r>
            <a:r>
              <a:rPr lang="ar-SY" sz="2800" dirty="0">
                <a:latin typeface="Sakkal Majalla" panose="02000000000000000000" pitchFamily="2" charset="-78"/>
                <a:cs typeface="Sakkal Majalla" panose="02000000000000000000" pitchFamily="2" charset="-78"/>
              </a:rPr>
              <a:t>من </a:t>
            </a:r>
            <a:r>
              <a:rPr lang="ar-SA" sz="2800" dirty="0">
                <a:latin typeface="Sakkal Majalla" panose="02000000000000000000" pitchFamily="2" charset="-78"/>
                <a:cs typeface="Sakkal Majalla" panose="02000000000000000000" pitchFamily="2" charset="-78"/>
              </a:rPr>
              <a:t>طلب سلطات إجرائية </a:t>
            </a:r>
            <a:endParaRPr lang="ar-SY" sz="2800" dirty="0">
              <a:latin typeface="Sakkal Majalla" panose="02000000000000000000" pitchFamily="2" charset="-78"/>
              <a:cs typeface="Sakkal Majalla" panose="02000000000000000000" pitchFamily="2" charset="-78"/>
            </a:endParaRPr>
          </a:p>
          <a:p>
            <a:pPr lvl="0" algn="just" rtl="1">
              <a:buFont typeface="Arial" pitchFamily="34" charset="0"/>
              <a:buChar char="•"/>
            </a:pPr>
            <a:endParaRPr lang="ar-SY" sz="2800" dirty="0">
              <a:latin typeface="Sakkal Majalla" panose="02000000000000000000" pitchFamily="2" charset="-78"/>
              <a:cs typeface="Sakkal Majalla" panose="02000000000000000000" pitchFamily="2" charset="-78"/>
            </a:endParaRPr>
          </a:p>
          <a:p>
            <a:pPr lvl="0" algn="just" rtl="1">
              <a:buFont typeface="Arial" pitchFamily="34" charset="0"/>
              <a:buChar char="•"/>
            </a:pPr>
            <a:r>
              <a:rPr lang="ar-SA" sz="2800" dirty="0">
                <a:latin typeface="Sakkal Majalla" panose="02000000000000000000" pitchFamily="2" charset="-78"/>
                <a:cs typeface="Sakkal Majalla" panose="02000000000000000000" pitchFamily="2" charset="-78"/>
              </a:rPr>
              <a:t>تحديد الاعتبارات الخاصة ذات الصلة ب</a:t>
            </a:r>
            <a:r>
              <a:rPr lang="ar-SY" sz="2800" dirty="0">
                <a:latin typeface="Sakkal Majalla" panose="02000000000000000000" pitchFamily="2" charset="-78"/>
                <a:cs typeface="Sakkal Majalla" panose="02000000000000000000" pitchFamily="2" charset="-78"/>
              </a:rPr>
              <a:t>صياغة </a:t>
            </a:r>
            <a:r>
              <a:rPr lang="ar-SA" sz="2800" dirty="0">
                <a:latin typeface="Sakkal Majalla" panose="02000000000000000000" pitchFamily="2" charset="-78"/>
                <a:cs typeface="Sakkal Majalla" panose="02000000000000000000" pitchFamily="2" charset="-78"/>
              </a:rPr>
              <a:t>الطلب لاتخاذ تدابير إجرائية أو تحقيقية متعلقة بأدلة إلكترونية</a:t>
            </a:r>
            <a:endParaRPr lang="ar-SY" sz="2800" dirty="0">
              <a:latin typeface="Sakkal Majalla" panose="02000000000000000000" pitchFamily="2" charset="-78"/>
              <a:cs typeface="Sakkal Majalla" panose="02000000000000000000" pitchFamily="2" charset="-78"/>
            </a:endParaRPr>
          </a:p>
          <a:p>
            <a:pPr lvl="0" algn="just" rtl="1">
              <a:buFont typeface="Arial" pitchFamily="34" charset="0"/>
              <a:buChar char="•"/>
            </a:pPr>
            <a:endParaRPr lang="ar-SY" sz="2800" dirty="0">
              <a:latin typeface="Sakkal Majalla" panose="02000000000000000000" pitchFamily="2" charset="-78"/>
              <a:cs typeface="Sakkal Majalla" panose="02000000000000000000" pitchFamily="2" charset="-78"/>
            </a:endParaRPr>
          </a:p>
          <a:p>
            <a:pPr lvl="0" algn="just" rtl="1">
              <a:buFont typeface="Arial" pitchFamily="34" charset="0"/>
              <a:buChar char="•"/>
            </a:pPr>
            <a:r>
              <a:rPr lang="ar-SA" sz="2800" dirty="0">
                <a:latin typeface="Sakkal Majalla" panose="02000000000000000000" pitchFamily="2" charset="-78"/>
                <a:cs typeface="Sakkal Majalla" panose="02000000000000000000" pitchFamily="2" charset="-78"/>
              </a:rPr>
              <a:t>فهم بعض الاعتبارات والضمانات التي ينبغي تذكرها عند </a:t>
            </a:r>
            <a:r>
              <a:rPr lang="ar-SY" sz="2800" dirty="0">
                <a:latin typeface="Sakkal Majalla" panose="02000000000000000000" pitchFamily="2" charset="-78"/>
                <a:cs typeface="Sakkal Majalla" panose="02000000000000000000" pitchFamily="2" charset="-78"/>
              </a:rPr>
              <a:t>صياغة طلبات من أجل </a:t>
            </a:r>
            <a:r>
              <a:rPr lang="ar-SA" sz="2800" dirty="0">
                <a:latin typeface="Sakkal Majalla" panose="02000000000000000000" pitchFamily="2" charset="-78"/>
                <a:cs typeface="Sakkal Majalla" panose="02000000000000000000" pitchFamily="2" charset="-78"/>
              </a:rPr>
              <a:t>سلطات </a:t>
            </a:r>
            <a:r>
              <a:rPr lang="ar-SA" sz="2800" dirty="0" smtClean="0">
                <a:latin typeface="Sakkal Majalla" panose="02000000000000000000" pitchFamily="2" charset="-78"/>
                <a:cs typeface="Sakkal Majalla" panose="02000000000000000000" pitchFamily="2" charset="-78"/>
              </a:rPr>
              <a:t>إجرائية</a:t>
            </a:r>
            <a:endParaRPr lang="en-GB" sz="2800" dirty="0">
              <a:solidFill>
                <a:srgbClr val="000000"/>
              </a:solidFill>
              <a:latin typeface="+mj-lt"/>
            </a:endParaRPr>
          </a:p>
          <a:p>
            <a:pPr algn="just">
              <a:spcBef>
                <a:spcPct val="20000"/>
              </a:spcBef>
              <a:buFont typeface="Arial" charset="0"/>
              <a:buChar char="•"/>
              <a:defRPr/>
            </a:pPr>
            <a:endParaRPr lang="en-GB" sz="2800" dirty="0">
              <a:solidFill>
                <a:srgbClr val="000000"/>
              </a:solidFill>
              <a:latin typeface="+mj-lt"/>
            </a:endParaRPr>
          </a:p>
          <a:p>
            <a:pPr marL="0" indent="0">
              <a:spcBef>
                <a:spcPct val="20000"/>
              </a:spcBef>
              <a:defRPr/>
            </a:pPr>
            <a:endParaRPr lang="en-US" sz="2800" dirty="0">
              <a:solidFill>
                <a:srgbClr val="000000"/>
              </a:solidFill>
              <a:latin typeface="+mj-lt"/>
              <a:ea typeface="MS PGothic" charset="0"/>
              <a:cs typeface="MS PGothic" charset="0"/>
            </a:endParaRPr>
          </a:p>
        </p:txBody>
      </p:sp>
      <p:sp>
        <p:nvSpPr>
          <p:cNvPr id="61444"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08DFF9C2-5EFA-4001-8675-42D5AEFDD56C}" type="slidenum">
              <a:rPr lang="en-US" altLang="fr-FR">
                <a:solidFill>
                  <a:srgbClr val="898989"/>
                </a:solidFill>
                <a:latin typeface="Calibri" panose="020F0502020204030204" pitchFamily="34" charset="0"/>
              </a:rPr>
              <a:pPr/>
              <a:t>79</a:t>
            </a:fld>
            <a:endParaRPr lang="en-US" altLang="fr-FR">
              <a:solidFill>
                <a:srgbClr val="898989"/>
              </a:solidFill>
              <a:latin typeface="Calibri" panose="020F0502020204030204"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extLst>
              <p:ext uri="{D42A27DB-BD31-4B8C-83A1-F6EECF244321}">
                <p14:modId xmlns:p14="http://schemas.microsoft.com/office/powerpoint/2010/main" val="1993623449"/>
              </p:ext>
            </p:extLst>
          </p:nvPr>
        </p:nvGraphicFramePr>
        <p:xfrm>
          <a:off x="1416423" y="208280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219" name="Rectangle 2"/>
          <p:cNvSpPr>
            <a:spLocks noGrp="1"/>
          </p:cNvSpPr>
          <p:nvPr>
            <p:ph type="title"/>
          </p:nvPr>
        </p:nvSpPr>
        <p:spPr>
          <a:xfrm>
            <a:off x="350838" y="306388"/>
            <a:ext cx="8229600" cy="1143000"/>
          </a:xfrm>
        </p:spPr>
        <p:txBody>
          <a:bodyPr/>
          <a:lstStyle/>
          <a:p>
            <a:pPr rtl="1" eaLnBrk="1" hangingPunct="1"/>
            <a:r>
              <a:rPr lang="ar-SY" sz="3800" b="1" dirty="0" smtClean="0">
                <a:latin typeface="Sakkal Majalla" panose="02000000000000000000" pitchFamily="2" charset="-78"/>
                <a:cs typeface="Sakkal Majalla" panose="02000000000000000000" pitchFamily="2" charset="-78"/>
              </a:rPr>
              <a:t>تعريف بتقديم الطلبات لممارسة سلطات إجرائية</a:t>
            </a:r>
            <a:endParaRPr lang="en-GB" sz="3800" b="1" dirty="0">
              <a:latin typeface="Sakkal Majalla" panose="02000000000000000000" pitchFamily="2" charset="-78"/>
              <a:cs typeface="Sakkal Majalla" panose="02000000000000000000" pitchFamily="2" charset="-78"/>
            </a:endParaRP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466" name="Picture 6" descr="Question Mark Clip Art">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43250" y="1357313"/>
            <a:ext cx="2857500" cy="285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2467" name="TextBox 3"/>
          <p:cNvSpPr txBox="1">
            <a:spLocks noChangeArrowheads="1"/>
          </p:cNvSpPr>
          <p:nvPr/>
        </p:nvSpPr>
        <p:spPr bwMode="auto">
          <a:xfrm>
            <a:off x="2448662" y="4500563"/>
            <a:ext cx="4246675"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rtl="1" eaLnBrk="1" hangingPunct="1"/>
            <a:r>
              <a:rPr lang="ar-SY" altLang="fr-FR" sz="5400" b="1" dirty="0">
                <a:latin typeface="Sakkal Majalla" pitchFamily="2" charset="-78"/>
                <a:cs typeface="Sakkal Majalla" pitchFamily="2" charset="-78"/>
              </a:rPr>
              <a:t>هل لديكم أي </a:t>
            </a:r>
            <a:r>
              <a:rPr lang="ar-SY" altLang="fr-FR" sz="5400" b="1" dirty="0" smtClean="0">
                <a:latin typeface="Sakkal Majalla" pitchFamily="2" charset="-78"/>
                <a:cs typeface="Sakkal Majalla" pitchFamily="2" charset="-78"/>
              </a:rPr>
              <a:t>أسئلة</a:t>
            </a:r>
            <a:endParaRPr lang="en-GB" altLang="fr-FR" sz="5400" b="1" dirty="0">
              <a:latin typeface="Sakkal Majalla" pitchFamily="2" charset="-78"/>
              <a:cs typeface="Sakkal Majalla" pitchFamily="2" charset="-78"/>
            </a:endParaRPr>
          </a:p>
        </p:txBody>
      </p:sp>
      <p:sp>
        <p:nvSpPr>
          <p:cNvPr id="62468"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9EBA1AD0-D494-458F-BBF7-1EBCBDB3642E}" type="slidenum">
              <a:rPr lang="en-US" altLang="fr-FR">
                <a:solidFill>
                  <a:srgbClr val="898989"/>
                </a:solidFill>
                <a:latin typeface="Calibri" panose="020F0502020204030204" pitchFamily="34" charset="0"/>
              </a:rPr>
              <a:pPr/>
              <a:t>80</a:t>
            </a:fld>
            <a:endParaRPr lang="en-US" altLang="fr-FR">
              <a:solidFill>
                <a:srgbClr val="898989"/>
              </a:solidFill>
              <a:latin typeface="Calibri" panose="020F0502020204030204"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457200" y="2762250"/>
            <a:ext cx="8229600" cy="1395080"/>
          </a:xfrm>
        </p:spPr>
        <p:txBody>
          <a:bodyPr/>
          <a:lstStyle/>
          <a:p>
            <a:pPr rtl="1">
              <a:lnSpc>
                <a:spcPct val="120000"/>
              </a:lnSpc>
              <a:defRPr/>
            </a:pPr>
            <a:r>
              <a:rPr lang="ar-SY" altLang="sr-Latn-RS" sz="4000" b="1" dirty="0">
                <a:solidFill>
                  <a:srgbClr val="000000"/>
                </a:solidFill>
                <a:latin typeface="Sakkal Majalla" panose="02000000000000000000" pitchFamily="2" charset="-78"/>
                <a:cs typeface="Sakkal Majalla" panose="02000000000000000000" pitchFamily="2" charset="-78"/>
              </a:rPr>
              <a:t>الجزء الثاني</a:t>
            </a:r>
            <a:r>
              <a:rPr lang="en-US" altLang="sr-Latn-RS" sz="4000" dirty="0">
                <a:solidFill>
                  <a:srgbClr val="000000"/>
                </a:solidFill>
                <a:latin typeface="Sakkal Majalla" panose="02000000000000000000" pitchFamily="2" charset="-78"/>
                <a:cs typeface="Sakkal Majalla" panose="02000000000000000000" pitchFamily="2" charset="-78"/>
              </a:rPr>
              <a:t/>
            </a:r>
            <a:br>
              <a:rPr lang="en-US" altLang="sr-Latn-RS" sz="4000" dirty="0">
                <a:solidFill>
                  <a:srgbClr val="000000"/>
                </a:solidFill>
                <a:latin typeface="Sakkal Majalla" panose="02000000000000000000" pitchFamily="2" charset="-78"/>
                <a:cs typeface="Sakkal Majalla" panose="02000000000000000000" pitchFamily="2" charset="-78"/>
              </a:rPr>
            </a:br>
            <a:r>
              <a:rPr lang="en-US" altLang="sr-Latn-RS" sz="4000" dirty="0">
                <a:solidFill>
                  <a:srgbClr val="000000"/>
                </a:solidFill>
                <a:latin typeface="Sakkal Majalla" panose="02000000000000000000" pitchFamily="2" charset="-78"/>
                <a:cs typeface="Sakkal Majalla" panose="02000000000000000000" pitchFamily="2" charset="-78"/>
              </a:rPr>
              <a:t>	</a:t>
            </a:r>
            <a:r>
              <a:rPr lang="ar-SY" altLang="sr-Latn-RS" sz="4000" b="1" dirty="0">
                <a:solidFill>
                  <a:srgbClr val="FF0000"/>
                </a:solidFill>
                <a:latin typeface="Sakkal Majalla" panose="02000000000000000000" pitchFamily="2" charset="-78"/>
                <a:cs typeface="Sakkal Majalla" panose="02000000000000000000" pitchFamily="2" charset="-78"/>
              </a:rPr>
              <a:t>ما</a:t>
            </a:r>
            <a:r>
              <a:rPr lang="ar-SY" altLang="sr-Latn-RS" sz="4000" dirty="0">
                <a:solidFill>
                  <a:srgbClr val="000000"/>
                </a:solidFill>
                <a:latin typeface="Sakkal Majalla" panose="02000000000000000000" pitchFamily="2" charset="-78"/>
                <a:cs typeface="Sakkal Majalla" panose="02000000000000000000" pitchFamily="2" charset="-78"/>
              </a:rPr>
              <a:t> </a:t>
            </a:r>
            <a:r>
              <a:rPr lang="ar-SY" altLang="sr-Latn-RS" sz="4000" b="1" dirty="0">
                <a:solidFill>
                  <a:srgbClr val="000000"/>
                </a:solidFill>
                <a:latin typeface="Sakkal Majalla" panose="02000000000000000000" pitchFamily="2" charset="-78"/>
                <a:cs typeface="Sakkal Majalla" panose="02000000000000000000" pitchFamily="2" charset="-78"/>
              </a:rPr>
              <a:t>هو موضوع السلطات الإجرائية</a:t>
            </a:r>
            <a:r>
              <a:rPr lang="ar-SY" altLang="sr-Latn-RS" sz="4000" b="1" dirty="0" smtClean="0">
                <a:solidFill>
                  <a:srgbClr val="000000"/>
                </a:solidFill>
                <a:latin typeface="Sakkal Majalla" panose="02000000000000000000" pitchFamily="2" charset="-78"/>
                <a:cs typeface="Sakkal Majalla" panose="02000000000000000000" pitchFamily="2" charset="-78"/>
              </a:rPr>
              <a:t>؟</a:t>
            </a:r>
            <a:endParaRPr lang="en-GB" sz="4000" b="1" dirty="0"/>
          </a:p>
        </p:txBody>
      </p:sp>
      <p:pic>
        <p:nvPicPr>
          <p:cNvPr id="10243" name="Picture 3"/>
          <p:cNvPicPr>
            <a:picLocks noGrp="1" noChangeAspect="1" noChangeArrowheads="1"/>
          </p:cNvPicPr>
          <p:nvPr>
            <p:ph sz="quarter" idx="1"/>
          </p:nvPr>
        </p:nvPicPr>
        <p:blipFill>
          <a:blip r:embed="rId3">
            <a:extLst>
              <a:ext uri="{28A0092B-C50C-407E-A947-70E740481C1C}">
                <a14:useLocalDpi xmlns:a14="http://schemas.microsoft.com/office/drawing/2010/main" val="0"/>
              </a:ext>
            </a:extLst>
          </a:blip>
          <a:srcRect/>
          <a:stretch>
            <a:fillRect/>
          </a:stretch>
        </p:blipFill>
        <p:spPr>
          <a:xfrm>
            <a:off x="6786563" y="4643438"/>
            <a:ext cx="1962150" cy="1766887"/>
          </a:xfrm>
        </p:spPr>
      </p:pic>
      <p:sp>
        <p:nvSpPr>
          <p:cNvPr id="10244"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095DE55A-A3CA-4E9E-80BB-618A1BCD76F1}" type="slidenum">
              <a:rPr lang="en-US" altLang="fr-FR">
                <a:solidFill>
                  <a:srgbClr val="898989"/>
                </a:solidFill>
                <a:latin typeface="Calibri" panose="020F0502020204030204" pitchFamily="34" charset="0"/>
              </a:rPr>
              <a:pPr/>
              <a:t>9</a:t>
            </a:fld>
            <a:endParaRPr lang="en-US" altLang="fr-FR">
              <a:solidFill>
                <a:srgbClr val="898989"/>
              </a:solidFill>
              <a:latin typeface="Calibri" panose="020F0502020204030204" pitchFamily="34"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20691</TotalTime>
  <Words>7850</Words>
  <Application>Microsoft Office PowerPoint</Application>
  <PresentationFormat>Affichage à l'écran (4:3)</PresentationFormat>
  <Paragraphs>805</Paragraphs>
  <Slides>80</Slides>
  <Notes>80</Notes>
  <HiddenSlides>0</HiddenSlides>
  <MMClips>0</MMClips>
  <ScaleCrop>false</ScaleCrop>
  <HeadingPairs>
    <vt:vector size="4" baseType="variant">
      <vt:variant>
        <vt:lpstr>Thème</vt:lpstr>
      </vt:variant>
      <vt:variant>
        <vt:i4>1</vt:i4>
      </vt:variant>
      <vt:variant>
        <vt:lpstr>Titres des diapositives</vt:lpstr>
      </vt:variant>
      <vt:variant>
        <vt:i4>80</vt:i4>
      </vt:variant>
    </vt:vector>
  </HeadingPairs>
  <TitlesOfParts>
    <vt:vector size="81" baseType="lpstr">
      <vt:lpstr>Office Theme</vt:lpstr>
      <vt:lpstr>الدورة التدريبية المتقدمة في الجريمة الإلكترونية لفائدة القضاة والمدعين العامين</vt:lpstr>
      <vt:lpstr>برنامج العمل</vt:lpstr>
      <vt:lpstr>أهداف الحصة</vt:lpstr>
      <vt:lpstr>الجزء الأول المقدمة</vt:lpstr>
      <vt:lpstr>السلطات الإجرائية</vt:lpstr>
      <vt:lpstr>ممارسة السلطات الإجرائية</vt:lpstr>
      <vt:lpstr>ممارسة السلطات الإجرائية</vt:lpstr>
      <vt:lpstr>تعريف بتقديم الطلبات لممارسة سلطات إجرائية</vt:lpstr>
      <vt:lpstr>الجزء الثاني  ما هو موضوع السلطات الإجرائية؟</vt:lpstr>
      <vt:lpstr>موضوع السلطات الإجرائية</vt:lpstr>
      <vt:lpstr>الشخص موضوع الطلب</vt:lpstr>
      <vt:lpstr>الشخص موضوع الطلب</vt:lpstr>
      <vt:lpstr>دراسة حالة: الشخص موضوع الطلب</vt:lpstr>
      <vt:lpstr>البيانات/الاتصالات موضوع الطلب</vt:lpstr>
      <vt:lpstr>البيانات/الاتصالات موضوع الطلب</vt:lpstr>
      <vt:lpstr>البيانات/الاتصالات موضوع الطلب</vt:lpstr>
      <vt:lpstr>دراسة حالة: البيانات موضوع الطلب</vt:lpstr>
      <vt:lpstr>دراسة حالة: البيانات موضوع الطلب</vt:lpstr>
      <vt:lpstr>دراسة حالة: البيانات موضوع الطلب</vt:lpstr>
      <vt:lpstr>البيانات موضوع الطلب</vt:lpstr>
      <vt:lpstr>البيانات موضوع الطلب</vt:lpstr>
      <vt:lpstr>البيانات موضوع الطلب</vt:lpstr>
      <vt:lpstr>الجزء الثالث  كيف ستطبق السلطات الإجرائية؟</vt:lpstr>
      <vt:lpstr>تنفيذ التدابير الإجرائية</vt:lpstr>
      <vt:lpstr>الضرورات الفنية</vt:lpstr>
      <vt:lpstr>الضرورات الفنية</vt:lpstr>
      <vt:lpstr>الضرورات الفنية</vt:lpstr>
      <vt:lpstr>دراسة حالة: الضرورات الفنية</vt:lpstr>
      <vt:lpstr>دراسة حالة: الضرورات الفنية</vt:lpstr>
      <vt:lpstr>الضرورات الفنية</vt:lpstr>
      <vt:lpstr>دراسة حالة: الضرورات الفنية</vt:lpstr>
      <vt:lpstr>الأشخاص المطلوب تواجدهم</vt:lpstr>
      <vt:lpstr>دراسة حالة: الأشخاص المطلوب تواجدهم</vt:lpstr>
      <vt:lpstr>القدرات الفنية</vt:lpstr>
      <vt:lpstr>القدرات الفنية</vt:lpstr>
      <vt:lpstr>الطابع المستعجل</vt:lpstr>
      <vt:lpstr>الطابع المستعجل</vt:lpstr>
      <vt:lpstr>الطابع المستعجل</vt:lpstr>
      <vt:lpstr>دراسة حالة: الطابع المستعجل</vt:lpstr>
      <vt:lpstr>الضرورات الحمائية</vt:lpstr>
      <vt:lpstr>المدة/الوتيرة</vt:lpstr>
      <vt:lpstr>دراسة حالة: المدة/الوتيرة</vt:lpstr>
      <vt:lpstr>الاستخدام المحدود للبيانات</vt:lpstr>
      <vt:lpstr>دراسة حالة: الاستخدام المحدود للبيانات</vt:lpstr>
      <vt:lpstr>الخصوصية</vt:lpstr>
      <vt:lpstr>تدابير من أجل الخصوصية</vt:lpstr>
      <vt:lpstr>دراسة حالة: ضمانات الخصوصية</vt:lpstr>
      <vt:lpstr>اختبار التناسب</vt:lpstr>
      <vt:lpstr>دراسة حالة: تقييم التناسب</vt:lpstr>
      <vt:lpstr>الامتياز</vt:lpstr>
      <vt:lpstr>السرية</vt:lpstr>
      <vt:lpstr>السرية</vt:lpstr>
      <vt:lpstr>السرية</vt:lpstr>
      <vt:lpstr>دراسة حالة: السرية</vt:lpstr>
      <vt:lpstr>الجزء الرابع  لماذا تعتبر السلطات الإجرائية ضرورية؟</vt:lpstr>
      <vt:lpstr>الأسس المبررة للطلب</vt:lpstr>
      <vt:lpstr>الأسس المبررة للطلب</vt:lpstr>
      <vt:lpstr>الأسس المبررة للطلب</vt:lpstr>
      <vt:lpstr>الأسس المبررة للطلب</vt:lpstr>
      <vt:lpstr>الأسس المبررة للطلب</vt:lpstr>
      <vt:lpstr>الأسس المبررة للطلب</vt:lpstr>
      <vt:lpstr>الأسس المبررة للطلب</vt:lpstr>
      <vt:lpstr>الأسس المبررة للطلب</vt:lpstr>
      <vt:lpstr>الأسس المبررة للطلب</vt:lpstr>
      <vt:lpstr>تفسير الأسس المبررة للطلب</vt:lpstr>
      <vt:lpstr>دراسة حالة: الأسس المبررة للمصادرة</vt:lpstr>
      <vt:lpstr>الجزء الخامس  الإجراءات الشكلية للطلبات المكتوبة</vt:lpstr>
      <vt:lpstr>الوثائق</vt:lpstr>
      <vt:lpstr>الوثائق</vt:lpstr>
      <vt:lpstr>تعريف مقدم الطلب</vt:lpstr>
      <vt:lpstr>موجز قصير عن الوقائع</vt:lpstr>
      <vt:lpstr>مراحل التدابير التحقيقية</vt:lpstr>
      <vt:lpstr>موضوع التدبير التحقيقي</vt:lpstr>
      <vt:lpstr>متى وأين يطلب الترخيص</vt:lpstr>
      <vt:lpstr>تدابير أخرى متخذة</vt:lpstr>
      <vt:lpstr>محتويات أخرى</vt:lpstr>
      <vt:lpstr>محتويات أخرى</vt:lpstr>
      <vt:lpstr>الجزء السادس الملخص</vt:lpstr>
      <vt:lpstr>أهداف الحصة</vt:lpstr>
      <vt:lpstr>Présentation PowerPoint</vt:lpstr>
    </vt:vector>
  </TitlesOfParts>
  <Company>Technology Risk Limited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Nigel Jones</dc:creator>
  <cp:lastModifiedBy>admin</cp:lastModifiedBy>
  <cp:revision>655</cp:revision>
  <dcterms:created xsi:type="dcterms:W3CDTF">2012-01-26T09:33:22Z</dcterms:created>
  <dcterms:modified xsi:type="dcterms:W3CDTF">2018-09-04T19:53:52Z</dcterms:modified>
</cp:coreProperties>
</file>